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presentation.xml" ContentType="application/vnd.openxmlformats-officedocument.presentationml.presentation.main+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27.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ppt/theme/theme2.xml" ContentType="application/vnd.openxmlformats-officedocument.theme+xml"/>
  <Override PartName="/ppt/theme/theme1.xml" ContentType="application/vnd.openxmlformats-officedocument.theme+xml"/>
  <Override PartName="/ppt/commentAuthors.xml" ContentType="application/vnd.openxmlformats-officedocument.presentationml.commentAuthors+xml"/>
  <Override PartName="/ppt/notesMasters/notesMaster1.xml" ContentType="application/vnd.openxmlformats-officedocument.presentationml.notes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custom.xml" ContentType="application/vnd.openxmlformats-officedocument.custom-properties+xml"/>
  <Override PartName="/docMetadata/LabelInfo.xml" ContentType="application/vnd.ms-office.classificationlabel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4362" r:id="rId1"/>
  </p:sldMasterIdLst>
  <p:notesMasterIdLst>
    <p:notesMasterId r:id="rId84"/>
  </p:notesMasterIdLst>
  <p:sldIdLst>
    <p:sldId id="256" r:id="rId2"/>
    <p:sldId id="370" r:id="rId3"/>
    <p:sldId id="257" r:id="rId4"/>
    <p:sldId id="360" r:id="rId5"/>
    <p:sldId id="395" r:id="rId6"/>
    <p:sldId id="361" r:id="rId7"/>
    <p:sldId id="389" r:id="rId8"/>
    <p:sldId id="391" r:id="rId9"/>
    <p:sldId id="390" r:id="rId10"/>
    <p:sldId id="371" r:id="rId11"/>
    <p:sldId id="372" r:id="rId12"/>
    <p:sldId id="365" r:id="rId13"/>
    <p:sldId id="366" r:id="rId14"/>
    <p:sldId id="367" r:id="rId15"/>
    <p:sldId id="268" r:id="rId16"/>
    <p:sldId id="388" r:id="rId17"/>
    <p:sldId id="269" r:id="rId18"/>
    <p:sldId id="270" r:id="rId19"/>
    <p:sldId id="271" r:id="rId20"/>
    <p:sldId id="272" r:id="rId21"/>
    <p:sldId id="373" r:id="rId22"/>
    <p:sldId id="396" r:id="rId23"/>
    <p:sldId id="374" r:id="rId24"/>
    <p:sldId id="376" r:id="rId25"/>
    <p:sldId id="377" r:id="rId26"/>
    <p:sldId id="275" r:id="rId27"/>
    <p:sldId id="378" r:id="rId28"/>
    <p:sldId id="397" r:id="rId29"/>
    <p:sldId id="280" r:id="rId30"/>
    <p:sldId id="281" r:id="rId31"/>
    <p:sldId id="282" r:id="rId32"/>
    <p:sldId id="283" r:id="rId33"/>
    <p:sldId id="398" r:id="rId34"/>
    <p:sldId id="380" r:id="rId35"/>
    <p:sldId id="286" r:id="rId36"/>
    <p:sldId id="287" r:id="rId37"/>
    <p:sldId id="288" r:id="rId38"/>
    <p:sldId id="399" r:id="rId39"/>
    <p:sldId id="290" r:id="rId40"/>
    <p:sldId id="383" r:id="rId41"/>
    <p:sldId id="292" r:id="rId42"/>
    <p:sldId id="346" r:id="rId43"/>
    <p:sldId id="347" r:id="rId44"/>
    <p:sldId id="384" r:id="rId45"/>
    <p:sldId id="348" r:id="rId46"/>
    <p:sldId id="349" r:id="rId47"/>
    <p:sldId id="350" r:id="rId48"/>
    <p:sldId id="385" r:id="rId49"/>
    <p:sldId id="351" r:id="rId50"/>
    <p:sldId id="386" r:id="rId51"/>
    <p:sldId id="352" r:id="rId52"/>
    <p:sldId id="353" r:id="rId53"/>
    <p:sldId id="354" r:id="rId54"/>
    <p:sldId id="387" r:id="rId55"/>
    <p:sldId id="355" r:id="rId56"/>
    <p:sldId id="356" r:id="rId57"/>
    <p:sldId id="324" r:id="rId58"/>
    <p:sldId id="325" r:id="rId59"/>
    <p:sldId id="326" r:id="rId60"/>
    <p:sldId id="327" r:id="rId61"/>
    <p:sldId id="328" r:id="rId62"/>
    <p:sldId id="329" r:id="rId63"/>
    <p:sldId id="330" r:id="rId64"/>
    <p:sldId id="331" r:id="rId65"/>
    <p:sldId id="392" r:id="rId66"/>
    <p:sldId id="393" r:id="rId67"/>
    <p:sldId id="332" r:id="rId68"/>
    <p:sldId id="333" r:id="rId69"/>
    <p:sldId id="334" r:id="rId70"/>
    <p:sldId id="335" r:id="rId71"/>
    <p:sldId id="336" r:id="rId72"/>
    <p:sldId id="337" r:id="rId73"/>
    <p:sldId id="338" r:id="rId74"/>
    <p:sldId id="339" r:id="rId75"/>
    <p:sldId id="340" r:id="rId76"/>
    <p:sldId id="394" r:id="rId77"/>
    <p:sldId id="341" r:id="rId78"/>
    <p:sldId id="342" r:id="rId79"/>
    <p:sldId id="343" r:id="rId80"/>
    <p:sldId id="344" r:id="rId81"/>
    <p:sldId id="345" r:id="rId82"/>
    <p:sldId id="368" r:id="rId8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F4C1DE-06F9-0B45-48D1-F6288F5ED637}" name="oliver@biomestudios.com" initials="ol" userId="S::urn:spo:guest#oliver@biomestudios.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Oliver Dykes" initials="" lastIdx="3" clrIdx="0"/>
  <p:cmAuthor id="7" name="Vivien Brown" initials="VB" lastIdx="5" clrIdx="7">
    <p:extLst>
      <p:ext uri="{19B8F6BF-5375-455C-9EA6-DF929625EA0E}">
        <p15:presenceInfo xmlns:p15="http://schemas.microsoft.com/office/powerpoint/2012/main" userId="b6dbecd6c2990924" providerId="Windows Live"/>
      </p:ext>
    </p:extLst>
  </p:cmAuthor>
  <p:cmAuthor id="1" name="Eliza Mowle" initials="EM" lastIdx="30" clrIdx="1">
    <p:extLst>
      <p:ext uri="{19B8F6BF-5375-455C-9EA6-DF929625EA0E}">
        <p15:presenceInfo xmlns:p15="http://schemas.microsoft.com/office/powerpoint/2012/main" userId="S::eliza.mowle@environment.nsw.gov.au::4d0a9f67-c7e1-4d0a-84d6-0183f753f692" providerId="AD"/>
      </p:ext>
    </p:extLst>
  </p:cmAuthor>
  <p:cmAuthor id="2" name="oliver@biomestudios.com" initials="ol" lastIdx="10" clrIdx="2">
    <p:extLst>
      <p:ext uri="{19B8F6BF-5375-455C-9EA6-DF929625EA0E}">
        <p15:presenceInfo xmlns:p15="http://schemas.microsoft.com/office/powerpoint/2012/main" userId="S::urn:spo:guest#oliver@biomestudios.com::" providerId="AD"/>
      </p:ext>
    </p:extLst>
  </p:cmAuthor>
  <p:cmAuthor id="3" name="Celine Bachelet" initials="CB" lastIdx="61" clrIdx="3">
    <p:extLst>
      <p:ext uri="{19B8F6BF-5375-455C-9EA6-DF929625EA0E}">
        <p15:presenceInfo xmlns:p15="http://schemas.microsoft.com/office/powerpoint/2012/main" userId="S::celine.bachelet@environment.nsw.gov.au::6e198823-0ab7-4b74-83f9-496d010f888d" providerId="AD"/>
      </p:ext>
    </p:extLst>
  </p:cmAuthor>
  <p:cmAuthor id="4" name="Jos Ellison" initials="JE" lastIdx="23" clrIdx="4">
    <p:extLst>
      <p:ext uri="{19B8F6BF-5375-455C-9EA6-DF929625EA0E}">
        <p15:presenceInfo xmlns:p15="http://schemas.microsoft.com/office/powerpoint/2012/main" userId="S::jos.ellison@environment.nsw.gov.au::8ce4ddbe-506f-41fc-920f-20aba2d0bb24" providerId="AD"/>
      </p:ext>
    </p:extLst>
  </p:cmAuthor>
  <p:cmAuthor id="5" name="Nova Franklin" initials="NF" lastIdx="19" clrIdx="5">
    <p:extLst>
      <p:ext uri="{19B8F6BF-5375-455C-9EA6-DF929625EA0E}">
        <p15:presenceInfo xmlns:p15="http://schemas.microsoft.com/office/powerpoint/2012/main" userId="S::nova.franklin@dpie.nsw.gov.au::3f2db3d5-e1a7-44f6-87d8-2f8e93d4cb3a" providerId="AD"/>
      </p:ext>
    </p:extLst>
  </p:cmAuthor>
  <p:cmAuthor id="6" name="jodie.pipkorn@dcceew.gov.au" initials="jo" lastIdx="17" clrIdx="6">
    <p:extLst>
      <p:ext uri="{19B8F6BF-5375-455C-9EA6-DF929625EA0E}">
        <p15:presenceInfo xmlns:p15="http://schemas.microsoft.com/office/powerpoint/2012/main" userId="S::urn:spo:guest#jodie.pipkorn@dcceew.gov.au::"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632F"/>
    <a:srgbClr val="AC152F"/>
    <a:srgbClr val="555B4D"/>
    <a:srgbClr val="585858"/>
    <a:srgbClr val="FFE7EA"/>
    <a:srgbClr val="FFFFFF"/>
    <a:srgbClr val="E4AA55"/>
    <a:srgbClr val="E7F9FF"/>
    <a:srgbClr val="CBECF4"/>
    <a:srgbClr val="FFECB2"/>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05C1D1-797F-4D3D-9F21-58D778E06F19}" v="6" dt="2025-03-14T03:55:48.7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26" y="72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microsoft.com/office/2015/10/relationships/revisionInfo" Target="revisionInfo.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commentAuthors" Target="commentAuthors.xml"/><Relationship Id="rId93" Type="http://schemas.openxmlformats.org/officeDocument/2006/relationships/customXml" Target="../customXml/item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9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94"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customXml" Target="../customXml/item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400" b="0" i="0" u="none" strike="noStrike" cap="none">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latin typeface="Arial"/>
                <a:ea typeface="Arial"/>
                <a:cs typeface="Arial"/>
                <a:sym typeface="Arial"/>
              </a:defRPr>
            </a:lvl5pPr>
            <a:lvl6pPr marL="2743200" marR="0" lvl="5" indent="-228600" algn="l" rtl="0">
              <a:spcBef>
                <a:spcPts val="0"/>
              </a:spcBef>
              <a:spcAft>
                <a:spcPts val="0"/>
              </a:spcAft>
              <a:buSzPts val="1400"/>
              <a:buNone/>
              <a:defRPr sz="1400" b="0" i="0" u="none" strike="noStrike" cap="none">
                <a:latin typeface="Arial"/>
                <a:ea typeface="Arial"/>
                <a:cs typeface="Arial"/>
                <a:sym typeface="Arial"/>
              </a:defRPr>
            </a:lvl6pPr>
            <a:lvl7pPr marL="3200400" marR="0" lvl="6" indent="-228600" algn="l" rtl="0">
              <a:spcBef>
                <a:spcPts val="0"/>
              </a:spcBef>
              <a:spcAft>
                <a:spcPts val="0"/>
              </a:spcAft>
              <a:buSzPts val="1400"/>
              <a:buNone/>
              <a:defRPr sz="1400" b="0" i="0" u="none" strike="noStrike" cap="none">
                <a:latin typeface="Arial"/>
                <a:ea typeface="Arial"/>
                <a:cs typeface="Arial"/>
                <a:sym typeface="Arial"/>
              </a:defRPr>
            </a:lvl7pPr>
            <a:lvl8pPr marL="3657600" marR="0" lvl="7" indent="-228600" algn="l" rtl="0">
              <a:spcBef>
                <a:spcPts val="0"/>
              </a:spcBef>
              <a:spcAft>
                <a:spcPts val="0"/>
              </a:spcAft>
              <a:buSzPts val="1400"/>
              <a:buNone/>
              <a:defRPr sz="1400" b="0" i="0" u="none" strike="noStrike" cap="none">
                <a:latin typeface="Arial"/>
                <a:ea typeface="Arial"/>
                <a:cs typeface="Arial"/>
                <a:sym typeface="Arial"/>
              </a:defRPr>
            </a:lvl8pPr>
            <a:lvl9pPr marL="4114800" marR="0" lvl="8" indent="-228600" algn="l" rtl="0">
              <a:spcBef>
                <a:spcPts val="0"/>
              </a:spcBef>
              <a:spcAft>
                <a:spcPts val="0"/>
              </a:spcAft>
              <a:buSzPts val="1400"/>
              <a:buNone/>
              <a:defRPr sz="1400" b="0" i="0" u="none" strike="noStrike" cap="none">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1"/>
        <p:cNvGrpSpPr/>
        <p:nvPr/>
      </p:nvGrpSpPr>
      <p:grpSpPr>
        <a:xfrm>
          <a:off x="0" y="0"/>
          <a:ext cx="0" cy="0"/>
          <a:chOff x="0" y="0"/>
          <a:chExt cx="0" cy="0"/>
        </a:xfrm>
      </p:grpSpPr>
      <p:sp>
        <p:nvSpPr>
          <p:cNvPr id="5762" name="Google Shape;5762;g3164dacfe98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3" name="Google Shape;5763;g3164dacfe98_0_6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45950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2"/>
        <p:cNvGrpSpPr/>
        <p:nvPr/>
      </p:nvGrpSpPr>
      <p:grpSpPr>
        <a:xfrm>
          <a:off x="0" y="0"/>
          <a:ext cx="0" cy="0"/>
          <a:chOff x="0" y="0"/>
          <a:chExt cx="0" cy="0"/>
        </a:xfrm>
      </p:grpSpPr>
      <p:sp>
        <p:nvSpPr>
          <p:cNvPr id="5773" name="Google Shape;5773;g3164dacfe98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4" name="Google Shape;5774;g3164dacfe98_0_6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0"/>
        <p:cNvGrpSpPr/>
        <p:nvPr/>
      </p:nvGrpSpPr>
      <p:grpSpPr>
        <a:xfrm>
          <a:off x="0" y="0"/>
          <a:ext cx="0" cy="0"/>
          <a:chOff x="0" y="0"/>
          <a:chExt cx="0" cy="0"/>
        </a:xfrm>
      </p:grpSpPr>
      <p:sp>
        <p:nvSpPr>
          <p:cNvPr id="5781" name="Google Shape;5781;g31ad217e01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82" name="Google Shape;5782;g31ad217e01c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0">
          <a:extLst>
            <a:ext uri="{FF2B5EF4-FFF2-40B4-BE49-F238E27FC236}">
              <a16:creationId xmlns:a16="http://schemas.microsoft.com/office/drawing/2014/main" id="{7075DE71-32EC-6070-FEB9-729C7147B364}"/>
            </a:ext>
          </a:extLst>
        </p:cNvPr>
        <p:cNvGrpSpPr/>
        <p:nvPr/>
      </p:nvGrpSpPr>
      <p:grpSpPr>
        <a:xfrm>
          <a:off x="0" y="0"/>
          <a:ext cx="0" cy="0"/>
          <a:chOff x="0" y="0"/>
          <a:chExt cx="0" cy="0"/>
        </a:xfrm>
      </p:grpSpPr>
      <p:sp>
        <p:nvSpPr>
          <p:cNvPr id="5781" name="Google Shape;5781;g31ad217e01c_0_0:notes">
            <a:extLst>
              <a:ext uri="{FF2B5EF4-FFF2-40B4-BE49-F238E27FC236}">
                <a16:creationId xmlns:a16="http://schemas.microsoft.com/office/drawing/2014/main" id="{868C5E30-B5D0-DE2A-8BFE-74F533D082C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82" name="Google Shape;5782;g31ad217e01c_0_0:notes">
            <a:extLst>
              <a:ext uri="{FF2B5EF4-FFF2-40B4-BE49-F238E27FC236}">
                <a16:creationId xmlns:a16="http://schemas.microsoft.com/office/drawing/2014/main" id="{769DB5AA-E119-F5AB-6E3C-E93F4A447F8B}"/>
              </a:ext>
            </a:extLst>
          </p:cNvPr>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4731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6"/>
        <p:cNvGrpSpPr/>
        <p:nvPr/>
      </p:nvGrpSpPr>
      <p:grpSpPr>
        <a:xfrm>
          <a:off x="0" y="0"/>
          <a:ext cx="0" cy="0"/>
          <a:chOff x="0" y="0"/>
          <a:chExt cx="0" cy="0"/>
        </a:xfrm>
      </p:grpSpPr>
      <p:sp>
        <p:nvSpPr>
          <p:cNvPr id="5787" name="Google Shape;5787;g3164dacfe98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88" name="Google Shape;5788;g3164dacfe98_0_11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5">
          <a:extLst>
            <a:ext uri="{FF2B5EF4-FFF2-40B4-BE49-F238E27FC236}">
              <a16:creationId xmlns:a16="http://schemas.microsoft.com/office/drawing/2014/main" id="{B98AEA1F-F43D-95CA-69A2-1365BDA2FFF5}"/>
            </a:ext>
          </a:extLst>
        </p:cNvPr>
        <p:cNvGrpSpPr/>
        <p:nvPr/>
      </p:nvGrpSpPr>
      <p:grpSpPr>
        <a:xfrm>
          <a:off x="0" y="0"/>
          <a:ext cx="0" cy="0"/>
          <a:chOff x="0" y="0"/>
          <a:chExt cx="0" cy="0"/>
        </a:xfrm>
      </p:grpSpPr>
      <p:sp>
        <p:nvSpPr>
          <p:cNvPr id="5796" name="Google Shape;5796;g31950371bde_1_51:notes">
            <a:extLst>
              <a:ext uri="{FF2B5EF4-FFF2-40B4-BE49-F238E27FC236}">
                <a16:creationId xmlns:a16="http://schemas.microsoft.com/office/drawing/2014/main" id="{8BA45CDD-3B4D-8489-BFD3-C5BA2F653B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97" name="Google Shape;5797;g31950371bde_1_51:notes">
            <a:extLst>
              <a:ext uri="{FF2B5EF4-FFF2-40B4-BE49-F238E27FC236}">
                <a16:creationId xmlns:a16="http://schemas.microsoft.com/office/drawing/2014/main" id="{657387BB-D858-E11F-233C-397B485C8B93}"/>
              </a:ext>
            </a:extLst>
          </p:cNvPr>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6578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5">
          <a:extLst>
            <a:ext uri="{FF2B5EF4-FFF2-40B4-BE49-F238E27FC236}">
              <a16:creationId xmlns:a16="http://schemas.microsoft.com/office/drawing/2014/main" id="{B98AEA1F-F43D-95CA-69A2-1365BDA2FFF5}"/>
            </a:ext>
          </a:extLst>
        </p:cNvPr>
        <p:cNvGrpSpPr/>
        <p:nvPr/>
      </p:nvGrpSpPr>
      <p:grpSpPr>
        <a:xfrm>
          <a:off x="0" y="0"/>
          <a:ext cx="0" cy="0"/>
          <a:chOff x="0" y="0"/>
          <a:chExt cx="0" cy="0"/>
        </a:xfrm>
      </p:grpSpPr>
      <p:sp>
        <p:nvSpPr>
          <p:cNvPr id="5796" name="Google Shape;5796;g31950371bde_1_51:notes">
            <a:extLst>
              <a:ext uri="{FF2B5EF4-FFF2-40B4-BE49-F238E27FC236}">
                <a16:creationId xmlns:a16="http://schemas.microsoft.com/office/drawing/2014/main" id="{8BA45CDD-3B4D-8489-BFD3-C5BA2F653B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97" name="Google Shape;5797;g31950371bde_1_51:notes">
            <a:extLst>
              <a:ext uri="{FF2B5EF4-FFF2-40B4-BE49-F238E27FC236}">
                <a16:creationId xmlns:a16="http://schemas.microsoft.com/office/drawing/2014/main" id="{657387BB-D858-E11F-233C-397B485C8B93}"/>
              </a:ext>
            </a:extLst>
          </p:cNvPr>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8708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2">
          <a:extLst>
            <a:ext uri="{FF2B5EF4-FFF2-40B4-BE49-F238E27FC236}">
              <a16:creationId xmlns:a16="http://schemas.microsoft.com/office/drawing/2014/main" id="{7D1AC651-E008-6278-765E-F74BB900A9B2}"/>
            </a:ext>
          </a:extLst>
        </p:cNvPr>
        <p:cNvGrpSpPr/>
        <p:nvPr/>
      </p:nvGrpSpPr>
      <p:grpSpPr>
        <a:xfrm>
          <a:off x="0" y="0"/>
          <a:ext cx="0" cy="0"/>
          <a:chOff x="0" y="0"/>
          <a:chExt cx="0" cy="0"/>
        </a:xfrm>
      </p:grpSpPr>
      <p:sp>
        <p:nvSpPr>
          <p:cNvPr id="5803" name="Google Shape;5803;g31adf450374_0_0:notes">
            <a:extLst>
              <a:ext uri="{FF2B5EF4-FFF2-40B4-BE49-F238E27FC236}">
                <a16:creationId xmlns:a16="http://schemas.microsoft.com/office/drawing/2014/main" id="{2E3B93A7-3268-A078-98F8-6E7267944FE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4" name="Google Shape;5804;g31adf450374_0_0:notes">
            <a:extLst>
              <a:ext uri="{FF2B5EF4-FFF2-40B4-BE49-F238E27FC236}">
                <a16:creationId xmlns:a16="http://schemas.microsoft.com/office/drawing/2014/main" id="{3693ED57-FAC5-92CB-B6AC-6E3F8C7C9F88}"/>
              </a:ext>
            </a:extLst>
          </p:cNvPr>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6256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2"/>
        <p:cNvGrpSpPr/>
        <p:nvPr/>
      </p:nvGrpSpPr>
      <p:grpSpPr>
        <a:xfrm>
          <a:off x="0" y="0"/>
          <a:ext cx="0" cy="0"/>
          <a:chOff x="0" y="0"/>
          <a:chExt cx="0" cy="0"/>
        </a:xfrm>
      </p:grpSpPr>
      <p:sp>
        <p:nvSpPr>
          <p:cNvPr id="5803" name="Google Shape;5803;g31adf45037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4" name="Google Shape;5804;g31adf450374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6179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2"/>
        <p:cNvGrpSpPr/>
        <p:nvPr/>
      </p:nvGrpSpPr>
      <p:grpSpPr>
        <a:xfrm>
          <a:off x="0" y="0"/>
          <a:ext cx="0" cy="0"/>
          <a:chOff x="0" y="0"/>
          <a:chExt cx="0" cy="0"/>
        </a:xfrm>
      </p:grpSpPr>
      <p:sp>
        <p:nvSpPr>
          <p:cNvPr id="5803" name="Google Shape;5803;g31adf45037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4" name="Google Shape;5804;g31adf450374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9094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8"/>
        <p:cNvGrpSpPr/>
        <p:nvPr/>
      </p:nvGrpSpPr>
      <p:grpSpPr>
        <a:xfrm>
          <a:off x="0" y="0"/>
          <a:ext cx="0" cy="0"/>
          <a:chOff x="0" y="0"/>
          <a:chExt cx="0" cy="0"/>
        </a:xfrm>
      </p:grpSpPr>
      <p:sp>
        <p:nvSpPr>
          <p:cNvPr id="5819" name="Google Shape;5819;g3164dacfe98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0" name="Google Shape;5820;g3164dacfe98_0_1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7"/>
        <p:cNvGrpSpPr/>
        <p:nvPr/>
      </p:nvGrpSpPr>
      <p:grpSpPr>
        <a:xfrm>
          <a:off x="0" y="0"/>
          <a:ext cx="0" cy="0"/>
          <a:chOff x="0" y="0"/>
          <a:chExt cx="0" cy="0"/>
        </a:xfrm>
      </p:grpSpPr>
      <p:sp>
        <p:nvSpPr>
          <p:cNvPr id="5828" name="Google Shape;5828;g3164dacfe98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9" name="Google Shape;5829;g3164dacfe98_0_17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6"/>
        <p:cNvGrpSpPr/>
        <p:nvPr/>
      </p:nvGrpSpPr>
      <p:grpSpPr>
        <a:xfrm>
          <a:off x="0" y="0"/>
          <a:ext cx="0" cy="0"/>
          <a:chOff x="0" y="0"/>
          <a:chExt cx="0" cy="0"/>
        </a:xfrm>
      </p:grpSpPr>
      <p:sp>
        <p:nvSpPr>
          <p:cNvPr id="5857" name="Google Shape;5857;g3164dacfe98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8" name="Google Shape;5858;g3164dacfe98_0_2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8"/>
        <p:cNvGrpSpPr/>
        <p:nvPr/>
      </p:nvGrpSpPr>
      <p:grpSpPr>
        <a:xfrm>
          <a:off x="0" y="0"/>
          <a:ext cx="0" cy="0"/>
          <a:chOff x="0" y="0"/>
          <a:chExt cx="0" cy="0"/>
        </a:xfrm>
      </p:grpSpPr>
      <p:sp>
        <p:nvSpPr>
          <p:cNvPr id="5879" name="Google Shape;5879;g3164dacfe98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0" name="Google Shape;5880;g3164dacfe98_0_12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6"/>
        <p:cNvGrpSpPr/>
        <p:nvPr/>
      </p:nvGrpSpPr>
      <p:grpSpPr>
        <a:xfrm>
          <a:off x="0" y="0"/>
          <a:ext cx="0" cy="0"/>
          <a:chOff x="0" y="0"/>
          <a:chExt cx="0" cy="0"/>
        </a:xfrm>
      </p:grpSpPr>
      <p:sp>
        <p:nvSpPr>
          <p:cNvPr id="5857" name="Google Shape;5857;g3164dacfe98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8" name="Google Shape;5858;g3164dacfe98_0_2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7"/>
        <p:cNvGrpSpPr/>
        <p:nvPr/>
      </p:nvGrpSpPr>
      <p:grpSpPr>
        <a:xfrm>
          <a:off x="0" y="0"/>
          <a:ext cx="0" cy="0"/>
          <a:chOff x="0" y="0"/>
          <a:chExt cx="0" cy="0"/>
        </a:xfrm>
      </p:grpSpPr>
      <p:sp>
        <p:nvSpPr>
          <p:cNvPr id="5888" name="Google Shape;5888;g3164dacfe98_0_8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9" name="Google Shape;5889;g3164dacfe98_0_81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inden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9"/>
        <p:cNvGrpSpPr/>
        <p:nvPr/>
      </p:nvGrpSpPr>
      <p:grpSpPr>
        <a:xfrm>
          <a:off x="0" y="0"/>
          <a:ext cx="0" cy="0"/>
          <a:chOff x="0" y="0"/>
          <a:chExt cx="0" cy="0"/>
        </a:xfrm>
      </p:grpSpPr>
      <p:sp>
        <p:nvSpPr>
          <p:cNvPr id="5900" name="Google Shape;5900;g31829465be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1" name="Google Shape;5901;g31829465be7_0_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1"/>
        <p:cNvGrpSpPr/>
        <p:nvPr/>
      </p:nvGrpSpPr>
      <p:grpSpPr>
        <a:xfrm>
          <a:off x="0" y="0"/>
          <a:ext cx="0" cy="0"/>
          <a:chOff x="0" y="0"/>
          <a:chExt cx="0" cy="0"/>
        </a:xfrm>
      </p:grpSpPr>
      <p:sp>
        <p:nvSpPr>
          <p:cNvPr id="5912" name="Google Shape;5912;g31829465be7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13" name="Google Shape;5913;g31829465be7_0_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3"/>
        <p:cNvGrpSpPr/>
        <p:nvPr/>
      </p:nvGrpSpPr>
      <p:grpSpPr>
        <a:xfrm>
          <a:off x="0" y="0"/>
          <a:ext cx="0" cy="0"/>
          <a:chOff x="0" y="0"/>
          <a:chExt cx="0" cy="0"/>
        </a:xfrm>
      </p:grpSpPr>
      <p:sp>
        <p:nvSpPr>
          <p:cNvPr id="5924" name="Google Shape;5924;g31950371bde_1_2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5" name="Google Shape;5925;g31950371bde_1_25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8"/>
        <p:cNvGrpSpPr/>
        <p:nvPr/>
      </p:nvGrpSpPr>
      <p:grpSpPr>
        <a:xfrm>
          <a:off x="0" y="0"/>
          <a:ext cx="0" cy="0"/>
          <a:chOff x="0" y="0"/>
          <a:chExt cx="0" cy="0"/>
        </a:xfrm>
      </p:grpSpPr>
      <p:sp>
        <p:nvSpPr>
          <p:cNvPr id="5879" name="Google Shape;5879;g3164dacfe98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0" name="Google Shape;5880;g3164dacfe98_0_12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6348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4"/>
        <p:cNvGrpSpPr/>
        <p:nvPr/>
      </p:nvGrpSpPr>
      <p:grpSpPr>
        <a:xfrm>
          <a:off x="0" y="0"/>
          <a:ext cx="0" cy="0"/>
          <a:chOff x="0" y="0"/>
          <a:chExt cx="0" cy="0"/>
        </a:xfrm>
      </p:grpSpPr>
      <p:sp>
        <p:nvSpPr>
          <p:cNvPr id="5945" name="Google Shape;5945;g3164dacfe98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6" name="Google Shape;5946;g3164dacfe98_0_25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989571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4"/>
        <p:cNvGrpSpPr/>
        <p:nvPr/>
      </p:nvGrpSpPr>
      <p:grpSpPr>
        <a:xfrm>
          <a:off x="0" y="0"/>
          <a:ext cx="0" cy="0"/>
          <a:chOff x="0" y="0"/>
          <a:chExt cx="0" cy="0"/>
        </a:xfrm>
      </p:grpSpPr>
      <p:sp>
        <p:nvSpPr>
          <p:cNvPr id="5945" name="Google Shape;5945;g3164dacfe98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6" name="Google Shape;5946;g3164dacfe98_0_25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40522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4"/>
        <p:cNvGrpSpPr/>
        <p:nvPr/>
      </p:nvGrpSpPr>
      <p:grpSpPr>
        <a:xfrm>
          <a:off x="0" y="0"/>
          <a:ext cx="0" cy="0"/>
          <a:chOff x="0" y="0"/>
          <a:chExt cx="0" cy="0"/>
        </a:xfrm>
      </p:grpSpPr>
      <p:sp>
        <p:nvSpPr>
          <p:cNvPr id="5945" name="Google Shape;5945;g3164dacfe98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6" name="Google Shape;5946;g3164dacfe98_0_25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407288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5"/>
        <p:cNvGrpSpPr/>
        <p:nvPr/>
      </p:nvGrpSpPr>
      <p:grpSpPr>
        <a:xfrm>
          <a:off x="0" y="0"/>
          <a:ext cx="0" cy="0"/>
          <a:chOff x="0" y="0"/>
          <a:chExt cx="0" cy="0"/>
        </a:xfrm>
      </p:grpSpPr>
      <p:sp>
        <p:nvSpPr>
          <p:cNvPr id="5956" name="Google Shape;5956;g31950371bde_1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57" name="Google Shape;5957;g31950371bde_1_16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6"/>
        <p:cNvGrpSpPr/>
        <p:nvPr/>
      </p:nvGrpSpPr>
      <p:grpSpPr>
        <a:xfrm>
          <a:off x="0" y="0"/>
          <a:ext cx="0" cy="0"/>
          <a:chOff x="0" y="0"/>
          <a:chExt cx="0" cy="0"/>
        </a:xfrm>
      </p:grpSpPr>
      <p:sp>
        <p:nvSpPr>
          <p:cNvPr id="6037" name="Google Shape;6037;g31950371bde_1_3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8" name="Google Shape;6038;g31950371bde_1_31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54255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3"/>
        <p:cNvGrpSpPr/>
        <p:nvPr/>
      </p:nvGrpSpPr>
      <p:grpSpPr>
        <a:xfrm>
          <a:off x="0" y="0"/>
          <a:ext cx="0" cy="0"/>
          <a:chOff x="0" y="0"/>
          <a:chExt cx="0" cy="0"/>
        </a:xfrm>
      </p:grpSpPr>
      <p:sp>
        <p:nvSpPr>
          <p:cNvPr id="6004" name="Google Shape;6004;g31950371bde_1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5" name="Google Shape;6005;g31950371bde_1_19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4"/>
        <p:cNvGrpSpPr/>
        <p:nvPr/>
      </p:nvGrpSpPr>
      <p:grpSpPr>
        <a:xfrm>
          <a:off x="0" y="0"/>
          <a:ext cx="0" cy="0"/>
          <a:chOff x="0" y="0"/>
          <a:chExt cx="0" cy="0"/>
        </a:xfrm>
      </p:grpSpPr>
      <p:sp>
        <p:nvSpPr>
          <p:cNvPr id="6015" name="Google Shape;6015;g3164dacfe98_0_7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16" name="Google Shape;6016;g3164dacfe98_0_75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5"/>
        <p:cNvGrpSpPr/>
        <p:nvPr/>
      </p:nvGrpSpPr>
      <p:grpSpPr>
        <a:xfrm>
          <a:off x="0" y="0"/>
          <a:ext cx="0" cy="0"/>
          <a:chOff x="0" y="0"/>
          <a:chExt cx="0" cy="0"/>
        </a:xfrm>
      </p:grpSpPr>
      <p:sp>
        <p:nvSpPr>
          <p:cNvPr id="6026" name="Google Shape;6026;g31950371bde_1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7" name="Google Shape;6027;g31950371bde_1_20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6"/>
        <p:cNvGrpSpPr/>
        <p:nvPr/>
      </p:nvGrpSpPr>
      <p:grpSpPr>
        <a:xfrm>
          <a:off x="0" y="0"/>
          <a:ext cx="0" cy="0"/>
          <a:chOff x="0" y="0"/>
          <a:chExt cx="0" cy="0"/>
        </a:xfrm>
      </p:grpSpPr>
      <p:sp>
        <p:nvSpPr>
          <p:cNvPr id="6037" name="Google Shape;6037;g31950371bde_1_3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8" name="Google Shape;6038;g31950371bde_1_31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4"/>
        <p:cNvGrpSpPr/>
        <p:nvPr/>
      </p:nvGrpSpPr>
      <p:grpSpPr>
        <a:xfrm>
          <a:off x="0" y="0"/>
          <a:ext cx="0" cy="0"/>
          <a:chOff x="0" y="0"/>
          <a:chExt cx="0" cy="0"/>
        </a:xfrm>
      </p:grpSpPr>
      <p:sp>
        <p:nvSpPr>
          <p:cNvPr id="6055" name="Google Shape;6055;g31950371bde_1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56" name="Google Shape;6056;g31950371bde_1_2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68000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5"/>
        <p:cNvGrpSpPr/>
        <p:nvPr/>
      </p:nvGrpSpPr>
      <p:grpSpPr>
        <a:xfrm>
          <a:off x="0" y="0"/>
          <a:ext cx="0" cy="0"/>
          <a:chOff x="0" y="0"/>
          <a:chExt cx="0" cy="0"/>
        </a:xfrm>
      </p:grpSpPr>
      <p:sp>
        <p:nvSpPr>
          <p:cNvPr id="6066" name="Google Shape;6066;g316e59973be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67" name="Google Shape;6067;g316e59973be_0_1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6"/>
        <p:cNvGrpSpPr/>
        <p:nvPr/>
      </p:nvGrpSpPr>
      <p:grpSpPr>
        <a:xfrm>
          <a:off x="0" y="0"/>
          <a:ext cx="0" cy="0"/>
          <a:chOff x="0" y="0"/>
          <a:chExt cx="0" cy="0"/>
        </a:xfrm>
      </p:grpSpPr>
      <p:sp>
        <p:nvSpPr>
          <p:cNvPr id="6077" name="Google Shape;6077;g316e59973be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8" name="Google Shape;6078;g316e59973be_0_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4"/>
        <p:cNvGrpSpPr/>
        <p:nvPr/>
      </p:nvGrpSpPr>
      <p:grpSpPr>
        <a:xfrm>
          <a:off x="0" y="0"/>
          <a:ext cx="0" cy="0"/>
          <a:chOff x="0" y="0"/>
          <a:chExt cx="0" cy="0"/>
        </a:xfrm>
      </p:grpSpPr>
      <p:sp>
        <p:nvSpPr>
          <p:cNvPr id="6085" name="Google Shape;6085;g31950371bde_1_3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6" name="Google Shape;6086;g31950371bde_1_3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2"/>
        <p:cNvGrpSpPr/>
        <p:nvPr/>
      </p:nvGrpSpPr>
      <p:grpSpPr>
        <a:xfrm>
          <a:off x="0" y="0"/>
          <a:ext cx="0" cy="0"/>
          <a:chOff x="0" y="0"/>
          <a:chExt cx="0" cy="0"/>
        </a:xfrm>
      </p:grpSpPr>
      <p:sp>
        <p:nvSpPr>
          <p:cNvPr id="6103" name="Google Shape;6103;g31950371bde_1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4" name="Google Shape;6104;g31950371bde_1_23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3"/>
        <p:cNvGrpSpPr/>
        <p:nvPr/>
      </p:nvGrpSpPr>
      <p:grpSpPr>
        <a:xfrm>
          <a:off x="0" y="0"/>
          <a:ext cx="0" cy="0"/>
          <a:chOff x="0" y="0"/>
          <a:chExt cx="0" cy="0"/>
        </a:xfrm>
      </p:grpSpPr>
      <p:sp>
        <p:nvSpPr>
          <p:cNvPr id="6114" name="Google Shape;6114;g316e59973be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5" name="Google Shape;6115;g316e59973be_0_9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55696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4"/>
        <p:cNvGrpSpPr/>
        <p:nvPr/>
      </p:nvGrpSpPr>
      <p:grpSpPr>
        <a:xfrm>
          <a:off x="0" y="0"/>
          <a:ext cx="0" cy="0"/>
          <a:chOff x="0" y="0"/>
          <a:chExt cx="0" cy="0"/>
        </a:xfrm>
      </p:grpSpPr>
      <p:sp>
        <p:nvSpPr>
          <p:cNvPr id="6125" name="Google Shape;6125;g31950371bde_1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6" name="Google Shape;6126;g31950371bde_1_37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31aca62c56c_0_2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31aca62c56c_0_272: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31aca62c56c_0_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31aca62c56c_0_28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31aca62c56c_0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31aca62c56c_0_28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24211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31aca62c56c_0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31aca62c56c_0_28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31aca62c56c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31aca62c56c_0_29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31aca62c56c_0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8" name="Google Shape;398;g31aca62c56c_0_30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31aca62c56c_0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8" name="Google Shape;398;g31aca62c56c_0_30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11809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31aca62c56c_0_3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31aca62c56c_0_31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31aca62c56c_0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31aca62c56c_0_31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30283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31aca62c56c_0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31aca62c56c_0_31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31aca62c56c_0_3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31aca62c56c_0_32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31aca62c56c_0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31aca62c56c_0_33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31aca62c56c_0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31aca62c56c_0_33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37275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31aca62c56c_0_3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31aca62c56c_0_34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31aca62c56c_0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31aca62c56c_0_34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1aca62c56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1aca62c56c_0_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1aca62c56c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1aca62c56c_0_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1aca62c56c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1aca62c56c_0_16: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1aca62c56c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1aca62c56c_0_26: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1aca62c56c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1aca62c56c_0_36: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1aca62c56c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1aca62c56c_0_74: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1aca62c56c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1aca62c56c_0_82: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1aca62c56c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1aca62c56c_0_94: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32F41D91-2511-1E58-D085-35181D0C4BCF}"/>
            </a:ext>
          </a:extLst>
        </p:cNvPr>
        <p:cNvGrpSpPr/>
        <p:nvPr/>
      </p:nvGrpSpPr>
      <p:grpSpPr>
        <a:xfrm>
          <a:off x="0" y="0"/>
          <a:ext cx="0" cy="0"/>
          <a:chOff x="0" y="0"/>
          <a:chExt cx="0" cy="0"/>
        </a:xfrm>
      </p:grpSpPr>
      <p:sp>
        <p:nvSpPr>
          <p:cNvPr id="169" name="Google Shape;169;g31aca62c56c_0_94:notes">
            <a:extLst>
              <a:ext uri="{FF2B5EF4-FFF2-40B4-BE49-F238E27FC236}">
                <a16:creationId xmlns:a16="http://schemas.microsoft.com/office/drawing/2014/main" id="{42E0C868-7561-DE30-720D-3AE10E8F5E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1aca62c56c_0_94:notes">
            <a:extLst>
              <a:ext uri="{FF2B5EF4-FFF2-40B4-BE49-F238E27FC236}">
                <a16:creationId xmlns:a16="http://schemas.microsoft.com/office/drawing/2014/main" id="{21BFB717-F939-1260-9236-3AE63DBBD5B0}"/>
              </a:ext>
            </a:extLst>
          </p:cNvPr>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154089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a:extLst>
            <a:ext uri="{FF2B5EF4-FFF2-40B4-BE49-F238E27FC236}">
              <a16:creationId xmlns:a16="http://schemas.microsoft.com/office/drawing/2014/main" id="{19E7B022-6742-824B-8977-AFCFDD202C59}"/>
            </a:ext>
          </a:extLst>
        </p:cNvPr>
        <p:cNvGrpSpPr/>
        <p:nvPr/>
      </p:nvGrpSpPr>
      <p:grpSpPr>
        <a:xfrm>
          <a:off x="0" y="0"/>
          <a:ext cx="0" cy="0"/>
          <a:chOff x="0" y="0"/>
          <a:chExt cx="0" cy="0"/>
        </a:xfrm>
      </p:grpSpPr>
      <p:sp>
        <p:nvSpPr>
          <p:cNvPr id="189" name="Google Shape;189;g31aca62c56c_0_113:notes">
            <a:extLst>
              <a:ext uri="{FF2B5EF4-FFF2-40B4-BE49-F238E27FC236}">
                <a16:creationId xmlns:a16="http://schemas.microsoft.com/office/drawing/2014/main" id="{4DA7C8AE-1E57-2CED-F2D2-5B47FDD6C63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1aca62c56c_0_113:notes">
            <a:extLst>
              <a:ext uri="{FF2B5EF4-FFF2-40B4-BE49-F238E27FC236}">
                <a16:creationId xmlns:a16="http://schemas.microsoft.com/office/drawing/2014/main" id="{1600A221-9440-0367-7849-E2D027036BD1}"/>
              </a:ext>
            </a:extLst>
          </p:cNvPr>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846571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1aca62c56c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1aca62c56c_0_11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1aca62c56c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1aca62c56c_0_13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1aca62c56c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31aca62c56c_0_137: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1aca62c56c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1aca62c56c_0_14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1aca62c56c_0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1aca62c56c_0_15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1aca62c56c_0_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1aca62c56c_0_16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1aca62c56c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1aca62c56c_0_17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1aca62c56c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1aca62c56c_0_17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1aca62c56c_0_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1aca62c56c_0_18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a:extLst>
            <a:ext uri="{FF2B5EF4-FFF2-40B4-BE49-F238E27FC236}">
              <a16:creationId xmlns:a16="http://schemas.microsoft.com/office/drawing/2014/main" id="{77C74B5E-89CA-883A-D23D-27D832491651}"/>
            </a:ext>
          </a:extLst>
        </p:cNvPr>
        <p:cNvGrpSpPr/>
        <p:nvPr/>
      </p:nvGrpSpPr>
      <p:grpSpPr>
        <a:xfrm>
          <a:off x="0" y="0"/>
          <a:ext cx="0" cy="0"/>
          <a:chOff x="0" y="0"/>
          <a:chExt cx="0" cy="0"/>
        </a:xfrm>
      </p:grpSpPr>
      <p:sp>
        <p:nvSpPr>
          <p:cNvPr id="273" name="Google Shape;273;g31aca62c56c_0_189:notes">
            <a:extLst>
              <a:ext uri="{FF2B5EF4-FFF2-40B4-BE49-F238E27FC236}">
                <a16:creationId xmlns:a16="http://schemas.microsoft.com/office/drawing/2014/main" id="{1EEE2CC2-3FF7-DBF8-C614-DBA23144506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1aca62c56c_0_189:notes">
            <a:extLst>
              <a:ext uri="{FF2B5EF4-FFF2-40B4-BE49-F238E27FC236}">
                <a16:creationId xmlns:a16="http://schemas.microsoft.com/office/drawing/2014/main" id="{A7F2C260-EDB0-C1D4-C487-AD7064C45CAC}"/>
              </a:ext>
            </a:extLst>
          </p:cNvPr>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590120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1aca62c56c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1aca62c56c_0_20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1aca62c56c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1aca62c56c_0_222: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1aca62c56c_0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31aca62c56c_0_23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1aca62c56c_0_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31aca62c56c_0_244: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31aca62c56c_0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31aca62c56c_0_262: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2"/>
        <p:cNvGrpSpPr/>
        <p:nvPr/>
      </p:nvGrpSpPr>
      <p:grpSpPr>
        <a:xfrm>
          <a:off x="0" y="0"/>
          <a:ext cx="0" cy="0"/>
          <a:chOff x="0" y="0"/>
          <a:chExt cx="0" cy="0"/>
        </a:xfrm>
      </p:grpSpPr>
      <p:sp>
        <p:nvSpPr>
          <p:cNvPr id="6513" name="Google Shape;6513;g31adf450374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14" name="Google Shape;6514;g31adf450374_0_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de_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F41A5-57ED-EE62-BA51-007898C5537F}"/>
              </a:ext>
            </a:extLst>
          </p:cNvPr>
          <p:cNvSpPr>
            <a:spLocks noGrp="1"/>
          </p:cNvSpPr>
          <p:nvPr>
            <p:ph type="ctrTitle"/>
          </p:nvPr>
        </p:nvSpPr>
        <p:spPr>
          <a:xfrm>
            <a:off x="1899138" y="1663852"/>
            <a:ext cx="5583585" cy="1048576"/>
          </a:xfrm>
        </p:spPr>
        <p:txBody>
          <a:bodyPr lIns="0" tIns="0" rIns="0" bIns="0" anchor="b">
            <a:normAutofit/>
          </a:bodyPr>
          <a:lstStyle>
            <a:lvl1pPr algn="l">
              <a:defRPr sz="4100" b="0" i="0">
                <a:latin typeface="Arial" panose="020B0604020202020204" pitchFamily="34" charset="0"/>
                <a:ea typeface="Arial" panose="020B0604020202020204" pitchFamily="34" charset="0"/>
                <a:cs typeface="Arial" panose="020B0604020202020204" pitchFamily="34" charset="0"/>
              </a:defRPr>
            </a:lvl1pPr>
          </a:lstStyle>
          <a:p>
            <a:r>
              <a:rPr lang="en-GB"/>
              <a:t>Click to edit Master title style</a:t>
            </a:r>
            <a:endParaRPr lang="en-US"/>
          </a:p>
        </p:txBody>
      </p:sp>
      <p:sp>
        <p:nvSpPr>
          <p:cNvPr id="5" name="Content Placeholder 4">
            <a:extLst>
              <a:ext uri="{FF2B5EF4-FFF2-40B4-BE49-F238E27FC236}">
                <a16:creationId xmlns:a16="http://schemas.microsoft.com/office/drawing/2014/main" id="{53A6750A-56D2-FFB0-6B7E-7B18362BE1AF}"/>
              </a:ext>
            </a:extLst>
          </p:cNvPr>
          <p:cNvSpPr>
            <a:spLocks noGrp="1"/>
          </p:cNvSpPr>
          <p:nvPr>
            <p:ph sz="quarter" idx="10"/>
          </p:nvPr>
        </p:nvSpPr>
        <p:spPr>
          <a:xfrm>
            <a:off x="1899138" y="2781620"/>
            <a:ext cx="5583585" cy="514590"/>
          </a:xfrm>
        </p:spPr>
        <p:txBody>
          <a:bodyPr lIns="0" tIns="0" rIns="0" bIns="0">
            <a:noAutofit/>
          </a:bodyPr>
          <a:lstStyle>
            <a:lvl1pPr algn="l">
              <a:lnSpc>
                <a:spcPts val="1600"/>
              </a:lnSpc>
              <a:spcBef>
                <a:spcPts val="0"/>
              </a:spcBef>
              <a:spcAft>
                <a:spcPts val="1100"/>
              </a:spcAft>
              <a:defRPr sz="1600">
                <a:solidFill>
                  <a:schemeClr val="tx1"/>
                </a:solidFill>
              </a:defRPr>
            </a:lvl1pPr>
          </a:lstStyle>
          <a:p>
            <a:pPr lvl="0"/>
            <a:r>
              <a:rPr lang="en-GB"/>
              <a:t>Click to edit Master text styles</a:t>
            </a:r>
          </a:p>
        </p:txBody>
      </p:sp>
      <p:sp>
        <p:nvSpPr>
          <p:cNvPr id="3" name="Slide Number Placeholder 7">
            <a:extLst>
              <a:ext uri="{FF2B5EF4-FFF2-40B4-BE49-F238E27FC236}">
                <a16:creationId xmlns:a16="http://schemas.microsoft.com/office/drawing/2014/main" id="{2B46D770-F357-DF79-8174-D77B6A9A5473}"/>
              </a:ext>
            </a:extLst>
          </p:cNvPr>
          <p:cNvSpPr>
            <a:spLocks noGrp="1"/>
          </p:cNvSpPr>
          <p:nvPr>
            <p:ph type="sldNum" sz="quarter" idx="4"/>
          </p:nvPr>
        </p:nvSpPr>
        <p:spPr>
          <a:xfrm>
            <a:off x="7759580" y="4775809"/>
            <a:ext cx="755769" cy="274637"/>
          </a:xfrm>
          <a:prstGeom prst="rect">
            <a:avLst/>
          </a:prstGeom>
        </p:spPr>
        <p:txBody>
          <a:bodyPr vert="horz" lIns="91440" tIns="45720" rIns="91440" bIns="45720" rtlCol="0" anchor="ctr"/>
          <a:lstStyle>
            <a:lvl1pPr algn="r">
              <a:defRPr sz="800">
                <a:solidFill>
                  <a:schemeClr val="tx1">
                    <a:tint val="82000"/>
                  </a:schemeClr>
                </a:solidFill>
              </a:defRPr>
            </a:lvl1pPr>
          </a:lstStyle>
          <a:p>
            <a:fld id="{178BA19D-C1A8-2A4D-80DC-523B2B2B450E}" type="slidenum">
              <a:rPr lang="en-US" smtClean="0"/>
              <a:pPr/>
              <a:t>‹#›</a:t>
            </a:fld>
            <a:endParaRPr lang="en-US"/>
          </a:p>
        </p:txBody>
      </p:sp>
    </p:spTree>
    <p:extLst>
      <p:ext uri="{BB962C8B-B14F-4D97-AF65-F5344CB8AC3E}">
        <p14:creationId xmlns:p14="http://schemas.microsoft.com/office/powerpoint/2010/main" val="2228415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ide_for Them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F41A5-57ED-EE62-BA51-007898C5537F}"/>
              </a:ext>
            </a:extLst>
          </p:cNvPr>
          <p:cNvSpPr>
            <a:spLocks noGrp="1"/>
          </p:cNvSpPr>
          <p:nvPr>
            <p:ph type="ctrTitle"/>
          </p:nvPr>
        </p:nvSpPr>
        <p:spPr>
          <a:xfrm>
            <a:off x="1899138" y="1663852"/>
            <a:ext cx="6101862" cy="1048576"/>
          </a:xfrm>
        </p:spPr>
        <p:txBody>
          <a:bodyPr lIns="0" tIns="0" rIns="0" bIns="0" anchor="t" anchorCtr="0">
            <a:normAutofit/>
          </a:bodyPr>
          <a:lstStyle>
            <a:lvl1pPr algn="l">
              <a:defRPr sz="2400" b="0" i="0">
                <a:latin typeface="Arial" panose="020B0604020202020204" pitchFamily="34" charset="0"/>
                <a:ea typeface="Arial" panose="020B0604020202020204" pitchFamily="34" charset="0"/>
                <a:cs typeface="Arial" panose="020B0604020202020204" pitchFamily="34" charset="0"/>
              </a:defRPr>
            </a:lvl1pPr>
          </a:lstStyle>
          <a:p>
            <a:r>
              <a:rPr lang="en-GB"/>
              <a:t>Click to edit Master title style</a:t>
            </a:r>
            <a:endParaRPr lang="en-US"/>
          </a:p>
        </p:txBody>
      </p:sp>
      <p:sp>
        <p:nvSpPr>
          <p:cNvPr id="5" name="Content Placeholder 4">
            <a:extLst>
              <a:ext uri="{FF2B5EF4-FFF2-40B4-BE49-F238E27FC236}">
                <a16:creationId xmlns:a16="http://schemas.microsoft.com/office/drawing/2014/main" id="{53A6750A-56D2-FFB0-6B7E-7B18362BE1AF}"/>
              </a:ext>
            </a:extLst>
          </p:cNvPr>
          <p:cNvSpPr>
            <a:spLocks noGrp="1"/>
          </p:cNvSpPr>
          <p:nvPr>
            <p:ph sz="quarter" idx="10"/>
          </p:nvPr>
        </p:nvSpPr>
        <p:spPr>
          <a:xfrm>
            <a:off x="1899138" y="2781620"/>
            <a:ext cx="6516105" cy="514590"/>
          </a:xfrm>
        </p:spPr>
        <p:txBody>
          <a:bodyPr lIns="0" tIns="0" rIns="0" bIns="0">
            <a:noAutofit/>
          </a:bodyPr>
          <a:lstStyle>
            <a:lvl1pPr>
              <a:lnSpc>
                <a:spcPts val="1700"/>
              </a:lnSpc>
              <a:spcBef>
                <a:spcPts val="0"/>
              </a:spcBef>
              <a:spcAft>
                <a:spcPts val="1100"/>
              </a:spcAft>
              <a:defRPr sz="1600">
                <a:solidFill>
                  <a:schemeClr val="tx1"/>
                </a:solidFill>
              </a:defRPr>
            </a:lvl1pPr>
          </a:lstStyle>
          <a:p>
            <a:pPr lvl="0"/>
            <a:r>
              <a:rPr lang="en-GB"/>
              <a:t>Click to edit Master text styles</a:t>
            </a:r>
          </a:p>
        </p:txBody>
      </p:sp>
      <p:sp>
        <p:nvSpPr>
          <p:cNvPr id="3" name="Slide Number Placeholder 7">
            <a:extLst>
              <a:ext uri="{FF2B5EF4-FFF2-40B4-BE49-F238E27FC236}">
                <a16:creationId xmlns:a16="http://schemas.microsoft.com/office/drawing/2014/main" id="{2B957950-1324-E6F7-78B4-3CD6DFC0C0E0}"/>
              </a:ext>
            </a:extLst>
          </p:cNvPr>
          <p:cNvSpPr>
            <a:spLocks noGrp="1"/>
          </p:cNvSpPr>
          <p:nvPr>
            <p:ph type="sldNum" sz="quarter" idx="4"/>
          </p:nvPr>
        </p:nvSpPr>
        <p:spPr>
          <a:xfrm>
            <a:off x="7759580" y="4767263"/>
            <a:ext cx="755769" cy="274637"/>
          </a:xfrm>
          <a:prstGeom prst="rect">
            <a:avLst/>
          </a:prstGeom>
        </p:spPr>
        <p:txBody>
          <a:bodyPr vert="horz" lIns="91440" tIns="45720" rIns="91440" bIns="45720" rtlCol="0" anchor="ctr"/>
          <a:lstStyle>
            <a:lvl1pPr algn="r">
              <a:defRPr sz="800">
                <a:solidFill>
                  <a:schemeClr val="tx1">
                    <a:tint val="82000"/>
                  </a:schemeClr>
                </a:solidFill>
              </a:defRPr>
            </a:lvl1pPr>
          </a:lstStyle>
          <a:p>
            <a:fld id="{178BA19D-C1A8-2A4D-80DC-523B2B2B450E}" type="slidenum">
              <a:rPr lang="en-US" smtClean="0"/>
              <a:pPr/>
              <a:t>‹#›</a:t>
            </a:fld>
            <a:endParaRPr lang="en-US"/>
          </a:p>
        </p:txBody>
      </p:sp>
    </p:spTree>
    <p:extLst>
      <p:ext uri="{BB962C8B-B14F-4D97-AF65-F5344CB8AC3E}">
        <p14:creationId xmlns:p14="http://schemas.microsoft.com/office/powerpoint/2010/main" val="2735470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_AND_TWO_COLUMNS_1_1" userDrawn="1">
  <p:cSld name="1_TITLE_AND_TWO_COLUMNS_1_1">
    <p:bg>
      <p:bgPr>
        <a:solidFill>
          <a:schemeClr val="lt1"/>
        </a:solidFill>
        <a:effectLst/>
      </p:bgPr>
    </p:bg>
    <p:spTree>
      <p:nvGrpSpPr>
        <p:cNvPr id="1" name="Shape 21"/>
        <p:cNvGrpSpPr/>
        <p:nvPr/>
      </p:nvGrpSpPr>
      <p:grpSpPr>
        <a:xfrm>
          <a:off x="0" y="0"/>
          <a:ext cx="0" cy="0"/>
          <a:chOff x="0" y="0"/>
          <a:chExt cx="0" cy="0"/>
        </a:xfrm>
      </p:grpSpPr>
      <p:sp>
        <p:nvSpPr>
          <p:cNvPr id="22" name="Google Shape;22;p4"/>
          <p:cNvSpPr txBox="1">
            <a:spLocks noGrp="1"/>
          </p:cNvSpPr>
          <p:nvPr>
            <p:ph type="body" idx="1"/>
          </p:nvPr>
        </p:nvSpPr>
        <p:spPr>
          <a:xfrm>
            <a:off x="480299" y="1129449"/>
            <a:ext cx="1776301" cy="3166501"/>
          </a:xfrm>
          <a:prstGeom prst="rect">
            <a:avLst/>
          </a:prstGeom>
          <a:noFill/>
          <a:ln>
            <a:noFill/>
          </a:ln>
        </p:spPr>
        <p:txBody>
          <a:bodyPr spcFirstLastPara="1" wrap="square" lIns="0" tIns="0" rIns="0" bIns="0" anchor="t" anchorCtr="0">
            <a:normAutofit/>
          </a:bodyPr>
          <a:lstStyle>
            <a:lvl1pPr marL="0" lvl="0" indent="-228600" algn="l">
              <a:lnSpc>
                <a:spcPts val="1200"/>
              </a:lnSpc>
              <a:spcBef>
                <a:spcPts val="0"/>
              </a:spcBef>
              <a:spcAft>
                <a:spcPts val="0"/>
              </a:spcAft>
              <a:buClr>
                <a:srgbClr val="000000"/>
              </a:buClr>
              <a:buSzPts val="900"/>
              <a:buFont typeface="Helvetica Neue"/>
              <a:buNone/>
              <a:defRPr sz="900" b="0" i="0">
                <a:solidFill>
                  <a:srgbClr val="000000"/>
                </a:solidFill>
                <a:latin typeface="Arial" panose="020B0604020202020204" pitchFamily="34" charset="0"/>
                <a:ea typeface="Arial" panose="020B0604020202020204" pitchFamily="34" charset="0"/>
                <a:cs typeface="Arial" panose="020B0604020202020204" pitchFamily="34" charset="0"/>
                <a:sym typeface="Libre Franklin Light"/>
              </a:defRPr>
            </a:lvl1pPr>
            <a:lvl2pPr marL="914400" lvl="1" indent="-228600" algn="l">
              <a:lnSpc>
                <a:spcPct val="115000"/>
              </a:lnSpc>
              <a:spcBef>
                <a:spcPts val="0"/>
              </a:spcBef>
              <a:spcAft>
                <a:spcPts val="0"/>
              </a:spcAft>
              <a:buClr>
                <a:srgbClr val="000000"/>
              </a:buClr>
              <a:buSzPts val="900"/>
              <a:buFont typeface="Helvetica Neue"/>
              <a:buNone/>
              <a:defRPr sz="900">
                <a:solidFill>
                  <a:srgbClr val="000000"/>
                </a:solidFill>
                <a:latin typeface="Libre Franklin Light"/>
                <a:ea typeface="Libre Franklin Light"/>
                <a:cs typeface="Libre Franklin Light"/>
                <a:sym typeface="Libre Franklin Light"/>
              </a:defRPr>
            </a:lvl2pPr>
            <a:lvl3pPr marL="1371600" lvl="2" indent="-228600" algn="l">
              <a:lnSpc>
                <a:spcPct val="115000"/>
              </a:lnSpc>
              <a:spcBef>
                <a:spcPts val="0"/>
              </a:spcBef>
              <a:spcAft>
                <a:spcPts val="0"/>
              </a:spcAft>
              <a:buClr>
                <a:srgbClr val="000000"/>
              </a:buClr>
              <a:buSzPts val="900"/>
              <a:buFont typeface="Helvetica Neue"/>
              <a:buNone/>
              <a:defRPr sz="900">
                <a:solidFill>
                  <a:srgbClr val="000000"/>
                </a:solidFill>
                <a:latin typeface="Libre Franklin Light"/>
                <a:ea typeface="Libre Franklin Light"/>
                <a:cs typeface="Libre Franklin Light"/>
                <a:sym typeface="Libre Franklin Light"/>
              </a:defRPr>
            </a:lvl3pPr>
            <a:lvl4pPr marL="1828800" lvl="3" indent="-228600" algn="l">
              <a:lnSpc>
                <a:spcPct val="115000"/>
              </a:lnSpc>
              <a:spcBef>
                <a:spcPts val="0"/>
              </a:spcBef>
              <a:spcAft>
                <a:spcPts val="0"/>
              </a:spcAft>
              <a:buClr>
                <a:srgbClr val="000000"/>
              </a:buClr>
              <a:buSzPts val="900"/>
              <a:buFont typeface="Helvetica Neue"/>
              <a:buNone/>
              <a:defRPr sz="900">
                <a:solidFill>
                  <a:srgbClr val="000000"/>
                </a:solidFill>
                <a:latin typeface="Libre Franklin Light"/>
                <a:ea typeface="Libre Franklin Light"/>
                <a:cs typeface="Libre Franklin Light"/>
                <a:sym typeface="Libre Franklin Light"/>
              </a:defRPr>
            </a:lvl4pPr>
            <a:lvl5pPr marL="2286000" lvl="4" indent="-228600" algn="l">
              <a:lnSpc>
                <a:spcPct val="115000"/>
              </a:lnSpc>
              <a:spcBef>
                <a:spcPts val="0"/>
              </a:spcBef>
              <a:spcAft>
                <a:spcPts val="0"/>
              </a:spcAft>
              <a:buClr>
                <a:srgbClr val="000000"/>
              </a:buClr>
              <a:buSzPts val="900"/>
              <a:buFont typeface="Helvetica Neue"/>
              <a:buNone/>
              <a:defRPr sz="900">
                <a:solidFill>
                  <a:srgbClr val="000000"/>
                </a:solidFill>
                <a:latin typeface="Libre Franklin Light"/>
                <a:ea typeface="Libre Franklin Light"/>
                <a:cs typeface="Libre Franklin Light"/>
                <a:sym typeface="Libre Franklin Light"/>
              </a:defRPr>
            </a:lvl5pPr>
            <a:lvl6pPr marL="2743200" lvl="5" indent="-228600" algn="l">
              <a:lnSpc>
                <a:spcPct val="115000"/>
              </a:lnSpc>
              <a:spcBef>
                <a:spcPts val="0"/>
              </a:spcBef>
              <a:spcAft>
                <a:spcPts val="0"/>
              </a:spcAft>
              <a:buSzPts val="1800"/>
              <a:buNone/>
              <a:defRPr/>
            </a:lvl6pPr>
            <a:lvl7pPr marL="3200400" lvl="6" indent="-228600" algn="l">
              <a:lnSpc>
                <a:spcPct val="115000"/>
              </a:lnSpc>
              <a:spcBef>
                <a:spcPts val="0"/>
              </a:spcBef>
              <a:spcAft>
                <a:spcPts val="0"/>
              </a:spcAft>
              <a:buSzPts val="1800"/>
              <a:buNone/>
              <a:defRPr/>
            </a:lvl7pPr>
            <a:lvl8pPr marL="3657600" lvl="7" indent="-228600" algn="l">
              <a:lnSpc>
                <a:spcPct val="115000"/>
              </a:lnSpc>
              <a:spcBef>
                <a:spcPts val="0"/>
              </a:spcBef>
              <a:spcAft>
                <a:spcPts val="0"/>
              </a:spcAft>
              <a:buSzPts val="1800"/>
              <a:buNone/>
              <a:defRPr/>
            </a:lvl8pPr>
            <a:lvl9pPr marL="4114800" lvl="8" indent="-228600" algn="l">
              <a:lnSpc>
                <a:spcPct val="115000"/>
              </a:lnSpc>
              <a:spcBef>
                <a:spcPts val="0"/>
              </a:spcBef>
              <a:spcAft>
                <a:spcPts val="0"/>
              </a:spcAft>
              <a:buSzPts val="1800"/>
              <a:buNone/>
              <a:defRPr/>
            </a:lvl9pPr>
          </a:lstStyle>
          <a:p>
            <a:endParaRPr/>
          </a:p>
        </p:txBody>
      </p:sp>
      <p:sp>
        <p:nvSpPr>
          <p:cNvPr id="23" name="Google Shape;23;p4"/>
          <p:cNvSpPr txBox="1">
            <a:spLocks noGrp="1"/>
          </p:cNvSpPr>
          <p:nvPr>
            <p:ph type="title"/>
          </p:nvPr>
        </p:nvSpPr>
        <p:spPr>
          <a:xfrm>
            <a:off x="470999" y="519113"/>
            <a:ext cx="7842602" cy="514501"/>
          </a:xfrm>
          <a:prstGeom prst="rect">
            <a:avLst/>
          </a:prstGeom>
          <a:noFill/>
          <a:ln>
            <a:noFill/>
          </a:ln>
        </p:spPr>
        <p:txBody>
          <a:bodyPr spcFirstLastPara="1" wrap="none" lIns="0" tIns="0" rIns="0" bIns="0" anchor="t" anchorCtr="0">
            <a:normAutofit/>
          </a:bodyPr>
          <a:lstStyle>
            <a:lvl1pPr lvl="0" algn="l">
              <a:lnSpc>
                <a:spcPct val="100000"/>
              </a:lnSpc>
              <a:spcBef>
                <a:spcPts val="0"/>
              </a:spcBef>
              <a:spcAft>
                <a:spcPts val="0"/>
              </a:spcAft>
              <a:buClr>
                <a:srgbClr val="000000"/>
              </a:buClr>
              <a:buSzPts val="2400"/>
              <a:buFont typeface="Barlow"/>
              <a:buNone/>
              <a:defRPr sz="2400" b="1" i="0" kern="0" baseline="0">
                <a:latin typeface="Arial" panose="020B0604020202020204" pitchFamily="34" charset="0"/>
                <a:ea typeface="Arial" panose="020B0604020202020204" pitchFamily="34" charset="0"/>
                <a:cs typeface="Arial" panose="020B0604020202020204" pitchFamily="34" charset="0"/>
                <a:sym typeface="Barlow"/>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
        <p:nvSpPr>
          <p:cNvPr id="24" name="Google Shape;24;p4"/>
          <p:cNvSpPr txBox="1">
            <a:spLocks noGrp="1"/>
          </p:cNvSpPr>
          <p:nvPr>
            <p:ph type="body" idx="2"/>
          </p:nvPr>
        </p:nvSpPr>
        <p:spPr>
          <a:xfrm>
            <a:off x="2555578" y="1210295"/>
            <a:ext cx="1776299" cy="3166501"/>
          </a:xfrm>
          <a:prstGeom prst="rect">
            <a:avLst/>
          </a:prstGeom>
          <a:noFill/>
          <a:ln>
            <a:noFill/>
          </a:ln>
        </p:spPr>
        <p:txBody>
          <a:bodyPr spcFirstLastPara="1" wrap="square" lIns="0" tIns="0" rIns="0" bIns="0" anchor="t" anchorCtr="0">
            <a:normAutofit/>
          </a:bodyPr>
          <a:lstStyle>
            <a:lvl1pPr marL="0" lvl="0" indent="-228600" algn="l">
              <a:lnSpc>
                <a:spcPts val="1200"/>
              </a:lnSpc>
              <a:spcBef>
                <a:spcPts val="0"/>
              </a:spcBef>
              <a:spcAft>
                <a:spcPts val="0"/>
              </a:spcAft>
              <a:buSzPts val="1800"/>
              <a:buNone/>
              <a:defRPr b="0" i="0"/>
            </a:lvl1pPr>
            <a:lvl2pPr marL="914400" lvl="1" indent="-228600" algn="l">
              <a:lnSpc>
                <a:spcPct val="115000"/>
              </a:lnSpc>
              <a:spcBef>
                <a:spcPts val="0"/>
              </a:spcBef>
              <a:spcAft>
                <a:spcPts val="0"/>
              </a:spcAft>
              <a:buSzPts val="1800"/>
              <a:buNone/>
              <a:defRPr/>
            </a:lvl2pPr>
            <a:lvl3pPr marL="1371600" lvl="2" indent="-228600" algn="l">
              <a:lnSpc>
                <a:spcPct val="115000"/>
              </a:lnSpc>
              <a:spcBef>
                <a:spcPts val="0"/>
              </a:spcBef>
              <a:spcAft>
                <a:spcPts val="0"/>
              </a:spcAft>
              <a:buSzPts val="1800"/>
              <a:buNone/>
              <a:defRPr/>
            </a:lvl3pPr>
            <a:lvl4pPr marL="1828800" lvl="3" indent="-228600" algn="l">
              <a:lnSpc>
                <a:spcPct val="115000"/>
              </a:lnSpc>
              <a:spcBef>
                <a:spcPts val="0"/>
              </a:spcBef>
              <a:spcAft>
                <a:spcPts val="0"/>
              </a:spcAft>
              <a:buSzPts val="1800"/>
              <a:buNone/>
              <a:defRPr/>
            </a:lvl4pPr>
            <a:lvl5pPr marL="2286000" lvl="4" indent="-228600" algn="l">
              <a:lnSpc>
                <a:spcPct val="115000"/>
              </a:lnSpc>
              <a:spcBef>
                <a:spcPts val="0"/>
              </a:spcBef>
              <a:spcAft>
                <a:spcPts val="0"/>
              </a:spcAft>
              <a:buSzPts val="1800"/>
              <a:buNone/>
              <a:defRPr/>
            </a:lvl5pPr>
            <a:lvl6pPr marL="2743200" lvl="5" indent="-228600" algn="l">
              <a:lnSpc>
                <a:spcPct val="115000"/>
              </a:lnSpc>
              <a:spcBef>
                <a:spcPts val="0"/>
              </a:spcBef>
              <a:spcAft>
                <a:spcPts val="0"/>
              </a:spcAft>
              <a:buSzPts val="1800"/>
              <a:buNone/>
              <a:defRPr/>
            </a:lvl6pPr>
            <a:lvl7pPr marL="3200400" lvl="6" indent="-228600" algn="l">
              <a:lnSpc>
                <a:spcPct val="115000"/>
              </a:lnSpc>
              <a:spcBef>
                <a:spcPts val="0"/>
              </a:spcBef>
              <a:spcAft>
                <a:spcPts val="0"/>
              </a:spcAft>
              <a:buSzPts val="1800"/>
              <a:buNone/>
              <a:defRPr/>
            </a:lvl7pPr>
            <a:lvl8pPr marL="3657600" lvl="7" indent="-228600" algn="l">
              <a:lnSpc>
                <a:spcPct val="115000"/>
              </a:lnSpc>
              <a:spcBef>
                <a:spcPts val="0"/>
              </a:spcBef>
              <a:spcAft>
                <a:spcPts val="0"/>
              </a:spcAft>
              <a:buSzPts val="1800"/>
              <a:buNone/>
              <a:defRPr/>
            </a:lvl8pPr>
            <a:lvl9pPr marL="4114800" lvl="8" indent="-228600" algn="l">
              <a:lnSpc>
                <a:spcPct val="115000"/>
              </a:lnSpc>
              <a:spcBef>
                <a:spcPts val="0"/>
              </a:spcBef>
              <a:spcAft>
                <a:spcPts val="0"/>
              </a:spcAft>
              <a:buSzPts val="1800"/>
              <a:buNone/>
              <a:defRPr/>
            </a:lvl9pPr>
          </a:lstStyle>
          <a:p>
            <a:endParaRPr/>
          </a:p>
        </p:txBody>
      </p:sp>
      <p:sp>
        <p:nvSpPr>
          <p:cNvPr id="25" name="Google Shape;25;p4"/>
          <p:cNvSpPr txBox="1">
            <a:spLocks noGrp="1"/>
          </p:cNvSpPr>
          <p:nvPr>
            <p:ph type="body" idx="3"/>
          </p:nvPr>
        </p:nvSpPr>
        <p:spPr>
          <a:xfrm>
            <a:off x="4751699" y="1129449"/>
            <a:ext cx="1776300" cy="3166501"/>
          </a:xfrm>
          <a:prstGeom prst="rect">
            <a:avLst/>
          </a:prstGeom>
          <a:noFill/>
          <a:ln>
            <a:noFill/>
          </a:ln>
        </p:spPr>
        <p:txBody>
          <a:bodyPr spcFirstLastPara="1" wrap="square" lIns="0" tIns="0" rIns="0" bIns="0" anchor="t" anchorCtr="0">
            <a:normAutofit/>
          </a:bodyPr>
          <a:lstStyle>
            <a:lvl1pPr marL="0" lvl="0" indent="-228600" algn="l">
              <a:lnSpc>
                <a:spcPts val="1200"/>
              </a:lnSpc>
              <a:spcBef>
                <a:spcPts val="0"/>
              </a:spcBef>
              <a:spcAft>
                <a:spcPts val="0"/>
              </a:spcAft>
              <a:buSzPts val="1800"/>
              <a:buNone/>
              <a:defRPr b="0" i="0"/>
            </a:lvl1pPr>
            <a:lvl2pPr marL="914400" lvl="1" indent="-228600" algn="l">
              <a:lnSpc>
                <a:spcPct val="115000"/>
              </a:lnSpc>
              <a:spcBef>
                <a:spcPts val="0"/>
              </a:spcBef>
              <a:spcAft>
                <a:spcPts val="0"/>
              </a:spcAft>
              <a:buSzPts val="1800"/>
              <a:buNone/>
              <a:defRPr/>
            </a:lvl2pPr>
            <a:lvl3pPr marL="1371600" lvl="2" indent="-228600" algn="l">
              <a:lnSpc>
                <a:spcPct val="115000"/>
              </a:lnSpc>
              <a:spcBef>
                <a:spcPts val="0"/>
              </a:spcBef>
              <a:spcAft>
                <a:spcPts val="0"/>
              </a:spcAft>
              <a:buSzPts val="1800"/>
              <a:buNone/>
              <a:defRPr/>
            </a:lvl3pPr>
            <a:lvl4pPr marL="1828800" lvl="3" indent="-228600" algn="l">
              <a:lnSpc>
                <a:spcPct val="115000"/>
              </a:lnSpc>
              <a:spcBef>
                <a:spcPts val="0"/>
              </a:spcBef>
              <a:spcAft>
                <a:spcPts val="0"/>
              </a:spcAft>
              <a:buSzPts val="1800"/>
              <a:buNone/>
              <a:defRPr/>
            </a:lvl4pPr>
            <a:lvl5pPr marL="2286000" lvl="4" indent="-228600" algn="l">
              <a:lnSpc>
                <a:spcPct val="115000"/>
              </a:lnSpc>
              <a:spcBef>
                <a:spcPts val="0"/>
              </a:spcBef>
              <a:spcAft>
                <a:spcPts val="0"/>
              </a:spcAft>
              <a:buSzPts val="1800"/>
              <a:buNone/>
              <a:defRPr/>
            </a:lvl5pPr>
            <a:lvl6pPr marL="2743200" lvl="5" indent="-228600" algn="l">
              <a:lnSpc>
                <a:spcPct val="115000"/>
              </a:lnSpc>
              <a:spcBef>
                <a:spcPts val="0"/>
              </a:spcBef>
              <a:spcAft>
                <a:spcPts val="0"/>
              </a:spcAft>
              <a:buSzPts val="1800"/>
              <a:buNone/>
              <a:defRPr/>
            </a:lvl6pPr>
            <a:lvl7pPr marL="3200400" lvl="6" indent="-228600" algn="l">
              <a:lnSpc>
                <a:spcPct val="115000"/>
              </a:lnSpc>
              <a:spcBef>
                <a:spcPts val="0"/>
              </a:spcBef>
              <a:spcAft>
                <a:spcPts val="0"/>
              </a:spcAft>
              <a:buSzPts val="1800"/>
              <a:buNone/>
              <a:defRPr/>
            </a:lvl7pPr>
            <a:lvl8pPr marL="3657600" lvl="7" indent="-228600" algn="l">
              <a:lnSpc>
                <a:spcPct val="115000"/>
              </a:lnSpc>
              <a:spcBef>
                <a:spcPts val="0"/>
              </a:spcBef>
              <a:spcAft>
                <a:spcPts val="0"/>
              </a:spcAft>
              <a:buSzPts val="1800"/>
              <a:buNone/>
              <a:defRPr/>
            </a:lvl8pPr>
            <a:lvl9pPr marL="4114800" lvl="8" indent="-228600" algn="l">
              <a:lnSpc>
                <a:spcPct val="115000"/>
              </a:lnSpc>
              <a:spcBef>
                <a:spcPts val="0"/>
              </a:spcBef>
              <a:spcAft>
                <a:spcPts val="0"/>
              </a:spcAft>
              <a:buSzPts val="1800"/>
              <a:buNone/>
              <a:defRPr/>
            </a:lvl9pPr>
          </a:lstStyle>
          <a:p>
            <a:endParaRPr/>
          </a:p>
        </p:txBody>
      </p:sp>
      <p:sp>
        <p:nvSpPr>
          <p:cNvPr id="26" name="Google Shape;26;p4"/>
          <p:cNvSpPr txBox="1">
            <a:spLocks noGrp="1"/>
          </p:cNvSpPr>
          <p:nvPr>
            <p:ph type="body" idx="4"/>
          </p:nvPr>
        </p:nvSpPr>
        <p:spPr>
          <a:xfrm>
            <a:off x="6811987" y="1210295"/>
            <a:ext cx="1776300" cy="3166500"/>
          </a:xfrm>
          <a:prstGeom prst="rect">
            <a:avLst/>
          </a:prstGeom>
          <a:noFill/>
          <a:ln>
            <a:noFill/>
          </a:ln>
        </p:spPr>
        <p:txBody>
          <a:bodyPr spcFirstLastPara="1" wrap="square" lIns="0" tIns="0" rIns="0" bIns="0" anchor="t" anchorCtr="0">
            <a:normAutofit/>
          </a:bodyPr>
          <a:lstStyle>
            <a:lvl1pPr marL="0" lvl="0" indent="-228600" algn="l">
              <a:lnSpc>
                <a:spcPts val="1200"/>
              </a:lnSpc>
              <a:spcBef>
                <a:spcPts val="0"/>
              </a:spcBef>
              <a:spcAft>
                <a:spcPts val="0"/>
              </a:spcAft>
              <a:buSzPts val="1800"/>
              <a:buNone/>
              <a:defRPr b="0" i="0"/>
            </a:lvl1pPr>
            <a:lvl2pPr marL="914400" lvl="1" indent="-228600" algn="l">
              <a:lnSpc>
                <a:spcPct val="115000"/>
              </a:lnSpc>
              <a:spcBef>
                <a:spcPts val="0"/>
              </a:spcBef>
              <a:spcAft>
                <a:spcPts val="0"/>
              </a:spcAft>
              <a:buSzPts val="1800"/>
              <a:buNone/>
              <a:defRPr/>
            </a:lvl2pPr>
            <a:lvl3pPr marL="1371600" lvl="2" indent="-228600" algn="l">
              <a:lnSpc>
                <a:spcPct val="115000"/>
              </a:lnSpc>
              <a:spcBef>
                <a:spcPts val="0"/>
              </a:spcBef>
              <a:spcAft>
                <a:spcPts val="0"/>
              </a:spcAft>
              <a:buSzPts val="1800"/>
              <a:buNone/>
              <a:defRPr/>
            </a:lvl3pPr>
            <a:lvl4pPr marL="1828800" lvl="3" indent="-228600" algn="l">
              <a:lnSpc>
                <a:spcPct val="115000"/>
              </a:lnSpc>
              <a:spcBef>
                <a:spcPts val="0"/>
              </a:spcBef>
              <a:spcAft>
                <a:spcPts val="0"/>
              </a:spcAft>
              <a:buSzPts val="1800"/>
              <a:buNone/>
              <a:defRPr/>
            </a:lvl4pPr>
            <a:lvl5pPr marL="2286000" lvl="4" indent="-228600" algn="l">
              <a:lnSpc>
                <a:spcPct val="115000"/>
              </a:lnSpc>
              <a:spcBef>
                <a:spcPts val="0"/>
              </a:spcBef>
              <a:spcAft>
                <a:spcPts val="0"/>
              </a:spcAft>
              <a:buSzPts val="1800"/>
              <a:buNone/>
              <a:defRPr/>
            </a:lvl5pPr>
            <a:lvl6pPr marL="2743200" lvl="5" indent="-228600" algn="l">
              <a:lnSpc>
                <a:spcPct val="115000"/>
              </a:lnSpc>
              <a:spcBef>
                <a:spcPts val="0"/>
              </a:spcBef>
              <a:spcAft>
                <a:spcPts val="0"/>
              </a:spcAft>
              <a:buSzPts val="1800"/>
              <a:buNone/>
              <a:defRPr/>
            </a:lvl6pPr>
            <a:lvl7pPr marL="3200400" lvl="6" indent="-228600" algn="l">
              <a:lnSpc>
                <a:spcPct val="115000"/>
              </a:lnSpc>
              <a:spcBef>
                <a:spcPts val="0"/>
              </a:spcBef>
              <a:spcAft>
                <a:spcPts val="0"/>
              </a:spcAft>
              <a:buSzPts val="1800"/>
              <a:buNone/>
              <a:defRPr/>
            </a:lvl7pPr>
            <a:lvl8pPr marL="3657600" lvl="7" indent="-228600" algn="l">
              <a:lnSpc>
                <a:spcPct val="115000"/>
              </a:lnSpc>
              <a:spcBef>
                <a:spcPts val="0"/>
              </a:spcBef>
              <a:spcAft>
                <a:spcPts val="0"/>
              </a:spcAft>
              <a:buSzPts val="1800"/>
              <a:buNone/>
              <a:defRPr/>
            </a:lvl8pPr>
            <a:lvl9pPr marL="4114800" lvl="8" indent="-228600" algn="l">
              <a:lnSpc>
                <a:spcPct val="115000"/>
              </a:lnSpc>
              <a:spcBef>
                <a:spcPts val="0"/>
              </a:spcBef>
              <a:spcAft>
                <a:spcPts val="0"/>
              </a:spcAft>
              <a:buSzPts val="1800"/>
              <a:buNone/>
              <a:defRPr/>
            </a:lvl9pPr>
          </a:lstStyle>
          <a:p>
            <a:endParaRPr/>
          </a:p>
        </p:txBody>
      </p:sp>
      <p:sp>
        <p:nvSpPr>
          <p:cNvPr id="2" name="Slide Number Placeholder 7">
            <a:extLst>
              <a:ext uri="{FF2B5EF4-FFF2-40B4-BE49-F238E27FC236}">
                <a16:creationId xmlns:a16="http://schemas.microsoft.com/office/drawing/2014/main" id="{5229C3A1-60BB-7390-5944-11CD404D5149}"/>
              </a:ext>
            </a:extLst>
          </p:cNvPr>
          <p:cNvSpPr>
            <a:spLocks noGrp="1"/>
          </p:cNvSpPr>
          <p:nvPr>
            <p:ph type="sldNum" sz="quarter" idx="10"/>
          </p:nvPr>
        </p:nvSpPr>
        <p:spPr>
          <a:xfrm>
            <a:off x="6457950" y="4767263"/>
            <a:ext cx="2057400" cy="274637"/>
          </a:xfrm>
          <a:prstGeom prst="rect">
            <a:avLst/>
          </a:prstGeom>
        </p:spPr>
        <p:txBody>
          <a:bodyPr vert="horz" lIns="91440" tIns="45720" rIns="91440" bIns="45720" rtlCol="0" anchor="ctr"/>
          <a:lstStyle>
            <a:lvl1pPr algn="r">
              <a:defRPr sz="800">
                <a:solidFill>
                  <a:schemeClr val="tx1">
                    <a:tint val="82000"/>
                  </a:schemeClr>
                </a:solidFill>
              </a:defRPr>
            </a:lvl1pPr>
          </a:lstStyle>
          <a:p>
            <a:fld id="{178BA19D-C1A8-2A4D-80DC-523B2B2B450E}"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327" userDrawn="1">
          <p15:clr>
            <a:srgbClr val="FBAE40"/>
          </p15:clr>
        </p15:guide>
        <p15:guide id="2" pos="29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2 Col_with a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F93C-0031-F690-C085-30697E397152}"/>
              </a:ext>
            </a:extLst>
          </p:cNvPr>
          <p:cNvSpPr>
            <a:spLocks noGrp="1"/>
          </p:cNvSpPr>
          <p:nvPr>
            <p:ph type="title"/>
          </p:nvPr>
        </p:nvSpPr>
        <p:spPr>
          <a:xfrm>
            <a:off x="457828" y="511175"/>
            <a:ext cx="6293016" cy="446088"/>
          </a:xfrm>
        </p:spPr>
        <p:txBody>
          <a:bodyPr>
            <a:noAutofit/>
          </a:bodyPr>
          <a:lstStyle>
            <a:lvl1pPr algn="l" hangingPunct="0">
              <a:defRPr sz="2400" b="1" i="0">
                <a:solidFill>
                  <a:schemeClr val="tx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9452F7E-BBEA-C027-CF31-34AD975C12C1}"/>
              </a:ext>
            </a:extLst>
          </p:cNvPr>
          <p:cNvSpPr>
            <a:spLocks noGrp="1"/>
          </p:cNvSpPr>
          <p:nvPr>
            <p:ph sz="half" idx="1"/>
          </p:nvPr>
        </p:nvSpPr>
        <p:spPr>
          <a:xfrm>
            <a:off x="457827" y="1643302"/>
            <a:ext cx="3682093" cy="2717718"/>
          </a:xfrm>
        </p:spPr>
        <p:txBody>
          <a:bodyPr lIns="0" tIns="0" rIns="0" bIns="0"/>
          <a:lstStyle>
            <a:lvl1pPr>
              <a:lnSpc>
                <a:spcPts val="1080"/>
              </a:lnSpc>
              <a:spcBef>
                <a:spcPts val="600"/>
              </a:spcBef>
              <a:spcAft>
                <a:spcPts val="600"/>
              </a:spcAft>
              <a:defRPr b="0" i="0"/>
            </a:lvl1pPr>
            <a:lvl2pPr marL="8550" indent="0">
              <a:lnSpc>
                <a:spcPts val="1080"/>
              </a:lnSpc>
              <a:spcBef>
                <a:spcPts val="600"/>
              </a:spcBef>
              <a:spcAft>
                <a:spcPts val="600"/>
              </a:spcAft>
              <a:buNone/>
              <a:defRPr b="0" i="0"/>
            </a:lvl2pPr>
          </a:lstStyle>
          <a:p>
            <a:pPr lvl="0"/>
            <a:r>
              <a:rPr lang="en-GB"/>
              <a:t>Click to edit Master text styles</a:t>
            </a:r>
          </a:p>
          <a:p>
            <a:pPr lvl="1"/>
            <a:r>
              <a:rPr lang="en-GB"/>
              <a:t>Second level</a:t>
            </a:r>
          </a:p>
          <a:p>
            <a:pPr lvl="1"/>
            <a:r>
              <a:rPr lang="en-GB"/>
              <a:t>Third level</a:t>
            </a:r>
          </a:p>
        </p:txBody>
      </p:sp>
      <p:sp>
        <p:nvSpPr>
          <p:cNvPr id="7" name="Slide Number Placeholder 6">
            <a:extLst>
              <a:ext uri="{FF2B5EF4-FFF2-40B4-BE49-F238E27FC236}">
                <a16:creationId xmlns:a16="http://schemas.microsoft.com/office/drawing/2014/main" id="{C7660512-9A3F-3196-E465-F6C9BD4DAC0B}"/>
              </a:ext>
            </a:extLst>
          </p:cNvPr>
          <p:cNvSpPr>
            <a:spLocks noGrp="1"/>
          </p:cNvSpPr>
          <p:nvPr>
            <p:ph type="sldNum" sz="quarter" idx="12"/>
          </p:nvPr>
        </p:nvSpPr>
        <p:spPr>
          <a:xfrm>
            <a:off x="6628772" y="4767263"/>
            <a:ext cx="2057400" cy="274637"/>
          </a:xfrm>
          <a:prstGeom prst="rect">
            <a:avLst/>
          </a:prstGeom>
        </p:spPr>
        <p:txBody>
          <a:bodyPr/>
          <a:lstStyle>
            <a:lvl1pPr>
              <a:defRPr sz="800" b="0" i="0">
                <a:latin typeface="Arial" panose="020B0604020202020204" pitchFamily="34" charset="0"/>
                <a:ea typeface="Arial" panose="020B0604020202020204" pitchFamily="34" charset="0"/>
              </a:defRPr>
            </a:lvl1pPr>
          </a:lstStyle>
          <a:p>
            <a:fld id="{0E1F49C6-3F16-054C-BB3F-6B6B57E53F6C}" type="slidenum">
              <a:rPr lang="en-US" smtClean="0"/>
              <a:pPr/>
              <a:t>‹#›</a:t>
            </a:fld>
            <a:endParaRPr lang="en-US"/>
          </a:p>
        </p:txBody>
      </p:sp>
    </p:spTree>
    <p:extLst>
      <p:ext uri="{BB962C8B-B14F-4D97-AF65-F5344CB8AC3E}">
        <p14:creationId xmlns:p14="http://schemas.microsoft.com/office/powerpoint/2010/main" val="293358027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_AND_TWO_COLUMNS_1_1" preserve="1" userDrawn="1">
  <p:cSld name="4 colmns">
    <p:bg>
      <p:bgPr>
        <a:solidFill>
          <a:schemeClr val="lt1"/>
        </a:solidFill>
        <a:effectLst/>
      </p:bgPr>
    </p:bg>
    <p:spTree>
      <p:nvGrpSpPr>
        <p:cNvPr id="1" name="Shape 21"/>
        <p:cNvGrpSpPr/>
        <p:nvPr/>
      </p:nvGrpSpPr>
      <p:grpSpPr>
        <a:xfrm>
          <a:off x="0" y="0"/>
          <a:ext cx="0" cy="0"/>
          <a:chOff x="0" y="0"/>
          <a:chExt cx="0" cy="0"/>
        </a:xfrm>
      </p:grpSpPr>
      <p:sp>
        <p:nvSpPr>
          <p:cNvPr id="23" name="Google Shape;23;p4"/>
          <p:cNvSpPr txBox="1">
            <a:spLocks noGrp="1"/>
          </p:cNvSpPr>
          <p:nvPr>
            <p:ph type="title"/>
          </p:nvPr>
        </p:nvSpPr>
        <p:spPr>
          <a:xfrm>
            <a:off x="470999" y="519113"/>
            <a:ext cx="7842602" cy="514501"/>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rgbClr val="000000"/>
              </a:buClr>
              <a:buSzPts val="2400"/>
              <a:buFont typeface="Barlow"/>
              <a:buNone/>
              <a:defRPr sz="2400" b="1" i="0">
                <a:latin typeface="Arial" panose="020B0604020202020204" pitchFamily="34" charset="0"/>
                <a:ea typeface="Arial" panose="020B0604020202020204" pitchFamily="34" charset="0"/>
                <a:cs typeface="Arial" panose="020B0604020202020204" pitchFamily="34" charset="0"/>
                <a:sym typeface="Barlow"/>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
        <p:nvSpPr>
          <p:cNvPr id="2" name="Slide Number Placeholder 2">
            <a:extLst>
              <a:ext uri="{FF2B5EF4-FFF2-40B4-BE49-F238E27FC236}">
                <a16:creationId xmlns:a16="http://schemas.microsoft.com/office/drawing/2014/main" id="{A7490A41-7134-7909-D7E4-58344EB6468A}"/>
              </a:ext>
            </a:extLst>
          </p:cNvPr>
          <p:cNvSpPr>
            <a:spLocks noGrp="1"/>
          </p:cNvSpPr>
          <p:nvPr>
            <p:ph type="sldNum" sz="quarter" idx="10"/>
          </p:nvPr>
        </p:nvSpPr>
        <p:spPr>
          <a:xfrm>
            <a:off x="6457950" y="4767263"/>
            <a:ext cx="2057400" cy="274637"/>
          </a:xfrm>
        </p:spPr>
        <p:txBody>
          <a:bodyPr/>
          <a:lstStyle/>
          <a:p>
            <a:fld id="{178BA19D-C1A8-2A4D-80DC-523B2B2B450E}" type="slidenum">
              <a:rPr lang="en-US" smtClean="0"/>
              <a:t>‹#›</a:t>
            </a:fld>
            <a:endParaRPr lang="en-US"/>
          </a:p>
        </p:txBody>
      </p:sp>
    </p:spTree>
    <p:extLst>
      <p:ext uri="{BB962C8B-B14F-4D97-AF65-F5344CB8AC3E}">
        <p14:creationId xmlns:p14="http://schemas.microsoft.com/office/powerpoint/2010/main" val="3790000994"/>
      </p:ext>
    </p:extLst>
  </p:cSld>
  <p:clrMapOvr>
    <a:masterClrMapping/>
  </p:clrMapOvr>
  <p:extLst>
    <p:ext uri="{DCECCB84-F9BA-43D5-87BE-67443E8EF086}">
      <p15:sldGuideLst xmlns:p15="http://schemas.microsoft.com/office/powerpoint/2012/main">
        <p15:guide id="1" orient="horz" pos="327">
          <p15:clr>
            <a:srgbClr val="FBAE40"/>
          </p15:clr>
        </p15:guide>
        <p15:guide id="2" pos="29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with pg numbe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1B07603-37A7-8F51-E634-1A500DA57DEB}"/>
              </a:ext>
            </a:extLst>
          </p:cNvPr>
          <p:cNvSpPr>
            <a:spLocks noGrp="1"/>
          </p:cNvSpPr>
          <p:nvPr>
            <p:ph type="sldNum" sz="quarter" idx="10"/>
          </p:nvPr>
        </p:nvSpPr>
        <p:spPr/>
        <p:txBody>
          <a:bodyPr/>
          <a:lstStyle/>
          <a:p>
            <a:fld id="{178BA19D-C1A8-2A4D-80DC-523B2B2B450E}" type="slidenum">
              <a:rPr lang="en-US" smtClean="0"/>
              <a:t>‹#›</a:t>
            </a:fld>
            <a:endParaRPr lang="en-US"/>
          </a:p>
        </p:txBody>
      </p:sp>
    </p:spTree>
    <p:extLst>
      <p:ext uri="{BB962C8B-B14F-4D97-AF65-F5344CB8AC3E}">
        <p14:creationId xmlns:p14="http://schemas.microsoft.com/office/powerpoint/2010/main" val="3846097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plit slide with colour">
    <p:spTree>
      <p:nvGrpSpPr>
        <p:cNvPr id="1" name=""/>
        <p:cNvGrpSpPr/>
        <p:nvPr/>
      </p:nvGrpSpPr>
      <p:grpSpPr>
        <a:xfrm>
          <a:off x="0" y="0"/>
          <a:ext cx="0" cy="0"/>
          <a:chOff x="0" y="0"/>
          <a:chExt cx="0" cy="0"/>
        </a:xfrm>
      </p:grpSpPr>
      <p:sp>
        <p:nvSpPr>
          <p:cNvPr id="7" name="Google Shape;4075;p510">
            <a:extLst>
              <a:ext uri="{FF2B5EF4-FFF2-40B4-BE49-F238E27FC236}">
                <a16:creationId xmlns:a16="http://schemas.microsoft.com/office/drawing/2014/main" id="{64E3C027-C69A-9A8D-B157-3EEE697DAC83}"/>
              </a:ext>
            </a:extLst>
          </p:cNvPr>
          <p:cNvSpPr/>
          <p:nvPr userDrawn="1"/>
        </p:nvSpPr>
        <p:spPr>
          <a:xfrm>
            <a:off x="0" y="-2276"/>
            <a:ext cx="4572150" cy="5143501"/>
          </a:xfrm>
          <a:prstGeom prst="rect">
            <a:avLst/>
          </a:prstGeom>
          <a:solidFill>
            <a:srgbClr val="ECAA4D"/>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 name="Title 1">
            <a:extLst>
              <a:ext uri="{FF2B5EF4-FFF2-40B4-BE49-F238E27FC236}">
                <a16:creationId xmlns:a16="http://schemas.microsoft.com/office/drawing/2014/main" id="{BB9CED69-E8D7-13CB-0CCB-0830C5822440}"/>
              </a:ext>
            </a:extLst>
          </p:cNvPr>
          <p:cNvSpPr>
            <a:spLocks noGrp="1"/>
          </p:cNvSpPr>
          <p:nvPr>
            <p:ph type="title"/>
          </p:nvPr>
        </p:nvSpPr>
        <p:spPr>
          <a:xfrm>
            <a:off x="467876" y="511175"/>
            <a:ext cx="3765552" cy="493660"/>
          </a:xfrm>
        </p:spPr>
        <p:txBody>
          <a:bodyPr/>
          <a:lstStyle>
            <a:lvl1pPr>
              <a:defRPr b="0" i="0">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3B6728B-1E60-79C2-AE4A-95E4250E5AB7}"/>
              </a:ext>
            </a:extLst>
          </p:cNvPr>
          <p:cNvSpPr>
            <a:spLocks noGrp="1"/>
          </p:cNvSpPr>
          <p:nvPr>
            <p:ph idx="1"/>
          </p:nvPr>
        </p:nvSpPr>
        <p:spPr>
          <a:xfrm>
            <a:off x="467876" y="1185705"/>
            <a:ext cx="3641900" cy="3446620"/>
          </a:xfrm>
        </p:spPr>
        <p:txBody>
          <a:bodyPr/>
          <a:lstStyle>
            <a:lvl1pPr>
              <a:defRPr b="0" i="0"/>
            </a:lvl1pPr>
            <a:lvl2pPr marL="8550" indent="0">
              <a:buNone/>
              <a:defRPr b="0" i="0"/>
            </a:lvl2pPr>
            <a:lvl3pPr marL="180000" indent="-180000">
              <a:defRPr sz="1000" b="0" i="0">
                <a:latin typeface="Arial" panose="020B0604020202020204" pitchFamily="34" charset="0"/>
              </a:defRPr>
            </a:lvl3pPr>
          </a:lstStyle>
          <a:p>
            <a:pPr lvl="0"/>
            <a:r>
              <a:rPr lang="en-GB"/>
              <a:t>Click to edit Master text styles</a:t>
            </a:r>
          </a:p>
          <a:p>
            <a:pPr lvl="1"/>
            <a:r>
              <a:rPr lang="en-GB"/>
              <a:t>Second level</a:t>
            </a:r>
          </a:p>
          <a:p>
            <a:pPr lvl="2"/>
            <a:r>
              <a:rPr lang="en-GB"/>
              <a:t>Third level</a:t>
            </a:r>
          </a:p>
        </p:txBody>
      </p:sp>
      <p:sp>
        <p:nvSpPr>
          <p:cNvPr id="4" name="Slide Number Placeholder 7">
            <a:extLst>
              <a:ext uri="{FF2B5EF4-FFF2-40B4-BE49-F238E27FC236}">
                <a16:creationId xmlns:a16="http://schemas.microsoft.com/office/drawing/2014/main" id="{C277599E-FFBA-3E3D-BE11-429D31AE0B62}"/>
              </a:ext>
            </a:extLst>
          </p:cNvPr>
          <p:cNvSpPr>
            <a:spLocks noGrp="1"/>
          </p:cNvSpPr>
          <p:nvPr>
            <p:ph type="sldNum" sz="quarter" idx="4"/>
          </p:nvPr>
        </p:nvSpPr>
        <p:spPr>
          <a:xfrm>
            <a:off x="7759580" y="4767263"/>
            <a:ext cx="755769" cy="274637"/>
          </a:xfrm>
          <a:prstGeom prst="rect">
            <a:avLst/>
          </a:prstGeom>
        </p:spPr>
        <p:txBody>
          <a:bodyPr vert="horz" lIns="91440" tIns="45720" rIns="91440" bIns="45720" rtlCol="0" anchor="ctr"/>
          <a:lstStyle>
            <a:lvl1pPr algn="r">
              <a:defRPr sz="800">
                <a:solidFill>
                  <a:schemeClr val="tx1">
                    <a:tint val="82000"/>
                  </a:schemeClr>
                </a:solidFill>
              </a:defRPr>
            </a:lvl1pPr>
          </a:lstStyle>
          <a:p>
            <a:fld id="{178BA19D-C1A8-2A4D-80DC-523B2B2B450E}" type="slidenum">
              <a:rPr lang="en-US" smtClean="0"/>
              <a:pPr/>
              <a:t>‹#›</a:t>
            </a:fld>
            <a:endParaRPr lang="en-US"/>
          </a:p>
        </p:txBody>
      </p:sp>
    </p:spTree>
    <p:extLst>
      <p:ext uri="{BB962C8B-B14F-4D97-AF65-F5344CB8AC3E}">
        <p14:creationId xmlns:p14="http://schemas.microsoft.com/office/powerpoint/2010/main" val="197368385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ED69-E8D7-13CB-0CCB-0830C5822440}"/>
              </a:ext>
            </a:extLst>
          </p:cNvPr>
          <p:cNvSpPr>
            <a:spLocks noGrp="1"/>
          </p:cNvSpPr>
          <p:nvPr>
            <p:ph type="title"/>
          </p:nvPr>
        </p:nvSpPr>
        <p:spPr/>
        <p:txBody>
          <a:bodyPr/>
          <a:lstStyle>
            <a:lvl1pPr>
              <a:defRPr b="0" i="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3B6728B-1E60-79C2-AE4A-95E4250E5AB7}"/>
              </a:ext>
            </a:extLst>
          </p:cNvPr>
          <p:cNvSpPr>
            <a:spLocks noGrp="1"/>
          </p:cNvSpPr>
          <p:nvPr>
            <p:ph idx="1"/>
          </p:nvPr>
        </p:nvSpPr>
        <p:spPr/>
        <p:txBody>
          <a:bodyPr/>
          <a:lstStyle>
            <a:lvl1pPr>
              <a:spcAft>
                <a:spcPts val="500"/>
              </a:spcAft>
              <a:defRPr b="0" i="0"/>
            </a:lvl1pPr>
            <a:lvl2pPr marL="8550" indent="0">
              <a:spcAft>
                <a:spcPts val="500"/>
              </a:spcAft>
              <a:buNone/>
              <a:defRPr b="0" i="0"/>
            </a:lvl2pPr>
            <a:lvl3pPr marL="180000" indent="-180000">
              <a:spcAft>
                <a:spcPts val="500"/>
              </a:spcAft>
              <a:defRPr sz="1000" b="0" i="0">
                <a:latin typeface="Arial" panose="020B0604020202020204" pitchFamily="34" charset="0"/>
              </a:defRPr>
            </a:lvl3pPr>
          </a:lstStyle>
          <a:p>
            <a:pPr lvl="0"/>
            <a:r>
              <a:rPr lang="en-GB"/>
              <a:t>Click to edit Master text styles</a:t>
            </a:r>
          </a:p>
          <a:p>
            <a:pPr lvl="1"/>
            <a:r>
              <a:rPr lang="en-GB"/>
              <a:t>Second level</a:t>
            </a:r>
          </a:p>
          <a:p>
            <a:pPr lvl="2"/>
            <a:r>
              <a:rPr lang="en-GB"/>
              <a:t>Third level</a:t>
            </a:r>
          </a:p>
        </p:txBody>
      </p:sp>
      <p:sp>
        <p:nvSpPr>
          <p:cNvPr id="6" name="Slide Number Placeholder 5">
            <a:extLst>
              <a:ext uri="{FF2B5EF4-FFF2-40B4-BE49-F238E27FC236}">
                <a16:creationId xmlns:a16="http://schemas.microsoft.com/office/drawing/2014/main" id="{6FEFF959-CE10-F743-794C-4130BDF56A9A}"/>
              </a:ext>
            </a:extLst>
          </p:cNvPr>
          <p:cNvSpPr>
            <a:spLocks noGrp="1"/>
          </p:cNvSpPr>
          <p:nvPr>
            <p:ph type="sldNum" sz="quarter" idx="12"/>
          </p:nvPr>
        </p:nvSpPr>
        <p:spPr>
          <a:xfrm>
            <a:off x="6457950" y="4767263"/>
            <a:ext cx="2057400" cy="274637"/>
          </a:xfrm>
          <a:prstGeom prst="rect">
            <a:avLst/>
          </a:prstGeom>
        </p:spPr>
        <p:txBody>
          <a:bodyPr/>
          <a:lstStyle/>
          <a:p>
            <a:fld id="{0E1F49C6-3F16-054C-BB3F-6B6B57E53F6C}" type="slidenum">
              <a:rPr lang="en-US" smtClean="0"/>
              <a:t>‹#›</a:t>
            </a:fld>
            <a:endParaRPr lang="en-US"/>
          </a:p>
        </p:txBody>
      </p:sp>
    </p:spTree>
    <p:extLst>
      <p:ext uri="{BB962C8B-B14F-4D97-AF65-F5344CB8AC3E}">
        <p14:creationId xmlns:p14="http://schemas.microsoft.com/office/powerpoint/2010/main" val="327214037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1D43-701E-BB66-2709-F506617D671C}"/>
              </a:ext>
            </a:extLst>
          </p:cNvPr>
          <p:cNvSpPr>
            <a:spLocks noGrp="1"/>
          </p:cNvSpPr>
          <p:nvPr>
            <p:ph type="title"/>
          </p:nvPr>
        </p:nvSpPr>
        <p:spPr>
          <a:xfrm>
            <a:off x="623888" y="1282700"/>
            <a:ext cx="7886700" cy="1076592"/>
          </a:xfrm>
        </p:spPr>
        <p:txBody>
          <a:bodyPr anchor="b">
            <a:normAutofit/>
          </a:bodyPr>
          <a:lstStyle>
            <a:lvl1pPr>
              <a:defRPr sz="4400" b="0" i="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9109677-69DF-D24D-0F15-33BBC0F3C9AC}"/>
              </a:ext>
            </a:extLst>
          </p:cNvPr>
          <p:cNvSpPr>
            <a:spLocks noGrp="1"/>
          </p:cNvSpPr>
          <p:nvPr>
            <p:ph type="body" idx="1"/>
          </p:nvPr>
        </p:nvSpPr>
        <p:spPr>
          <a:xfrm>
            <a:off x="623888" y="3441700"/>
            <a:ext cx="7886700" cy="1125538"/>
          </a:xfrm>
        </p:spPr>
        <p:txBody>
          <a:bodyPr/>
          <a:lstStyle>
            <a:lvl1pPr marL="0" indent="0">
              <a:buNone/>
              <a:defRPr sz="2400" b="0" i="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6" name="Slide Number Placeholder 5">
            <a:extLst>
              <a:ext uri="{FF2B5EF4-FFF2-40B4-BE49-F238E27FC236}">
                <a16:creationId xmlns:a16="http://schemas.microsoft.com/office/drawing/2014/main" id="{858E10BF-EE27-7B3C-3207-9DF821F8D6BF}"/>
              </a:ext>
            </a:extLst>
          </p:cNvPr>
          <p:cNvSpPr>
            <a:spLocks noGrp="1"/>
          </p:cNvSpPr>
          <p:nvPr>
            <p:ph type="sldNum" sz="quarter" idx="12"/>
          </p:nvPr>
        </p:nvSpPr>
        <p:spPr>
          <a:xfrm>
            <a:off x="7973226" y="4767263"/>
            <a:ext cx="542124" cy="274637"/>
          </a:xfrm>
          <a:prstGeom prst="rect">
            <a:avLst/>
          </a:prstGeom>
        </p:spPr>
        <p:txBody>
          <a:bodyPr/>
          <a:lstStyle/>
          <a:p>
            <a:fld id="{0E1F49C6-3F16-054C-BB3F-6B6B57E53F6C}" type="slidenum">
              <a:rPr lang="en-US" smtClean="0"/>
              <a:t>‹#›</a:t>
            </a:fld>
            <a:endParaRPr lang="en-US"/>
          </a:p>
        </p:txBody>
      </p:sp>
    </p:spTree>
    <p:extLst>
      <p:ext uri="{BB962C8B-B14F-4D97-AF65-F5344CB8AC3E}">
        <p14:creationId xmlns:p14="http://schemas.microsoft.com/office/powerpoint/2010/main" val="1091542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_updat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F93C-0031-F690-C085-30697E397152}"/>
              </a:ext>
            </a:extLst>
          </p:cNvPr>
          <p:cNvSpPr>
            <a:spLocks noGrp="1"/>
          </p:cNvSpPr>
          <p:nvPr>
            <p:ph type="title"/>
          </p:nvPr>
        </p:nvSpPr>
        <p:spPr>
          <a:xfrm>
            <a:off x="457828" y="511175"/>
            <a:ext cx="7886700" cy="413273"/>
          </a:xfrm>
        </p:spPr>
        <p:txBody>
          <a:bodyPr lIns="0" tIns="0" rIns="0" bIns="0"/>
          <a:lstStyle>
            <a:lvl1pPr>
              <a:defRPr b="1" i="0">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9452F7E-BBEA-C027-CF31-34AD975C12C1}"/>
              </a:ext>
            </a:extLst>
          </p:cNvPr>
          <p:cNvSpPr>
            <a:spLocks noGrp="1"/>
          </p:cNvSpPr>
          <p:nvPr>
            <p:ph sz="half" idx="1"/>
          </p:nvPr>
        </p:nvSpPr>
        <p:spPr>
          <a:xfrm>
            <a:off x="457827" y="1098708"/>
            <a:ext cx="3790173" cy="3262312"/>
          </a:xfrm>
        </p:spPr>
        <p:txBody>
          <a:bodyPr lIns="0" tIns="0" rIns="0" bIns="0"/>
          <a:lstStyle>
            <a:lvl1pPr>
              <a:lnSpc>
                <a:spcPts val="1180"/>
              </a:lnSpc>
              <a:spcBef>
                <a:spcPts val="500"/>
              </a:spcBef>
              <a:spcAft>
                <a:spcPts val="500"/>
              </a:spcAft>
              <a:defRPr b="0" i="0"/>
            </a:lvl1pPr>
            <a:lvl2pPr marL="8550" indent="0">
              <a:lnSpc>
                <a:spcPts val="1180"/>
              </a:lnSpc>
              <a:spcBef>
                <a:spcPts val="500"/>
              </a:spcBef>
              <a:spcAft>
                <a:spcPts val="500"/>
              </a:spcAft>
              <a:buNone/>
              <a:defRPr b="0" i="0"/>
            </a:lvl2pPr>
          </a:lstStyle>
          <a:p>
            <a:pPr lvl="0"/>
            <a:r>
              <a:rPr lang="en-GB"/>
              <a:t>Click to edit Master text styles</a:t>
            </a:r>
          </a:p>
          <a:p>
            <a:pPr lvl="1"/>
            <a:r>
              <a:rPr lang="en-GB"/>
              <a:t>Second level</a:t>
            </a:r>
          </a:p>
          <a:p>
            <a:pPr lvl="1"/>
            <a:r>
              <a:rPr lang="en-GB"/>
              <a:t>Third level</a:t>
            </a:r>
          </a:p>
        </p:txBody>
      </p:sp>
      <p:sp>
        <p:nvSpPr>
          <p:cNvPr id="7" name="Slide Number Placeholder 6">
            <a:extLst>
              <a:ext uri="{FF2B5EF4-FFF2-40B4-BE49-F238E27FC236}">
                <a16:creationId xmlns:a16="http://schemas.microsoft.com/office/drawing/2014/main" id="{C7660512-9A3F-3196-E465-F6C9BD4DAC0B}"/>
              </a:ext>
            </a:extLst>
          </p:cNvPr>
          <p:cNvSpPr>
            <a:spLocks noGrp="1"/>
          </p:cNvSpPr>
          <p:nvPr>
            <p:ph type="sldNum" sz="quarter" idx="12"/>
          </p:nvPr>
        </p:nvSpPr>
        <p:spPr>
          <a:xfrm>
            <a:off x="8238146" y="4767263"/>
            <a:ext cx="448026" cy="274637"/>
          </a:xfrm>
          <a:prstGeom prst="rect">
            <a:avLst/>
          </a:prstGeom>
        </p:spPr>
        <p:txBody>
          <a:bodyPr/>
          <a:lstStyle>
            <a:lvl1pPr>
              <a:defRPr sz="800" b="0" i="0">
                <a:latin typeface="Arial" panose="020B0604020202020204" pitchFamily="34" charset="0"/>
                <a:ea typeface="Arial" panose="020B0604020202020204" pitchFamily="34" charset="0"/>
              </a:defRPr>
            </a:lvl1pPr>
          </a:lstStyle>
          <a:p>
            <a:fld id="{0E1F49C6-3F16-054C-BB3F-6B6B57E53F6C}" type="slidenum">
              <a:rPr lang="en-US" smtClean="0"/>
              <a:pPr/>
              <a:t>‹#›</a:t>
            </a:fld>
            <a:endParaRPr lang="en-US"/>
          </a:p>
        </p:txBody>
      </p:sp>
      <p:sp>
        <p:nvSpPr>
          <p:cNvPr id="9" name="Content Placeholder 2">
            <a:extLst>
              <a:ext uri="{FF2B5EF4-FFF2-40B4-BE49-F238E27FC236}">
                <a16:creationId xmlns:a16="http://schemas.microsoft.com/office/drawing/2014/main" id="{E1214A94-D591-5C45-1F10-93E2D2436EFE}"/>
              </a:ext>
            </a:extLst>
          </p:cNvPr>
          <p:cNvSpPr>
            <a:spLocks noGrp="1"/>
          </p:cNvSpPr>
          <p:nvPr>
            <p:ph sz="half" idx="13"/>
          </p:nvPr>
        </p:nvSpPr>
        <p:spPr>
          <a:xfrm>
            <a:off x="4896003" y="1098708"/>
            <a:ext cx="3795822" cy="3262312"/>
          </a:xfrm>
        </p:spPr>
        <p:txBody>
          <a:bodyPr lIns="0" tIns="0" rIns="0" bIns="0"/>
          <a:lstStyle>
            <a:lvl1pPr>
              <a:lnSpc>
                <a:spcPts val="1180"/>
              </a:lnSpc>
              <a:spcBef>
                <a:spcPts val="500"/>
              </a:spcBef>
              <a:spcAft>
                <a:spcPts val="500"/>
              </a:spcAft>
              <a:defRPr b="0" i="0"/>
            </a:lvl1pPr>
            <a:lvl2pPr marL="8550" indent="0">
              <a:lnSpc>
                <a:spcPts val="1180"/>
              </a:lnSpc>
              <a:spcBef>
                <a:spcPts val="500"/>
              </a:spcBef>
              <a:spcAft>
                <a:spcPts val="500"/>
              </a:spcAft>
              <a:buNone/>
              <a:defRPr b="0" i="0"/>
            </a:lvl2pPr>
          </a:lstStyle>
          <a:p>
            <a:pPr lvl="0"/>
            <a:r>
              <a:rPr lang="en-GB"/>
              <a:t>Click to edit Master text styles</a:t>
            </a:r>
          </a:p>
          <a:p>
            <a:pPr lvl="1"/>
            <a:r>
              <a:rPr lang="en-GB"/>
              <a:t>Second level</a:t>
            </a:r>
          </a:p>
          <a:p>
            <a:pPr lvl="1"/>
            <a:r>
              <a:rPr lang="en-GB"/>
              <a:t>Third level</a:t>
            </a:r>
          </a:p>
        </p:txBody>
      </p:sp>
    </p:spTree>
    <p:extLst>
      <p:ext uri="{BB962C8B-B14F-4D97-AF65-F5344CB8AC3E}">
        <p14:creationId xmlns:p14="http://schemas.microsoft.com/office/powerpoint/2010/main" val="2402977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3 Col_updat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F93C-0031-F690-C085-30697E397152}"/>
              </a:ext>
            </a:extLst>
          </p:cNvPr>
          <p:cNvSpPr>
            <a:spLocks noGrp="1"/>
          </p:cNvSpPr>
          <p:nvPr>
            <p:ph type="title"/>
          </p:nvPr>
        </p:nvSpPr>
        <p:spPr>
          <a:xfrm>
            <a:off x="457828" y="511175"/>
            <a:ext cx="7886700" cy="413273"/>
          </a:xfrm>
        </p:spPr>
        <p:txBody>
          <a:bodyPr lIns="0" tIns="0" rIns="0" bIns="0"/>
          <a:lstStyle>
            <a:lvl1pPr>
              <a:defRPr b="1" i="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9452F7E-BBEA-C027-CF31-34AD975C12C1}"/>
              </a:ext>
            </a:extLst>
          </p:cNvPr>
          <p:cNvSpPr>
            <a:spLocks noGrp="1"/>
          </p:cNvSpPr>
          <p:nvPr>
            <p:ph sz="half" idx="1"/>
          </p:nvPr>
        </p:nvSpPr>
        <p:spPr>
          <a:xfrm>
            <a:off x="457828" y="1098708"/>
            <a:ext cx="2525603" cy="3262312"/>
          </a:xfrm>
        </p:spPr>
        <p:txBody>
          <a:bodyPr lIns="0" tIns="0" rIns="0" bIns="0"/>
          <a:lstStyle>
            <a:lvl1pPr>
              <a:lnSpc>
                <a:spcPts val="1080"/>
              </a:lnSpc>
              <a:spcBef>
                <a:spcPts val="500"/>
              </a:spcBef>
              <a:spcAft>
                <a:spcPts val="500"/>
              </a:spcAft>
              <a:defRPr b="0" i="0">
                <a:latin typeface="Arial" panose="020B0604020202020204" pitchFamily="34" charset="0"/>
                <a:cs typeface="Arial" panose="020B0604020202020204" pitchFamily="34" charset="0"/>
              </a:defRPr>
            </a:lvl1pPr>
            <a:lvl2pPr marL="8550" indent="0">
              <a:lnSpc>
                <a:spcPts val="1080"/>
              </a:lnSpc>
              <a:spcBef>
                <a:spcPts val="500"/>
              </a:spcBef>
              <a:spcAft>
                <a:spcPts val="500"/>
              </a:spcAft>
              <a:buNone/>
              <a:defRPr b="0" i="0">
                <a:latin typeface="Arial" panose="020B0604020202020204" pitchFamily="34" charset="0"/>
                <a:cs typeface="Arial" panose="020B0604020202020204" pitchFamily="34" charset="0"/>
              </a:defRPr>
            </a:lvl2pPr>
          </a:lstStyle>
          <a:p>
            <a:pPr lvl="0"/>
            <a:r>
              <a:rPr lang="en-GB"/>
              <a:t>Click to edit Master text styles</a:t>
            </a:r>
          </a:p>
          <a:p>
            <a:pPr lvl="1"/>
            <a:r>
              <a:rPr lang="en-GB"/>
              <a:t>Second level</a:t>
            </a:r>
          </a:p>
          <a:p>
            <a:pPr lvl="1"/>
            <a:r>
              <a:rPr lang="en-GB"/>
              <a:t>Third level</a:t>
            </a:r>
          </a:p>
        </p:txBody>
      </p:sp>
      <p:sp>
        <p:nvSpPr>
          <p:cNvPr id="7" name="Slide Number Placeholder 6">
            <a:extLst>
              <a:ext uri="{FF2B5EF4-FFF2-40B4-BE49-F238E27FC236}">
                <a16:creationId xmlns:a16="http://schemas.microsoft.com/office/drawing/2014/main" id="{C7660512-9A3F-3196-E465-F6C9BD4DAC0B}"/>
              </a:ext>
            </a:extLst>
          </p:cNvPr>
          <p:cNvSpPr>
            <a:spLocks noGrp="1"/>
          </p:cNvSpPr>
          <p:nvPr>
            <p:ph type="sldNum" sz="quarter" idx="12"/>
          </p:nvPr>
        </p:nvSpPr>
        <p:spPr>
          <a:xfrm>
            <a:off x="8135596" y="4767263"/>
            <a:ext cx="550576" cy="274637"/>
          </a:xfrm>
          <a:prstGeom prst="rect">
            <a:avLst/>
          </a:prstGeom>
        </p:spPr>
        <p:txBody>
          <a:bodyPr/>
          <a:lstStyle>
            <a:lvl1pPr>
              <a:defRPr sz="800" b="0" i="0">
                <a:latin typeface="Arial" panose="020B0604020202020204" pitchFamily="34" charset="0"/>
                <a:ea typeface="Arial" panose="020B0604020202020204" pitchFamily="34" charset="0"/>
              </a:defRPr>
            </a:lvl1pPr>
          </a:lstStyle>
          <a:p>
            <a:fld id="{0E1F49C6-3F16-054C-BB3F-6B6B57E53F6C}" type="slidenum">
              <a:rPr lang="en-US" smtClean="0"/>
              <a:pPr/>
              <a:t>‹#›</a:t>
            </a:fld>
            <a:endParaRPr lang="en-US"/>
          </a:p>
        </p:txBody>
      </p:sp>
      <p:sp>
        <p:nvSpPr>
          <p:cNvPr id="9" name="Content Placeholder 2">
            <a:extLst>
              <a:ext uri="{FF2B5EF4-FFF2-40B4-BE49-F238E27FC236}">
                <a16:creationId xmlns:a16="http://schemas.microsoft.com/office/drawing/2014/main" id="{E1214A94-D591-5C45-1F10-93E2D2436EFE}"/>
              </a:ext>
            </a:extLst>
          </p:cNvPr>
          <p:cNvSpPr>
            <a:spLocks noGrp="1"/>
          </p:cNvSpPr>
          <p:nvPr>
            <p:ph sz="half" idx="13"/>
          </p:nvPr>
        </p:nvSpPr>
        <p:spPr>
          <a:xfrm>
            <a:off x="3322213" y="1098708"/>
            <a:ext cx="2525603" cy="3262312"/>
          </a:xfrm>
        </p:spPr>
        <p:txBody>
          <a:bodyPr lIns="0" tIns="0" rIns="0" bIns="0"/>
          <a:lstStyle>
            <a:lvl1pPr>
              <a:lnSpc>
                <a:spcPts val="1080"/>
              </a:lnSpc>
              <a:spcBef>
                <a:spcPts val="500"/>
              </a:spcBef>
              <a:spcAft>
                <a:spcPts val="500"/>
              </a:spcAft>
              <a:defRPr b="0" i="0">
                <a:latin typeface="Arial" panose="020B0604020202020204" pitchFamily="34" charset="0"/>
                <a:cs typeface="Arial" panose="020B0604020202020204" pitchFamily="34" charset="0"/>
              </a:defRPr>
            </a:lvl1pPr>
            <a:lvl2pPr marL="8550" indent="0">
              <a:lnSpc>
                <a:spcPts val="1080"/>
              </a:lnSpc>
              <a:spcBef>
                <a:spcPts val="500"/>
              </a:spcBef>
              <a:spcAft>
                <a:spcPts val="500"/>
              </a:spcAft>
              <a:buNone/>
              <a:defRPr b="0" i="0">
                <a:latin typeface="Arial" panose="020B0604020202020204" pitchFamily="34" charset="0"/>
                <a:cs typeface="Arial" panose="020B0604020202020204" pitchFamily="34" charset="0"/>
              </a:defRPr>
            </a:lvl2pPr>
          </a:lstStyle>
          <a:p>
            <a:pPr lvl="0"/>
            <a:r>
              <a:rPr lang="en-GB"/>
              <a:t>Click to edit Master text styles</a:t>
            </a:r>
          </a:p>
          <a:p>
            <a:pPr lvl="1"/>
            <a:r>
              <a:rPr lang="en-GB"/>
              <a:t>Second level</a:t>
            </a:r>
          </a:p>
          <a:p>
            <a:pPr lvl="1"/>
            <a:r>
              <a:rPr lang="en-GB"/>
              <a:t>Third level</a:t>
            </a:r>
          </a:p>
        </p:txBody>
      </p:sp>
      <p:sp>
        <p:nvSpPr>
          <p:cNvPr id="4" name="Content Placeholder 2">
            <a:extLst>
              <a:ext uri="{FF2B5EF4-FFF2-40B4-BE49-F238E27FC236}">
                <a16:creationId xmlns:a16="http://schemas.microsoft.com/office/drawing/2014/main" id="{04737571-9100-66F8-6ED2-52E369E0102D}"/>
              </a:ext>
            </a:extLst>
          </p:cNvPr>
          <p:cNvSpPr>
            <a:spLocks noGrp="1"/>
          </p:cNvSpPr>
          <p:nvPr>
            <p:ph sz="half" idx="14"/>
          </p:nvPr>
        </p:nvSpPr>
        <p:spPr>
          <a:xfrm>
            <a:off x="6186599" y="1098708"/>
            <a:ext cx="2525603" cy="3262312"/>
          </a:xfrm>
        </p:spPr>
        <p:txBody>
          <a:bodyPr lIns="0" tIns="0" rIns="0" bIns="0"/>
          <a:lstStyle>
            <a:lvl1pPr>
              <a:lnSpc>
                <a:spcPts val="1080"/>
              </a:lnSpc>
              <a:spcBef>
                <a:spcPts val="500"/>
              </a:spcBef>
              <a:spcAft>
                <a:spcPts val="500"/>
              </a:spcAft>
              <a:defRPr b="0" i="0">
                <a:latin typeface="Arial" panose="020B0604020202020204" pitchFamily="34" charset="0"/>
                <a:cs typeface="Arial" panose="020B0604020202020204" pitchFamily="34" charset="0"/>
              </a:defRPr>
            </a:lvl1pPr>
            <a:lvl2pPr marL="8550" indent="0">
              <a:lnSpc>
                <a:spcPts val="1080"/>
              </a:lnSpc>
              <a:spcBef>
                <a:spcPts val="500"/>
              </a:spcBef>
              <a:spcAft>
                <a:spcPts val="500"/>
              </a:spcAft>
              <a:buNone/>
              <a:defRPr b="0" i="0">
                <a:latin typeface="Arial" panose="020B0604020202020204" pitchFamily="34" charset="0"/>
                <a:cs typeface="Arial" panose="020B0604020202020204" pitchFamily="34" charset="0"/>
              </a:defRPr>
            </a:lvl2pPr>
          </a:lstStyle>
          <a:p>
            <a:pPr lvl="0"/>
            <a:r>
              <a:rPr lang="en-GB"/>
              <a:t>Click to edit Master text styles</a:t>
            </a:r>
          </a:p>
          <a:p>
            <a:pPr lvl="1"/>
            <a:r>
              <a:rPr lang="en-GB"/>
              <a:t>Second level</a:t>
            </a:r>
          </a:p>
          <a:p>
            <a:pPr lvl="1"/>
            <a:r>
              <a:rPr lang="en-GB"/>
              <a:t>Third level</a:t>
            </a:r>
          </a:p>
        </p:txBody>
      </p:sp>
    </p:spTree>
    <p:extLst>
      <p:ext uri="{BB962C8B-B14F-4D97-AF65-F5344CB8AC3E}">
        <p14:creationId xmlns:p14="http://schemas.microsoft.com/office/powerpoint/2010/main" val="13007011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F93C-0031-F690-C085-30697E397152}"/>
              </a:ext>
            </a:extLst>
          </p:cNvPr>
          <p:cNvSpPr>
            <a:spLocks noGrp="1"/>
          </p:cNvSpPr>
          <p:nvPr>
            <p:ph type="title"/>
          </p:nvPr>
        </p:nvSpPr>
        <p:spPr/>
        <p:txBody>
          <a:bodyPr lIns="0" tIns="0" rIns="0" bIns="0"/>
          <a:lstStyle>
            <a:lvl1pPr>
              <a:defRPr b="1" i="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9452F7E-BBEA-C027-CF31-34AD975C12C1}"/>
              </a:ext>
            </a:extLst>
          </p:cNvPr>
          <p:cNvSpPr>
            <a:spLocks noGrp="1"/>
          </p:cNvSpPr>
          <p:nvPr>
            <p:ph sz="half" idx="1"/>
          </p:nvPr>
        </p:nvSpPr>
        <p:spPr>
          <a:xfrm>
            <a:off x="628650" y="1370013"/>
            <a:ext cx="3867150" cy="3262312"/>
          </a:xfrm>
        </p:spPr>
        <p:txBody>
          <a:bodyPr lIns="0" tIns="0" rIns="0" bIns="0"/>
          <a:lstStyle>
            <a:lvl1pPr>
              <a:defRPr b="0" i="0"/>
            </a:lvl1pPr>
            <a:lvl2pPr marL="8550" indent="0">
              <a:buNone/>
              <a:defRPr b="0" i="0"/>
            </a:lvl2pPr>
          </a:lstStyle>
          <a:p>
            <a:pPr lvl="0"/>
            <a:r>
              <a:rPr lang="en-GB"/>
              <a:t>Click to edit Master text styles</a:t>
            </a:r>
          </a:p>
          <a:p>
            <a:pPr lvl="1"/>
            <a:r>
              <a:rPr lang="en-GB"/>
              <a:t>Second level</a:t>
            </a:r>
          </a:p>
          <a:p>
            <a:pPr lvl="1"/>
            <a:r>
              <a:rPr lang="en-GB"/>
              <a:t>Third level</a:t>
            </a:r>
          </a:p>
        </p:txBody>
      </p:sp>
      <p:sp>
        <p:nvSpPr>
          <p:cNvPr id="4" name="Content Placeholder 3">
            <a:extLst>
              <a:ext uri="{FF2B5EF4-FFF2-40B4-BE49-F238E27FC236}">
                <a16:creationId xmlns:a16="http://schemas.microsoft.com/office/drawing/2014/main" id="{1E497481-E09D-E315-9CBF-A226F00A6B72}"/>
              </a:ext>
            </a:extLst>
          </p:cNvPr>
          <p:cNvSpPr>
            <a:spLocks noGrp="1"/>
          </p:cNvSpPr>
          <p:nvPr>
            <p:ph sz="half" idx="2"/>
          </p:nvPr>
        </p:nvSpPr>
        <p:spPr>
          <a:xfrm>
            <a:off x="4648200" y="1370013"/>
            <a:ext cx="3867150" cy="3262312"/>
          </a:xfrm>
        </p:spPr>
        <p:txBody>
          <a:bodyPr lIns="0" tIns="0" rIns="0" bIns="0"/>
          <a:lstStyle>
            <a:lvl1pPr>
              <a:defRPr b="0" i="0"/>
            </a:lvl1pPr>
            <a:lvl2pPr marL="8550" indent="0">
              <a:buNone/>
              <a:defRPr b="0" i="0"/>
            </a:lvl2pPr>
          </a:lstStyle>
          <a:p>
            <a:pPr lvl="0"/>
            <a:r>
              <a:rPr lang="en-GB"/>
              <a:t>Click to edit Master text styles</a:t>
            </a:r>
          </a:p>
          <a:p>
            <a:pPr lvl="1"/>
            <a:r>
              <a:rPr lang="en-GB"/>
              <a:t>Second level</a:t>
            </a:r>
          </a:p>
          <a:p>
            <a:pPr lvl="1"/>
            <a:r>
              <a:rPr lang="en-GB"/>
              <a:t>Third level</a:t>
            </a:r>
          </a:p>
        </p:txBody>
      </p:sp>
      <p:sp>
        <p:nvSpPr>
          <p:cNvPr id="5" name="Date Placeholder 4">
            <a:extLst>
              <a:ext uri="{FF2B5EF4-FFF2-40B4-BE49-F238E27FC236}">
                <a16:creationId xmlns:a16="http://schemas.microsoft.com/office/drawing/2014/main" id="{1E5D5CC8-96E4-B3F0-682F-2B879CE903D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B010E5B9-E1C6-8C6F-F622-F28C4EF93025}"/>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7660512-9A3F-3196-E465-F6C9BD4DAC0B}"/>
              </a:ext>
            </a:extLst>
          </p:cNvPr>
          <p:cNvSpPr>
            <a:spLocks noGrp="1"/>
          </p:cNvSpPr>
          <p:nvPr>
            <p:ph type="sldNum" sz="quarter" idx="12"/>
          </p:nvPr>
        </p:nvSpPr>
        <p:spPr>
          <a:xfrm>
            <a:off x="6457950" y="4767263"/>
            <a:ext cx="2057400" cy="274637"/>
          </a:xfrm>
          <a:prstGeom prst="rect">
            <a:avLst/>
          </a:prstGeom>
        </p:spPr>
        <p:txBody>
          <a:bodyPr/>
          <a:lstStyle/>
          <a:p>
            <a:fld id="{0E1F49C6-3F16-054C-BB3F-6B6B57E53F6C}" type="slidenum">
              <a:rPr lang="en-US" smtClean="0"/>
              <a:t>‹#›</a:t>
            </a:fld>
            <a:endParaRPr lang="en-US"/>
          </a:p>
        </p:txBody>
      </p:sp>
    </p:spTree>
    <p:extLst>
      <p:ext uri="{BB962C8B-B14F-4D97-AF65-F5344CB8AC3E}">
        <p14:creationId xmlns:p14="http://schemas.microsoft.com/office/powerpoint/2010/main" val="813474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1B467-4F49-60D4-FEA3-735AB6CB9DBB}"/>
              </a:ext>
            </a:extLst>
          </p:cNvPr>
          <p:cNvSpPr>
            <a:spLocks noGrp="1"/>
          </p:cNvSpPr>
          <p:nvPr>
            <p:ph type="title"/>
          </p:nvPr>
        </p:nvSpPr>
        <p:spPr>
          <a:xfrm>
            <a:off x="630238" y="274638"/>
            <a:ext cx="7886700" cy="993775"/>
          </a:xfrm>
        </p:spPr>
        <p:txBody>
          <a:bodyPr/>
          <a:lstStyle>
            <a:lvl1pPr>
              <a:defRPr b="0" i="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8253A17-A97B-47EE-CDF4-282549D5BCF0}"/>
              </a:ext>
            </a:extLst>
          </p:cNvPr>
          <p:cNvSpPr>
            <a:spLocks noGrp="1"/>
          </p:cNvSpPr>
          <p:nvPr>
            <p:ph type="body" idx="1"/>
          </p:nvPr>
        </p:nvSpPr>
        <p:spPr>
          <a:xfrm>
            <a:off x="630238" y="1260475"/>
            <a:ext cx="3868737" cy="619125"/>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B5C6807-ECA4-2436-4C5D-1ECB773CA34E}"/>
              </a:ext>
            </a:extLst>
          </p:cNvPr>
          <p:cNvSpPr>
            <a:spLocks noGrp="1"/>
          </p:cNvSpPr>
          <p:nvPr>
            <p:ph sz="half" idx="2"/>
          </p:nvPr>
        </p:nvSpPr>
        <p:spPr>
          <a:xfrm>
            <a:off x="630238" y="1879600"/>
            <a:ext cx="3868737" cy="2762250"/>
          </a:xfrm>
        </p:spPr>
        <p:txBody>
          <a:bodyPr/>
          <a:lstStyle>
            <a:lvl1pPr>
              <a:defRPr b="0" i="0"/>
            </a:lvl1pPr>
            <a:lvl2pPr>
              <a:defRPr b="0" i="0"/>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4543D46-E597-9D33-167C-E75D7ADADA84}"/>
              </a:ext>
            </a:extLst>
          </p:cNvPr>
          <p:cNvSpPr>
            <a:spLocks noGrp="1"/>
          </p:cNvSpPr>
          <p:nvPr>
            <p:ph type="body" sz="quarter" idx="3"/>
          </p:nvPr>
        </p:nvSpPr>
        <p:spPr>
          <a:xfrm>
            <a:off x="4629150" y="1260475"/>
            <a:ext cx="3887788" cy="619125"/>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20D3D4F-1B6D-2796-B5A8-27FF84C81A8F}"/>
              </a:ext>
            </a:extLst>
          </p:cNvPr>
          <p:cNvSpPr>
            <a:spLocks noGrp="1"/>
          </p:cNvSpPr>
          <p:nvPr>
            <p:ph sz="quarter" idx="4"/>
          </p:nvPr>
        </p:nvSpPr>
        <p:spPr>
          <a:xfrm>
            <a:off x="4629150" y="1879600"/>
            <a:ext cx="3887788" cy="2762250"/>
          </a:xfrm>
        </p:spPr>
        <p:txBody>
          <a:bodyPr/>
          <a:lstStyle>
            <a:lvl1pPr>
              <a:defRPr b="0" i="0"/>
            </a:lvl1pPr>
            <a:lvl2pPr>
              <a:defRPr b="0" i="0"/>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EBBF332-6F2B-5D6D-B772-075CC16B9CD5}"/>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DF66AF3-9E42-E3E2-B502-840F90BB1FB5}"/>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76D3B78-8254-58C9-647B-A431FADB79E8}"/>
              </a:ext>
            </a:extLst>
          </p:cNvPr>
          <p:cNvSpPr>
            <a:spLocks noGrp="1"/>
          </p:cNvSpPr>
          <p:nvPr>
            <p:ph type="sldNum" sz="quarter" idx="12"/>
          </p:nvPr>
        </p:nvSpPr>
        <p:spPr>
          <a:xfrm>
            <a:off x="6457950" y="4767263"/>
            <a:ext cx="2057400" cy="274637"/>
          </a:xfrm>
          <a:prstGeom prst="rect">
            <a:avLst/>
          </a:prstGeom>
        </p:spPr>
        <p:txBody>
          <a:bodyPr/>
          <a:lstStyle/>
          <a:p>
            <a:fld id="{0E1F49C6-3F16-054C-BB3F-6B6B57E53F6C}" type="slidenum">
              <a:rPr lang="en-US" smtClean="0"/>
              <a:t>‹#›</a:t>
            </a:fld>
            <a:endParaRPr lang="en-US"/>
          </a:p>
        </p:txBody>
      </p:sp>
    </p:spTree>
    <p:extLst>
      <p:ext uri="{BB962C8B-B14F-4D97-AF65-F5344CB8AC3E}">
        <p14:creationId xmlns:p14="http://schemas.microsoft.com/office/powerpoint/2010/main" val="2755790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D062A-BB82-0CFB-DC58-1CE2B0A57690}"/>
              </a:ext>
            </a:extLst>
          </p:cNvPr>
          <p:cNvSpPr>
            <a:spLocks noGrp="1"/>
          </p:cNvSpPr>
          <p:nvPr>
            <p:ph type="title"/>
          </p:nvPr>
        </p:nvSpPr>
        <p:spPr/>
        <p:txBody>
          <a:bodyPr/>
          <a:lstStyle>
            <a:lvl1pPr>
              <a:defRPr b="0" i="0"/>
            </a:lvl1pPr>
          </a:lstStyle>
          <a:p>
            <a:r>
              <a:rPr lang="en-GB"/>
              <a:t>Click to edit Master title style</a:t>
            </a:r>
            <a:endParaRPr lang="en-US"/>
          </a:p>
        </p:txBody>
      </p:sp>
      <p:sp>
        <p:nvSpPr>
          <p:cNvPr id="5" name="Slide Number Placeholder 4">
            <a:extLst>
              <a:ext uri="{FF2B5EF4-FFF2-40B4-BE49-F238E27FC236}">
                <a16:creationId xmlns:a16="http://schemas.microsoft.com/office/drawing/2014/main" id="{97983DC0-326A-FC58-8E13-E1F352519A96}"/>
              </a:ext>
            </a:extLst>
          </p:cNvPr>
          <p:cNvSpPr>
            <a:spLocks noGrp="1"/>
          </p:cNvSpPr>
          <p:nvPr>
            <p:ph type="sldNum" sz="quarter" idx="12"/>
          </p:nvPr>
        </p:nvSpPr>
        <p:spPr>
          <a:xfrm>
            <a:off x="8015954" y="4767263"/>
            <a:ext cx="499395" cy="274637"/>
          </a:xfrm>
          <a:prstGeom prst="rect">
            <a:avLst/>
          </a:prstGeom>
        </p:spPr>
        <p:txBody>
          <a:bodyPr/>
          <a:lstStyle/>
          <a:p>
            <a:fld id="{0E1F49C6-3F16-054C-BB3F-6B6B57E53F6C}" type="slidenum">
              <a:rPr lang="en-US" smtClean="0"/>
              <a:t>‹#›</a:t>
            </a:fld>
            <a:endParaRPr lang="en-US"/>
          </a:p>
        </p:txBody>
      </p:sp>
    </p:spTree>
    <p:extLst>
      <p:ext uri="{BB962C8B-B14F-4D97-AF65-F5344CB8AC3E}">
        <p14:creationId xmlns:p14="http://schemas.microsoft.com/office/powerpoint/2010/main" val="23634613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305F813-DE3C-DE05-7ECB-003D28F27339}"/>
              </a:ext>
            </a:extLst>
          </p:cNvPr>
          <p:cNvSpPr>
            <a:spLocks noGrp="1"/>
          </p:cNvSpPr>
          <p:nvPr>
            <p:ph type="sldNum" sz="quarter" idx="12"/>
          </p:nvPr>
        </p:nvSpPr>
        <p:spPr>
          <a:xfrm>
            <a:off x="8084320" y="4767263"/>
            <a:ext cx="431029" cy="274637"/>
          </a:xfrm>
          <a:prstGeom prst="rect">
            <a:avLst/>
          </a:prstGeom>
        </p:spPr>
        <p:txBody>
          <a:bodyPr/>
          <a:lstStyle/>
          <a:p>
            <a:fld id="{0E1F49C6-3F16-054C-BB3F-6B6B57E53F6C}" type="slidenum">
              <a:rPr lang="en-US" smtClean="0"/>
              <a:t>‹#›</a:t>
            </a:fld>
            <a:endParaRPr lang="en-US"/>
          </a:p>
        </p:txBody>
      </p:sp>
    </p:spTree>
    <p:extLst>
      <p:ext uri="{BB962C8B-B14F-4D97-AF65-F5344CB8AC3E}">
        <p14:creationId xmlns:p14="http://schemas.microsoft.com/office/powerpoint/2010/main" val="90129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3FD2D-A193-C201-1601-1418D6F4A29E}"/>
              </a:ext>
            </a:extLst>
          </p:cNvPr>
          <p:cNvSpPr>
            <a:spLocks noGrp="1"/>
          </p:cNvSpPr>
          <p:nvPr>
            <p:ph type="title"/>
          </p:nvPr>
        </p:nvSpPr>
        <p:spPr>
          <a:xfrm>
            <a:off x="630238" y="342900"/>
            <a:ext cx="2949575" cy="1200150"/>
          </a:xfrm>
        </p:spPr>
        <p:txBody>
          <a:bodyPr anchor="b"/>
          <a:lstStyle>
            <a:lvl1pPr>
              <a:defRPr sz="3200" b="0" i="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B4DE7DB-DF88-0A54-E511-4A770B17235F}"/>
              </a:ext>
            </a:extLst>
          </p:cNvPr>
          <p:cNvSpPr>
            <a:spLocks noGrp="1"/>
          </p:cNvSpPr>
          <p:nvPr>
            <p:ph idx="1"/>
          </p:nvPr>
        </p:nvSpPr>
        <p:spPr>
          <a:xfrm>
            <a:off x="3887788" y="741363"/>
            <a:ext cx="4629150" cy="3654425"/>
          </a:xfrm>
        </p:spPr>
        <p:txBody>
          <a:bodyPr/>
          <a:lstStyle>
            <a:lvl1pPr>
              <a:defRPr sz="3200" b="0" i="0"/>
            </a:lvl1pPr>
            <a:lvl2pPr>
              <a:defRPr sz="2800" b="0" i="0"/>
            </a:lvl2pPr>
            <a:lvl3pPr>
              <a:defRPr sz="2400" b="0" i="0">
                <a:latin typeface="Arial" panose="020B0604020202020204" pitchFamily="34" charset="0"/>
              </a:defRPr>
            </a:lvl3pPr>
            <a:lvl4pPr>
              <a:defRPr sz="2000" b="0" i="0">
                <a:latin typeface="Arial" panose="020B0604020202020204" pitchFamily="34" charset="0"/>
              </a:defRPr>
            </a:lvl4pPr>
            <a:lvl5pPr>
              <a:defRPr sz="2000" b="0" i="0">
                <a:latin typeface="Arial" panose="020B0604020202020204"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46B8E85-F3EC-4001-505F-045AD313288C}"/>
              </a:ext>
            </a:extLst>
          </p:cNvPr>
          <p:cNvSpPr>
            <a:spLocks noGrp="1"/>
          </p:cNvSpPr>
          <p:nvPr>
            <p:ph type="body" sz="half" idx="2"/>
          </p:nvPr>
        </p:nvSpPr>
        <p:spPr>
          <a:xfrm>
            <a:off x="630238" y="1543050"/>
            <a:ext cx="2949575" cy="2859088"/>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E2B548A-E113-40C1-233B-5EB1F4632347}"/>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9699C2E6-6309-FA8F-AC7D-88BBF269C08E}"/>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E974846-2073-CE2E-A141-31DB8AB3EB42}"/>
              </a:ext>
            </a:extLst>
          </p:cNvPr>
          <p:cNvSpPr>
            <a:spLocks noGrp="1"/>
          </p:cNvSpPr>
          <p:nvPr>
            <p:ph type="sldNum" sz="quarter" idx="12"/>
          </p:nvPr>
        </p:nvSpPr>
        <p:spPr>
          <a:xfrm>
            <a:off x="6457950" y="4767263"/>
            <a:ext cx="2057400" cy="274637"/>
          </a:xfrm>
          <a:prstGeom prst="rect">
            <a:avLst/>
          </a:prstGeom>
        </p:spPr>
        <p:txBody>
          <a:bodyPr/>
          <a:lstStyle/>
          <a:p>
            <a:fld id="{0E1F49C6-3F16-054C-BB3F-6B6B57E53F6C}" type="slidenum">
              <a:rPr lang="en-US" smtClean="0"/>
              <a:t>‹#›</a:t>
            </a:fld>
            <a:endParaRPr lang="en-US"/>
          </a:p>
        </p:txBody>
      </p:sp>
    </p:spTree>
    <p:extLst>
      <p:ext uri="{BB962C8B-B14F-4D97-AF65-F5344CB8AC3E}">
        <p14:creationId xmlns:p14="http://schemas.microsoft.com/office/powerpoint/2010/main" val="29422268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D2482-5186-CB26-277A-572DCA5BF47E}"/>
              </a:ext>
            </a:extLst>
          </p:cNvPr>
          <p:cNvSpPr>
            <a:spLocks noGrp="1"/>
          </p:cNvSpPr>
          <p:nvPr>
            <p:ph type="title"/>
          </p:nvPr>
        </p:nvSpPr>
        <p:spPr>
          <a:xfrm>
            <a:off x="630238" y="342900"/>
            <a:ext cx="2949575" cy="1200150"/>
          </a:xfrm>
        </p:spPr>
        <p:txBody>
          <a:bodyPr anchor="b"/>
          <a:lstStyle>
            <a:lvl1pPr>
              <a:defRPr sz="3200" b="0" i="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E164A49-7C3C-478F-F77E-6A7C67CE8361}"/>
              </a:ext>
            </a:extLst>
          </p:cNvPr>
          <p:cNvSpPr>
            <a:spLocks noGrp="1"/>
          </p:cNvSpPr>
          <p:nvPr>
            <p:ph type="pic" idx="1"/>
          </p:nvPr>
        </p:nvSpPr>
        <p:spPr>
          <a:xfrm>
            <a:off x="3887788" y="741363"/>
            <a:ext cx="4629150" cy="3654425"/>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C7B79F-C96C-EB7C-2CEF-58269BB99249}"/>
              </a:ext>
            </a:extLst>
          </p:cNvPr>
          <p:cNvSpPr>
            <a:spLocks noGrp="1"/>
          </p:cNvSpPr>
          <p:nvPr>
            <p:ph type="body" sz="half" idx="2"/>
          </p:nvPr>
        </p:nvSpPr>
        <p:spPr>
          <a:xfrm>
            <a:off x="630238" y="1543050"/>
            <a:ext cx="2949575" cy="2859088"/>
          </a:xfrm>
        </p:spPr>
        <p:txBody>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2EE3EF-1078-0477-54BE-06A98350A29D}"/>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62F96103-9FDE-21EA-113C-518B56666D9C}"/>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6BB2D0-D025-8E8B-9C24-18D584AD5F9C}"/>
              </a:ext>
            </a:extLst>
          </p:cNvPr>
          <p:cNvSpPr>
            <a:spLocks noGrp="1"/>
          </p:cNvSpPr>
          <p:nvPr>
            <p:ph type="sldNum" sz="quarter" idx="12"/>
          </p:nvPr>
        </p:nvSpPr>
        <p:spPr>
          <a:xfrm>
            <a:off x="6457950" y="4767263"/>
            <a:ext cx="2057400" cy="274637"/>
          </a:xfrm>
          <a:prstGeom prst="rect">
            <a:avLst/>
          </a:prstGeom>
        </p:spPr>
        <p:txBody>
          <a:bodyPr/>
          <a:lstStyle/>
          <a:p>
            <a:fld id="{0E1F49C6-3F16-054C-BB3F-6B6B57E53F6C}" type="slidenum">
              <a:rPr lang="en-US" smtClean="0"/>
              <a:t>‹#›</a:t>
            </a:fld>
            <a:endParaRPr lang="en-US"/>
          </a:p>
        </p:txBody>
      </p:sp>
    </p:spTree>
    <p:extLst>
      <p:ext uri="{BB962C8B-B14F-4D97-AF65-F5344CB8AC3E}">
        <p14:creationId xmlns:p14="http://schemas.microsoft.com/office/powerpoint/2010/main" val="6276351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B6EFE-6A89-D369-8AAB-95892CBE9E75}"/>
              </a:ext>
            </a:extLst>
          </p:cNvPr>
          <p:cNvSpPr>
            <a:spLocks noGrp="1"/>
          </p:cNvSpPr>
          <p:nvPr>
            <p:ph type="title"/>
          </p:nvPr>
        </p:nvSpPr>
        <p:spPr/>
        <p:txBody>
          <a:bodyPr/>
          <a:lstStyle>
            <a:lvl1pPr>
              <a:defRPr b="0" i="0"/>
            </a:lvl1p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FC15367-F81C-6FC9-3BE9-6D5F85B0AF00}"/>
              </a:ext>
            </a:extLst>
          </p:cNvPr>
          <p:cNvSpPr>
            <a:spLocks noGrp="1"/>
          </p:cNvSpPr>
          <p:nvPr>
            <p:ph type="body" orient="vert" idx="1"/>
          </p:nvPr>
        </p:nvSpPr>
        <p:spPr/>
        <p:txBody>
          <a:bodyPr vert="eaVert"/>
          <a:lstStyle>
            <a:lvl1pPr>
              <a:defRPr b="0" i="0"/>
            </a:lvl1pPr>
            <a:lvl2pPr>
              <a:defRPr b="0" i="0"/>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20316A3-1C7F-885F-DDC4-3668E5E741D4}"/>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63D5CF2-ADDD-9130-C53F-B9D1A5523118}"/>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C4856A5-F0A1-128E-1372-9E2CD09054AB}"/>
              </a:ext>
            </a:extLst>
          </p:cNvPr>
          <p:cNvSpPr>
            <a:spLocks noGrp="1"/>
          </p:cNvSpPr>
          <p:nvPr>
            <p:ph type="sldNum" sz="quarter" idx="12"/>
          </p:nvPr>
        </p:nvSpPr>
        <p:spPr>
          <a:xfrm>
            <a:off x="6457950" y="4767263"/>
            <a:ext cx="2057400" cy="274637"/>
          </a:xfrm>
          <a:prstGeom prst="rect">
            <a:avLst/>
          </a:prstGeom>
        </p:spPr>
        <p:txBody>
          <a:bodyPr/>
          <a:lstStyle/>
          <a:p>
            <a:fld id="{0E1F49C6-3F16-054C-BB3F-6B6B57E53F6C}" type="slidenum">
              <a:rPr lang="en-US" smtClean="0"/>
              <a:t>‹#›</a:t>
            </a:fld>
            <a:endParaRPr lang="en-US"/>
          </a:p>
        </p:txBody>
      </p:sp>
    </p:spTree>
    <p:extLst>
      <p:ext uri="{BB962C8B-B14F-4D97-AF65-F5344CB8AC3E}">
        <p14:creationId xmlns:p14="http://schemas.microsoft.com/office/powerpoint/2010/main" val="20328950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E8C8F1-0ED2-4B06-1EA9-CBF0CC95FDFF}"/>
              </a:ext>
            </a:extLst>
          </p:cNvPr>
          <p:cNvSpPr>
            <a:spLocks noGrp="1"/>
          </p:cNvSpPr>
          <p:nvPr>
            <p:ph type="title" orient="vert"/>
          </p:nvPr>
        </p:nvSpPr>
        <p:spPr>
          <a:xfrm>
            <a:off x="6543675" y="274638"/>
            <a:ext cx="1971675" cy="4357687"/>
          </a:xfrm>
        </p:spPr>
        <p:txBody>
          <a:bodyPr vert="eaVert"/>
          <a:lstStyle>
            <a:lvl1pPr>
              <a:defRPr b="0" i="0"/>
            </a:lvl1p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C929BE8-DC85-4D8C-41CF-881E45562141}"/>
              </a:ext>
            </a:extLst>
          </p:cNvPr>
          <p:cNvSpPr>
            <a:spLocks noGrp="1"/>
          </p:cNvSpPr>
          <p:nvPr>
            <p:ph type="body" orient="vert" idx="1"/>
          </p:nvPr>
        </p:nvSpPr>
        <p:spPr>
          <a:xfrm>
            <a:off x="628650" y="274638"/>
            <a:ext cx="5762625" cy="4357687"/>
          </a:xfrm>
        </p:spPr>
        <p:txBody>
          <a:bodyPr vert="eaVert"/>
          <a:lstStyle>
            <a:lvl1pPr>
              <a:defRPr b="0" i="0"/>
            </a:lvl1pPr>
            <a:lvl2pPr>
              <a:defRPr b="0" i="0"/>
            </a:lvl2pPr>
            <a:lvl3pPr>
              <a:defRPr b="0" i="0">
                <a:latin typeface="Arial" panose="020B0604020202020204" pitchFamily="34" charset="0"/>
              </a:defRPr>
            </a:lvl3pPr>
            <a:lvl4pPr>
              <a:defRPr b="0" i="0">
                <a:latin typeface="Arial" panose="020B0604020202020204" pitchFamily="34" charset="0"/>
              </a:defRPr>
            </a:lvl4pPr>
            <a:lvl5pPr>
              <a:defRPr b="0" i="0">
                <a:latin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B07E52-8F29-8A8F-DDA6-7A37BE591EA6}"/>
              </a:ext>
            </a:extLst>
          </p:cNvPr>
          <p:cNvSpPr>
            <a:spLocks noGrp="1"/>
          </p:cNvSpPr>
          <p:nvPr>
            <p:ph type="dt" sz="half" idx="10"/>
          </p:nvPr>
        </p:nvSpPr>
        <p:spPr>
          <a:xfrm>
            <a:off x="628650" y="4767263"/>
            <a:ext cx="2057400" cy="274637"/>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007EFE9-BADE-46FB-2C4C-9AB7BFAD39D0}"/>
              </a:ext>
            </a:extLst>
          </p:cNvPr>
          <p:cNvSpPr>
            <a:spLocks noGrp="1"/>
          </p:cNvSpPr>
          <p:nvPr>
            <p:ph type="ftr" sz="quarter" idx="11"/>
          </p:nvPr>
        </p:nvSpPr>
        <p:spPr>
          <a:xfrm>
            <a:off x="3028950" y="4767263"/>
            <a:ext cx="3086100" cy="274637"/>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597F290-378B-794B-20D0-F57FDB497B78}"/>
              </a:ext>
            </a:extLst>
          </p:cNvPr>
          <p:cNvSpPr>
            <a:spLocks noGrp="1"/>
          </p:cNvSpPr>
          <p:nvPr>
            <p:ph type="sldNum" sz="quarter" idx="12"/>
          </p:nvPr>
        </p:nvSpPr>
        <p:spPr>
          <a:xfrm>
            <a:off x="6457950" y="4767263"/>
            <a:ext cx="2057400" cy="274637"/>
          </a:xfrm>
          <a:prstGeom prst="rect">
            <a:avLst/>
          </a:prstGeom>
        </p:spPr>
        <p:txBody>
          <a:bodyPr/>
          <a:lstStyle/>
          <a:p>
            <a:fld id="{0E1F49C6-3F16-054C-BB3F-6B6B57E53F6C}" type="slidenum">
              <a:rPr lang="en-US" smtClean="0"/>
              <a:t>‹#›</a:t>
            </a:fld>
            <a:endParaRPr lang="en-US"/>
          </a:p>
        </p:txBody>
      </p:sp>
    </p:spTree>
    <p:extLst>
      <p:ext uri="{BB962C8B-B14F-4D97-AF65-F5344CB8AC3E}">
        <p14:creationId xmlns:p14="http://schemas.microsoft.com/office/powerpoint/2010/main" val="28085703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_HEADER" type="secHead">
  <p:cSld name="SECTION_HEADER">
    <p:spTree>
      <p:nvGrpSpPr>
        <p:cNvPr id="1" name="Shape 51"/>
        <p:cNvGrpSpPr/>
        <p:nvPr/>
      </p:nvGrpSpPr>
      <p:grpSpPr>
        <a:xfrm>
          <a:off x="0" y="0"/>
          <a:ext cx="0" cy="0"/>
          <a:chOff x="0" y="0"/>
          <a:chExt cx="0" cy="0"/>
        </a:xfrm>
      </p:grpSpPr>
      <p:sp>
        <p:nvSpPr>
          <p:cNvPr id="52" name="Google Shape;52;p10"/>
          <p:cNvSpPr txBox="1">
            <a:spLocks noGrp="1"/>
          </p:cNvSpPr>
          <p:nvPr>
            <p:ph type="title"/>
          </p:nvPr>
        </p:nvSpPr>
        <p:spPr>
          <a:xfrm>
            <a:off x="311699" y="2150849"/>
            <a:ext cx="8520602" cy="841801"/>
          </a:xfrm>
          <a:prstGeom prst="rect">
            <a:avLst/>
          </a:prstGeom>
          <a:noFill/>
          <a:ln>
            <a:noFill/>
          </a:ln>
        </p:spPr>
        <p:txBody>
          <a:bodyPr spcFirstLastPara="1" wrap="square" lIns="91400" tIns="91400" rIns="91400" bIns="91400" anchor="ctr" anchorCtr="0">
            <a:normAutofit/>
          </a:bodyPr>
          <a:lstStyle>
            <a:lvl1pPr lvl="0" algn="ctr">
              <a:lnSpc>
                <a:spcPct val="100000"/>
              </a:lnSpc>
              <a:spcBef>
                <a:spcPts val="0"/>
              </a:spcBef>
              <a:spcAft>
                <a:spcPts val="0"/>
              </a:spcAft>
              <a:buClr>
                <a:srgbClr val="000000"/>
              </a:buClr>
              <a:buSzPts val="3600"/>
              <a:buFont typeface="Arial"/>
              <a:buNone/>
              <a:defRPr sz="3600" b="0" i="0"/>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
        <p:nvSpPr>
          <p:cNvPr id="53" name="Google Shape;53;p10"/>
          <p:cNvSpPr txBox="1">
            <a:spLocks noGrp="1"/>
          </p:cNvSpPr>
          <p:nvPr>
            <p:ph type="sldNum" idx="12"/>
          </p:nvPr>
        </p:nvSpPr>
        <p:spPr>
          <a:xfrm>
            <a:off x="8391971" y="4700819"/>
            <a:ext cx="629188" cy="318396"/>
          </a:xfrm>
          <a:prstGeom prst="rect">
            <a:avLst/>
          </a:prstGeom>
          <a:noFill/>
          <a:ln>
            <a:noFill/>
          </a:ln>
        </p:spPr>
        <p:txBody>
          <a:bodyPr spcFirstLastPara="1" wrap="square" lIns="91400" tIns="91400" rIns="91400" bIns="91400" anchor="ctr" anchorCtr="0">
            <a:normAutofit/>
          </a:bodyPr>
          <a:lstStyle>
            <a:lvl1pPr marL="0" lvl="0" indent="0" algn="r">
              <a:lnSpc>
                <a:spcPct val="100000"/>
              </a:lnSpc>
              <a:spcBef>
                <a:spcPts val="0"/>
              </a:spcBef>
              <a:spcAft>
                <a:spcPts val="0"/>
              </a:spcAft>
              <a:buClr>
                <a:srgbClr val="585858"/>
              </a:buClr>
              <a:buSzPts val="1000"/>
              <a:buFont typeface="Arial"/>
              <a:buNone/>
              <a:defRPr sz="1000" b="0" i="0">
                <a:solidFill>
                  <a:srgbClr val="585858"/>
                </a:solidFill>
              </a:defRPr>
            </a:lvl1pPr>
            <a:lvl2pPr marL="0" lvl="1" indent="0" algn="r">
              <a:lnSpc>
                <a:spcPct val="100000"/>
              </a:lnSpc>
              <a:spcBef>
                <a:spcPts val="0"/>
              </a:spcBef>
              <a:spcAft>
                <a:spcPts val="0"/>
              </a:spcAft>
              <a:buClr>
                <a:srgbClr val="585858"/>
              </a:buClr>
              <a:buSzPts val="1000"/>
              <a:buFont typeface="Arial"/>
              <a:buNone/>
              <a:defRPr sz="1000">
                <a:solidFill>
                  <a:srgbClr val="585858"/>
                </a:solidFill>
              </a:defRPr>
            </a:lvl2pPr>
            <a:lvl3pPr marL="0" lvl="2" indent="0" algn="r">
              <a:lnSpc>
                <a:spcPct val="100000"/>
              </a:lnSpc>
              <a:spcBef>
                <a:spcPts val="0"/>
              </a:spcBef>
              <a:spcAft>
                <a:spcPts val="0"/>
              </a:spcAft>
              <a:buClr>
                <a:srgbClr val="585858"/>
              </a:buClr>
              <a:buSzPts val="1000"/>
              <a:buFont typeface="Arial"/>
              <a:buNone/>
              <a:defRPr sz="1000">
                <a:solidFill>
                  <a:srgbClr val="585858"/>
                </a:solidFill>
              </a:defRPr>
            </a:lvl3pPr>
            <a:lvl4pPr marL="0" lvl="3" indent="0" algn="r">
              <a:lnSpc>
                <a:spcPct val="100000"/>
              </a:lnSpc>
              <a:spcBef>
                <a:spcPts val="0"/>
              </a:spcBef>
              <a:spcAft>
                <a:spcPts val="0"/>
              </a:spcAft>
              <a:buClr>
                <a:srgbClr val="585858"/>
              </a:buClr>
              <a:buSzPts val="1000"/>
              <a:buFont typeface="Arial"/>
              <a:buNone/>
              <a:defRPr sz="1000">
                <a:solidFill>
                  <a:srgbClr val="585858"/>
                </a:solidFill>
              </a:defRPr>
            </a:lvl4pPr>
            <a:lvl5pPr marL="0" lvl="4" indent="0" algn="r">
              <a:lnSpc>
                <a:spcPct val="100000"/>
              </a:lnSpc>
              <a:spcBef>
                <a:spcPts val="0"/>
              </a:spcBef>
              <a:spcAft>
                <a:spcPts val="0"/>
              </a:spcAft>
              <a:buClr>
                <a:srgbClr val="585858"/>
              </a:buClr>
              <a:buSzPts val="1000"/>
              <a:buFont typeface="Arial"/>
              <a:buNone/>
              <a:defRPr sz="1000">
                <a:solidFill>
                  <a:srgbClr val="585858"/>
                </a:solidFill>
              </a:defRPr>
            </a:lvl5pPr>
            <a:lvl6pPr marL="0" lvl="5" indent="0" algn="r">
              <a:lnSpc>
                <a:spcPct val="100000"/>
              </a:lnSpc>
              <a:spcBef>
                <a:spcPts val="0"/>
              </a:spcBef>
              <a:spcAft>
                <a:spcPts val="0"/>
              </a:spcAft>
              <a:buClr>
                <a:srgbClr val="585858"/>
              </a:buClr>
              <a:buSzPts val="1000"/>
              <a:buFont typeface="Arial"/>
              <a:buNone/>
              <a:defRPr sz="1000">
                <a:solidFill>
                  <a:srgbClr val="585858"/>
                </a:solidFill>
              </a:defRPr>
            </a:lvl6pPr>
            <a:lvl7pPr marL="0" lvl="6" indent="0" algn="r">
              <a:lnSpc>
                <a:spcPct val="100000"/>
              </a:lnSpc>
              <a:spcBef>
                <a:spcPts val="0"/>
              </a:spcBef>
              <a:spcAft>
                <a:spcPts val="0"/>
              </a:spcAft>
              <a:buClr>
                <a:srgbClr val="585858"/>
              </a:buClr>
              <a:buSzPts val="1000"/>
              <a:buFont typeface="Arial"/>
              <a:buNone/>
              <a:defRPr sz="1000">
                <a:solidFill>
                  <a:srgbClr val="585858"/>
                </a:solidFill>
              </a:defRPr>
            </a:lvl7pPr>
            <a:lvl8pPr marL="0" lvl="7" indent="0" algn="r">
              <a:lnSpc>
                <a:spcPct val="100000"/>
              </a:lnSpc>
              <a:spcBef>
                <a:spcPts val="0"/>
              </a:spcBef>
              <a:spcAft>
                <a:spcPts val="0"/>
              </a:spcAft>
              <a:buClr>
                <a:srgbClr val="585858"/>
              </a:buClr>
              <a:buSzPts val="1000"/>
              <a:buFont typeface="Arial"/>
              <a:buNone/>
              <a:defRPr sz="1000">
                <a:solidFill>
                  <a:srgbClr val="585858"/>
                </a:solidFill>
              </a:defRPr>
            </a:lvl8pPr>
            <a:lvl9pPr marL="0" lvl="8" indent="0" algn="r">
              <a:lnSpc>
                <a:spcPct val="100000"/>
              </a:lnSpc>
              <a:spcBef>
                <a:spcPts val="0"/>
              </a:spcBef>
              <a:spcAft>
                <a:spcPts val="0"/>
              </a:spcAft>
              <a:buClr>
                <a:srgbClr val="585858"/>
              </a:buClr>
              <a:buSzPts val="1000"/>
              <a:buFont typeface="Arial"/>
              <a:buNone/>
              <a:defRPr sz="1000">
                <a:solidFill>
                  <a:srgbClr val="585858"/>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74316541"/>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2 Col_updat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F93C-0031-F690-C085-30697E397152}"/>
              </a:ext>
            </a:extLst>
          </p:cNvPr>
          <p:cNvSpPr>
            <a:spLocks noGrp="1"/>
          </p:cNvSpPr>
          <p:nvPr>
            <p:ph type="title"/>
          </p:nvPr>
        </p:nvSpPr>
        <p:spPr>
          <a:xfrm>
            <a:off x="457828" y="511175"/>
            <a:ext cx="7886700" cy="413273"/>
          </a:xfrm>
        </p:spPr>
        <p:txBody>
          <a:bodyPr/>
          <a:lstStyle>
            <a:lvl1pPr>
              <a:defRPr b="0" i="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9452F7E-BBEA-C027-CF31-34AD975C12C1}"/>
              </a:ext>
            </a:extLst>
          </p:cNvPr>
          <p:cNvSpPr>
            <a:spLocks noGrp="1"/>
          </p:cNvSpPr>
          <p:nvPr>
            <p:ph sz="half" idx="1"/>
          </p:nvPr>
        </p:nvSpPr>
        <p:spPr>
          <a:xfrm>
            <a:off x="457827" y="1098708"/>
            <a:ext cx="3790173" cy="3262312"/>
          </a:xfrm>
        </p:spPr>
        <p:txBody>
          <a:bodyPr/>
          <a:lstStyle>
            <a:lvl1pPr>
              <a:lnSpc>
                <a:spcPts val="1080"/>
              </a:lnSpc>
              <a:spcBef>
                <a:spcPts val="500"/>
              </a:spcBef>
              <a:spcAft>
                <a:spcPts val="500"/>
              </a:spcAft>
              <a:defRPr b="0" i="0"/>
            </a:lvl1pPr>
            <a:lvl2pPr marL="8550" indent="0">
              <a:lnSpc>
                <a:spcPts val="1080"/>
              </a:lnSpc>
              <a:spcBef>
                <a:spcPts val="500"/>
              </a:spcBef>
              <a:spcAft>
                <a:spcPts val="500"/>
              </a:spcAft>
              <a:buNone/>
              <a:defRPr b="0" i="0"/>
            </a:lvl2pPr>
          </a:lstStyle>
          <a:p>
            <a:pPr lvl="0"/>
            <a:r>
              <a:rPr lang="en-GB"/>
              <a:t>Click to edit Master text styles</a:t>
            </a:r>
          </a:p>
          <a:p>
            <a:pPr lvl="1"/>
            <a:r>
              <a:rPr lang="en-GB"/>
              <a:t>Second level</a:t>
            </a:r>
          </a:p>
          <a:p>
            <a:pPr lvl="1"/>
            <a:r>
              <a:rPr lang="en-GB"/>
              <a:t>Third level</a:t>
            </a:r>
          </a:p>
        </p:txBody>
      </p:sp>
      <p:sp>
        <p:nvSpPr>
          <p:cNvPr id="7" name="Slide Number Placeholder 6">
            <a:extLst>
              <a:ext uri="{FF2B5EF4-FFF2-40B4-BE49-F238E27FC236}">
                <a16:creationId xmlns:a16="http://schemas.microsoft.com/office/drawing/2014/main" id="{C7660512-9A3F-3196-E465-F6C9BD4DAC0B}"/>
              </a:ext>
            </a:extLst>
          </p:cNvPr>
          <p:cNvSpPr>
            <a:spLocks noGrp="1"/>
          </p:cNvSpPr>
          <p:nvPr>
            <p:ph type="sldNum" sz="quarter" idx="12"/>
          </p:nvPr>
        </p:nvSpPr>
        <p:spPr>
          <a:xfrm>
            <a:off x="6628772" y="4767263"/>
            <a:ext cx="2057400" cy="274637"/>
          </a:xfrm>
          <a:prstGeom prst="rect">
            <a:avLst/>
          </a:prstGeom>
        </p:spPr>
        <p:txBody>
          <a:bodyPr/>
          <a:lstStyle>
            <a:lvl1pPr>
              <a:defRPr sz="800" b="0" i="0">
                <a:latin typeface="Arial" panose="020B0604020202020204" pitchFamily="34" charset="0"/>
                <a:ea typeface="Arial" panose="020B0604020202020204" pitchFamily="34" charset="0"/>
              </a:defRPr>
            </a:lvl1pPr>
          </a:lstStyle>
          <a:p>
            <a:fld id="{0E1F49C6-3F16-054C-BB3F-6B6B57E53F6C}" type="slidenum">
              <a:rPr lang="en-US" smtClean="0"/>
              <a:pPr/>
              <a:t>‹#›</a:t>
            </a:fld>
            <a:endParaRPr lang="en-US"/>
          </a:p>
        </p:txBody>
      </p:sp>
      <p:sp>
        <p:nvSpPr>
          <p:cNvPr id="9" name="Content Placeholder 2">
            <a:extLst>
              <a:ext uri="{FF2B5EF4-FFF2-40B4-BE49-F238E27FC236}">
                <a16:creationId xmlns:a16="http://schemas.microsoft.com/office/drawing/2014/main" id="{E1214A94-D591-5C45-1F10-93E2D2436EFE}"/>
              </a:ext>
            </a:extLst>
          </p:cNvPr>
          <p:cNvSpPr>
            <a:spLocks noGrp="1"/>
          </p:cNvSpPr>
          <p:nvPr>
            <p:ph sz="half" idx="13"/>
          </p:nvPr>
        </p:nvSpPr>
        <p:spPr>
          <a:xfrm>
            <a:off x="4896003" y="1098708"/>
            <a:ext cx="3795822" cy="3262312"/>
          </a:xfrm>
        </p:spPr>
        <p:txBody>
          <a:bodyPr/>
          <a:lstStyle>
            <a:lvl1pPr>
              <a:lnSpc>
                <a:spcPts val="1080"/>
              </a:lnSpc>
              <a:spcBef>
                <a:spcPts val="500"/>
              </a:spcBef>
              <a:spcAft>
                <a:spcPts val="500"/>
              </a:spcAft>
              <a:defRPr b="0" i="0"/>
            </a:lvl1pPr>
            <a:lvl2pPr marL="8550" indent="0">
              <a:lnSpc>
                <a:spcPts val="1080"/>
              </a:lnSpc>
              <a:spcBef>
                <a:spcPts val="500"/>
              </a:spcBef>
              <a:spcAft>
                <a:spcPts val="500"/>
              </a:spcAft>
              <a:buNone/>
              <a:defRPr b="0" i="0"/>
            </a:lvl2pPr>
          </a:lstStyle>
          <a:p>
            <a:pPr lvl="0"/>
            <a:r>
              <a:rPr lang="en-GB"/>
              <a:t>Click to edit Master text styles</a:t>
            </a:r>
          </a:p>
          <a:p>
            <a:pPr lvl="1"/>
            <a:r>
              <a:rPr lang="en-GB"/>
              <a:t>Second level</a:t>
            </a:r>
          </a:p>
          <a:p>
            <a:pPr lvl="1"/>
            <a:r>
              <a:rPr lang="en-GB"/>
              <a:t>Third level</a:t>
            </a:r>
          </a:p>
        </p:txBody>
      </p:sp>
    </p:spTree>
    <p:extLst>
      <p:ext uri="{BB962C8B-B14F-4D97-AF65-F5344CB8AC3E}">
        <p14:creationId xmlns:p14="http://schemas.microsoft.com/office/powerpoint/2010/main" val="65395104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Blank with pg numbe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1B07603-37A7-8F51-E634-1A500DA57DEB}"/>
              </a:ext>
            </a:extLst>
          </p:cNvPr>
          <p:cNvSpPr>
            <a:spLocks noGrp="1"/>
          </p:cNvSpPr>
          <p:nvPr>
            <p:ph type="sldNum" sz="quarter" idx="10"/>
          </p:nvPr>
        </p:nvSpPr>
        <p:spPr/>
        <p:txBody>
          <a:bodyPr/>
          <a:lstStyle>
            <a:lvl1pPr>
              <a:defRPr b="0" i="0"/>
            </a:lvl1pPr>
          </a:lstStyle>
          <a:p>
            <a:fld id="{178BA19D-C1A8-2A4D-80DC-523B2B2B450E}" type="slidenum">
              <a:rPr lang="en-US" smtClean="0"/>
              <a:pPr/>
              <a:t>‹#›</a:t>
            </a:fld>
            <a:endParaRPr lang="en-US"/>
          </a:p>
        </p:txBody>
      </p:sp>
    </p:spTree>
    <p:extLst>
      <p:ext uri="{BB962C8B-B14F-4D97-AF65-F5344CB8AC3E}">
        <p14:creationId xmlns:p14="http://schemas.microsoft.com/office/powerpoint/2010/main" val="104889488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ide_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F41A5-57ED-EE62-BA51-007898C5537F}"/>
              </a:ext>
            </a:extLst>
          </p:cNvPr>
          <p:cNvSpPr>
            <a:spLocks noGrp="1"/>
          </p:cNvSpPr>
          <p:nvPr>
            <p:ph type="ctrTitle"/>
          </p:nvPr>
        </p:nvSpPr>
        <p:spPr>
          <a:xfrm>
            <a:off x="1521069" y="1663852"/>
            <a:ext cx="6101862" cy="1048576"/>
          </a:xfrm>
        </p:spPr>
        <p:txBody>
          <a:bodyPr anchor="b">
            <a:normAutofit/>
          </a:bodyPr>
          <a:lstStyle>
            <a:lvl1pPr algn="l">
              <a:defRPr sz="4100" b="0" i="0">
                <a:latin typeface="Arial" panose="020B0604020202020204" pitchFamily="34" charset="0"/>
                <a:ea typeface="Arial" panose="020B0604020202020204" pitchFamily="34" charset="0"/>
                <a:cs typeface="Arial" panose="020B0604020202020204" pitchFamily="34" charset="0"/>
              </a:defRPr>
            </a:lvl1pPr>
          </a:lstStyle>
          <a:p>
            <a:r>
              <a:rPr lang="en-GB"/>
              <a:t>Click to edit Master title style</a:t>
            </a:r>
            <a:endParaRPr lang="en-US"/>
          </a:p>
        </p:txBody>
      </p:sp>
      <p:sp>
        <p:nvSpPr>
          <p:cNvPr id="3" name="Slide Number Placeholder 7">
            <a:extLst>
              <a:ext uri="{FF2B5EF4-FFF2-40B4-BE49-F238E27FC236}">
                <a16:creationId xmlns:a16="http://schemas.microsoft.com/office/drawing/2014/main" id="{298B5310-EDA6-CE07-99E8-89B1E063B73F}"/>
              </a:ext>
            </a:extLst>
          </p:cNvPr>
          <p:cNvSpPr>
            <a:spLocks noGrp="1"/>
          </p:cNvSpPr>
          <p:nvPr>
            <p:ph type="sldNum" sz="quarter" idx="4"/>
          </p:nvPr>
        </p:nvSpPr>
        <p:spPr>
          <a:xfrm>
            <a:off x="7759580" y="4767263"/>
            <a:ext cx="755769" cy="274637"/>
          </a:xfrm>
          <a:prstGeom prst="rect">
            <a:avLst/>
          </a:prstGeom>
        </p:spPr>
        <p:txBody>
          <a:bodyPr vert="horz" lIns="91440" tIns="45720" rIns="91440" bIns="45720" rtlCol="0" anchor="ctr"/>
          <a:lstStyle>
            <a:lvl1pPr algn="r">
              <a:defRPr sz="800">
                <a:solidFill>
                  <a:schemeClr val="tx1">
                    <a:tint val="82000"/>
                  </a:schemeClr>
                </a:solidFill>
              </a:defRPr>
            </a:lvl1pPr>
          </a:lstStyle>
          <a:p>
            <a:fld id="{178BA19D-C1A8-2A4D-80DC-523B2B2B450E}" type="slidenum">
              <a:rPr lang="en-US" smtClean="0"/>
              <a:pPr/>
              <a:t>‹#›</a:t>
            </a:fld>
            <a:endParaRPr lang="en-US"/>
          </a:p>
        </p:txBody>
      </p:sp>
    </p:spTree>
    <p:extLst>
      <p:ext uri="{BB962C8B-B14F-4D97-AF65-F5344CB8AC3E}">
        <p14:creationId xmlns:p14="http://schemas.microsoft.com/office/powerpoint/2010/main" val="396750639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3 Col_updat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F93C-0031-F690-C085-30697E397152}"/>
              </a:ext>
            </a:extLst>
          </p:cNvPr>
          <p:cNvSpPr>
            <a:spLocks noGrp="1"/>
          </p:cNvSpPr>
          <p:nvPr>
            <p:ph type="title"/>
          </p:nvPr>
        </p:nvSpPr>
        <p:spPr>
          <a:xfrm>
            <a:off x="457828" y="511175"/>
            <a:ext cx="7886700" cy="413273"/>
          </a:xfrm>
        </p:spPr>
        <p:txBody>
          <a:bodyPr lIns="0" tIns="0" rIns="0" bIns="0"/>
          <a:lstStyle>
            <a:lvl1pPr>
              <a:defRPr b="0" i="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9452F7E-BBEA-C027-CF31-34AD975C12C1}"/>
              </a:ext>
            </a:extLst>
          </p:cNvPr>
          <p:cNvSpPr>
            <a:spLocks noGrp="1"/>
          </p:cNvSpPr>
          <p:nvPr>
            <p:ph sz="half" idx="1"/>
          </p:nvPr>
        </p:nvSpPr>
        <p:spPr>
          <a:xfrm>
            <a:off x="457828" y="1098708"/>
            <a:ext cx="2525603" cy="3262312"/>
          </a:xfrm>
        </p:spPr>
        <p:txBody>
          <a:bodyPr lIns="0" tIns="0" rIns="0" bIns="0"/>
          <a:lstStyle>
            <a:lvl1pPr>
              <a:lnSpc>
                <a:spcPts val="1080"/>
              </a:lnSpc>
              <a:spcBef>
                <a:spcPts val="500"/>
              </a:spcBef>
              <a:spcAft>
                <a:spcPts val="500"/>
              </a:spcAft>
              <a:defRPr b="0" i="0">
                <a:latin typeface="Arial" panose="020B0604020202020204" pitchFamily="34" charset="0"/>
                <a:cs typeface="Arial" panose="020B0604020202020204" pitchFamily="34" charset="0"/>
              </a:defRPr>
            </a:lvl1pPr>
            <a:lvl2pPr marL="8550" indent="0">
              <a:lnSpc>
                <a:spcPts val="1080"/>
              </a:lnSpc>
              <a:spcBef>
                <a:spcPts val="500"/>
              </a:spcBef>
              <a:spcAft>
                <a:spcPts val="500"/>
              </a:spcAft>
              <a:buNone/>
              <a:defRPr b="0" i="0">
                <a:latin typeface="Arial" panose="020B0604020202020204" pitchFamily="34" charset="0"/>
                <a:cs typeface="Arial" panose="020B0604020202020204" pitchFamily="34" charset="0"/>
              </a:defRPr>
            </a:lvl2pPr>
          </a:lstStyle>
          <a:p>
            <a:pPr lvl="0"/>
            <a:r>
              <a:rPr lang="en-GB"/>
              <a:t>Click to edit Master text styles</a:t>
            </a:r>
          </a:p>
          <a:p>
            <a:pPr lvl="1"/>
            <a:r>
              <a:rPr lang="en-GB"/>
              <a:t>Second level</a:t>
            </a:r>
          </a:p>
          <a:p>
            <a:pPr lvl="1"/>
            <a:r>
              <a:rPr lang="en-GB"/>
              <a:t>Third level</a:t>
            </a:r>
          </a:p>
        </p:txBody>
      </p:sp>
      <p:sp>
        <p:nvSpPr>
          <p:cNvPr id="7" name="Slide Number Placeholder 6">
            <a:extLst>
              <a:ext uri="{FF2B5EF4-FFF2-40B4-BE49-F238E27FC236}">
                <a16:creationId xmlns:a16="http://schemas.microsoft.com/office/drawing/2014/main" id="{C7660512-9A3F-3196-E465-F6C9BD4DAC0B}"/>
              </a:ext>
            </a:extLst>
          </p:cNvPr>
          <p:cNvSpPr>
            <a:spLocks noGrp="1"/>
          </p:cNvSpPr>
          <p:nvPr>
            <p:ph type="sldNum" sz="quarter" idx="12"/>
          </p:nvPr>
        </p:nvSpPr>
        <p:spPr>
          <a:xfrm>
            <a:off x="7733944" y="4767263"/>
            <a:ext cx="952228" cy="274637"/>
          </a:xfrm>
          <a:prstGeom prst="rect">
            <a:avLst/>
          </a:prstGeom>
        </p:spPr>
        <p:txBody>
          <a:bodyPr/>
          <a:lstStyle>
            <a:lvl1pPr>
              <a:defRPr sz="800" b="0" i="0">
                <a:latin typeface="Arial" panose="020B0604020202020204" pitchFamily="34" charset="0"/>
                <a:ea typeface="Arial" panose="020B0604020202020204" pitchFamily="34" charset="0"/>
              </a:defRPr>
            </a:lvl1pPr>
          </a:lstStyle>
          <a:p>
            <a:fld id="{0E1F49C6-3F16-054C-BB3F-6B6B57E53F6C}" type="slidenum">
              <a:rPr lang="en-US" smtClean="0"/>
              <a:pPr/>
              <a:t>‹#›</a:t>
            </a:fld>
            <a:endParaRPr lang="en-US"/>
          </a:p>
        </p:txBody>
      </p:sp>
      <p:sp>
        <p:nvSpPr>
          <p:cNvPr id="9" name="Content Placeholder 2">
            <a:extLst>
              <a:ext uri="{FF2B5EF4-FFF2-40B4-BE49-F238E27FC236}">
                <a16:creationId xmlns:a16="http://schemas.microsoft.com/office/drawing/2014/main" id="{E1214A94-D591-5C45-1F10-93E2D2436EFE}"/>
              </a:ext>
            </a:extLst>
          </p:cNvPr>
          <p:cNvSpPr>
            <a:spLocks noGrp="1"/>
          </p:cNvSpPr>
          <p:nvPr>
            <p:ph sz="half" idx="13"/>
          </p:nvPr>
        </p:nvSpPr>
        <p:spPr>
          <a:xfrm>
            <a:off x="3322213" y="1098708"/>
            <a:ext cx="2525603" cy="3262312"/>
          </a:xfrm>
        </p:spPr>
        <p:txBody>
          <a:bodyPr lIns="0" tIns="0" rIns="0" bIns="0"/>
          <a:lstStyle>
            <a:lvl1pPr>
              <a:lnSpc>
                <a:spcPts val="1080"/>
              </a:lnSpc>
              <a:spcBef>
                <a:spcPts val="500"/>
              </a:spcBef>
              <a:spcAft>
                <a:spcPts val="500"/>
              </a:spcAft>
              <a:defRPr b="0" i="0">
                <a:latin typeface="Arial" panose="020B0604020202020204" pitchFamily="34" charset="0"/>
                <a:cs typeface="Arial" panose="020B0604020202020204" pitchFamily="34" charset="0"/>
              </a:defRPr>
            </a:lvl1pPr>
            <a:lvl2pPr marL="8550" indent="0">
              <a:lnSpc>
                <a:spcPts val="1080"/>
              </a:lnSpc>
              <a:spcBef>
                <a:spcPts val="500"/>
              </a:spcBef>
              <a:spcAft>
                <a:spcPts val="500"/>
              </a:spcAft>
              <a:buNone/>
              <a:defRPr b="0" i="0">
                <a:latin typeface="Arial" panose="020B0604020202020204" pitchFamily="34" charset="0"/>
                <a:cs typeface="Arial" panose="020B0604020202020204" pitchFamily="34" charset="0"/>
              </a:defRPr>
            </a:lvl2pPr>
          </a:lstStyle>
          <a:p>
            <a:pPr lvl="0"/>
            <a:r>
              <a:rPr lang="en-GB"/>
              <a:t>Click to edit Master text styles</a:t>
            </a:r>
          </a:p>
          <a:p>
            <a:pPr lvl="1"/>
            <a:r>
              <a:rPr lang="en-GB"/>
              <a:t>Second level</a:t>
            </a:r>
          </a:p>
          <a:p>
            <a:pPr lvl="1"/>
            <a:r>
              <a:rPr lang="en-GB"/>
              <a:t>Third level</a:t>
            </a:r>
          </a:p>
        </p:txBody>
      </p:sp>
      <p:sp>
        <p:nvSpPr>
          <p:cNvPr id="4" name="Content Placeholder 2">
            <a:extLst>
              <a:ext uri="{FF2B5EF4-FFF2-40B4-BE49-F238E27FC236}">
                <a16:creationId xmlns:a16="http://schemas.microsoft.com/office/drawing/2014/main" id="{04737571-9100-66F8-6ED2-52E369E0102D}"/>
              </a:ext>
            </a:extLst>
          </p:cNvPr>
          <p:cNvSpPr>
            <a:spLocks noGrp="1"/>
          </p:cNvSpPr>
          <p:nvPr>
            <p:ph sz="half" idx="14"/>
          </p:nvPr>
        </p:nvSpPr>
        <p:spPr>
          <a:xfrm>
            <a:off x="6186599" y="1098708"/>
            <a:ext cx="2525603" cy="3262312"/>
          </a:xfrm>
        </p:spPr>
        <p:txBody>
          <a:bodyPr lIns="0" tIns="0" rIns="0" bIns="0"/>
          <a:lstStyle>
            <a:lvl1pPr>
              <a:lnSpc>
                <a:spcPts val="1080"/>
              </a:lnSpc>
              <a:spcBef>
                <a:spcPts val="500"/>
              </a:spcBef>
              <a:spcAft>
                <a:spcPts val="500"/>
              </a:spcAft>
              <a:defRPr b="0" i="0">
                <a:latin typeface="Arial" panose="020B0604020202020204" pitchFamily="34" charset="0"/>
                <a:cs typeface="Arial" panose="020B0604020202020204" pitchFamily="34" charset="0"/>
              </a:defRPr>
            </a:lvl1pPr>
            <a:lvl2pPr marL="8550" indent="0">
              <a:lnSpc>
                <a:spcPts val="1080"/>
              </a:lnSpc>
              <a:spcBef>
                <a:spcPts val="500"/>
              </a:spcBef>
              <a:spcAft>
                <a:spcPts val="500"/>
              </a:spcAft>
              <a:buNone/>
              <a:defRPr b="0" i="0">
                <a:latin typeface="Arial" panose="020B0604020202020204" pitchFamily="34" charset="0"/>
                <a:cs typeface="Arial" panose="020B0604020202020204" pitchFamily="34" charset="0"/>
              </a:defRPr>
            </a:lvl2pPr>
          </a:lstStyle>
          <a:p>
            <a:pPr lvl="0"/>
            <a:r>
              <a:rPr lang="en-GB"/>
              <a:t>Click to edit Master text styles</a:t>
            </a:r>
          </a:p>
          <a:p>
            <a:pPr lvl="1"/>
            <a:r>
              <a:rPr lang="en-GB"/>
              <a:t>Second level</a:t>
            </a:r>
          </a:p>
          <a:p>
            <a:pPr lvl="1"/>
            <a:r>
              <a:rPr lang="en-GB"/>
              <a:t>Third level</a:t>
            </a:r>
          </a:p>
        </p:txBody>
      </p:sp>
    </p:spTree>
    <p:extLst>
      <p:ext uri="{BB962C8B-B14F-4D97-AF65-F5344CB8AC3E}">
        <p14:creationId xmlns:p14="http://schemas.microsoft.com/office/powerpoint/2010/main" val="35687405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_AND_TWO_COLUMNS_1_1" userDrawn="1">
  <p:cSld name="1_TITLE_AND_TWO_COLUMNS_1_1">
    <p:bg>
      <p:bgPr>
        <a:solidFill>
          <a:schemeClr val="lt1"/>
        </a:solidFill>
        <a:effectLst/>
      </p:bgPr>
    </p:bg>
    <p:spTree>
      <p:nvGrpSpPr>
        <p:cNvPr id="1" name="Shape 21"/>
        <p:cNvGrpSpPr/>
        <p:nvPr/>
      </p:nvGrpSpPr>
      <p:grpSpPr>
        <a:xfrm>
          <a:off x="0" y="0"/>
          <a:ext cx="0" cy="0"/>
          <a:chOff x="0" y="0"/>
          <a:chExt cx="0" cy="0"/>
        </a:xfrm>
      </p:grpSpPr>
      <p:sp>
        <p:nvSpPr>
          <p:cNvPr id="22" name="Google Shape;22;p4"/>
          <p:cNvSpPr txBox="1">
            <a:spLocks noGrp="1"/>
          </p:cNvSpPr>
          <p:nvPr>
            <p:ph type="body" idx="1"/>
          </p:nvPr>
        </p:nvSpPr>
        <p:spPr>
          <a:xfrm>
            <a:off x="480299" y="1129449"/>
            <a:ext cx="1776301" cy="3166501"/>
          </a:xfrm>
          <a:prstGeom prst="rect">
            <a:avLst/>
          </a:prstGeom>
          <a:noFill/>
          <a:ln>
            <a:noFill/>
          </a:ln>
        </p:spPr>
        <p:txBody>
          <a:bodyPr spcFirstLastPara="1" wrap="square" lIns="0" tIns="0" rIns="0" bIns="0" anchor="t" anchorCtr="0">
            <a:normAutofit/>
          </a:bodyPr>
          <a:lstStyle>
            <a:lvl1pPr marL="0" lvl="0" indent="-228600" algn="l">
              <a:lnSpc>
                <a:spcPct val="115000"/>
              </a:lnSpc>
              <a:spcBef>
                <a:spcPts val="0"/>
              </a:spcBef>
              <a:spcAft>
                <a:spcPts val="0"/>
              </a:spcAft>
              <a:buClr>
                <a:srgbClr val="000000"/>
              </a:buClr>
              <a:buSzPts val="900"/>
              <a:buFont typeface="Helvetica Neue"/>
              <a:buNone/>
              <a:defRPr sz="900" b="0" i="0">
                <a:solidFill>
                  <a:srgbClr val="000000"/>
                </a:solidFill>
                <a:latin typeface="Arial" panose="020B0604020202020204" pitchFamily="34" charset="0"/>
                <a:ea typeface="Arial" panose="020B0604020202020204" pitchFamily="34" charset="0"/>
                <a:cs typeface="Arial" panose="020B0604020202020204" pitchFamily="34" charset="0"/>
                <a:sym typeface="Libre Franklin Light"/>
              </a:defRPr>
            </a:lvl1pPr>
            <a:lvl2pPr marL="914400" lvl="1" indent="-228600" algn="l">
              <a:lnSpc>
                <a:spcPct val="115000"/>
              </a:lnSpc>
              <a:spcBef>
                <a:spcPts val="0"/>
              </a:spcBef>
              <a:spcAft>
                <a:spcPts val="0"/>
              </a:spcAft>
              <a:buClr>
                <a:srgbClr val="000000"/>
              </a:buClr>
              <a:buSzPts val="900"/>
              <a:buFont typeface="Helvetica Neue"/>
              <a:buNone/>
              <a:defRPr sz="900">
                <a:solidFill>
                  <a:srgbClr val="000000"/>
                </a:solidFill>
                <a:latin typeface="Libre Franklin Light"/>
                <a:ea typeface="Libre Franklin Light"/>
                <a:cs typeface="Libre Franklin Light"/>
                <a:sym typeface="Libre Franklin Light"/>
              </a:defRPr>
            </a:lvl2pPr>
            <a:lvl3pPr marL="1371600" lvl="2" indent="-228600" algn="l">
              <a:lnSpc>
                <a:spcPct val="115000"/>
              </a:lnSpc>
              <a:spcBef>
                <a:spcPts val="0"/>
              </a:spcBef>
              <a:spcAft>
                <a:spcPts val="0"/>
              </a:spcAft>
              <a:buClr>
                <a:srgbClr val="000000"/>
              </a:buClr>
              <a:buSzPts val="900"/>
              <a:buFont typeface="Helvetica Neue"/>
              <a:buNone/>
              <a:defRPr sz="900">
                <a:solidFill>
                  <a:srgbClr val="000000"/>
                </a:solidFill>
                <a:latin typeface="Libre Franklin Light"/>
                <a:ea typeface="Libre Franklin Light"/>
                <a:cs typeface="Libre Franklin Light"/>
                <a:sym typeface="Libre Franklin Light"/>
              </a:defRPr>
            </a:lvl3pPr>
            <a:lvl4pPr marL="1828800" lvl="3" indent="-228600" algn="l">
              <a:lnSpc>
                <a:spcPct val="115000"/>
              </a:lnSpc>
              <a:spcBef>
                <a:spcPts val="0"/>
              </a:spcBef>
              <a:spcAft>
                <a:spcPts val="0"/>
              </a:spcAft>
              <a:buClr>
                <a:srgbClr val="000000"/>
              </a:buClr>
              <a:buSzPts val="900"/>
              <a:buFont typeface="Helvetica Neue"/>
              <a:buNone/>
              <a:defRPr sz="900">
                <a:solidFill>
                  <a:srgbClr val="000000"/>
                </a:solidFill>
                <a:latin typeface="Libre Franklin Light"/>
                <a:ea typeface="Libre Franklin Light"/>
                <a:cs typeface="Libre Franklin Light"/>
                <a:sym typeface="Libre Franklin Light"/>
              </a:defRPr>
            </a:lvl4pPr>
            <a:lvl5pPr marL="2286000" lvl="4" indent="-228600" algn="l">
              <a:lnSpc>
                <a:spcPct val="115000"/>
              </a:lnSpc>
              <a:spcBef>
                <a:spcPts val="0"/>
              </a:spcBef>
              <a:spcAft>
                <a:spcPts val="0"/>
              </a:spcAft>
              <a:buClr>
                <a:srgbClr val="000000"/>
              </a:buClr>
              <a:buSzPts val="900"/>
              <a:buFont typeface="Helvetica Neue"/>
              <a:buNone/>
              <a:defRPr sz="900">
                <a:solidFill>
                  <a:srgbClr val="000000"/>
                </a:solidFill>
                <a:latin typeface="Libre Franklin Light"/>
                <a:ea typeface="Libre Franklin Light"/>
                <a:cs typeface="Libre Franklin Light"/>
                <a:sym typeface="Libre Franklin Light"/>
              </a:defRPr>
            </a:lvl5pPr>
            <a:lvl6pPr marL="2743200" lvl="5" indent="-228600" algn="l">
              <a:lnSpc>
                <a:spcPct val="115000"/>
              </a:lnSpc>
              <a:spcBef>
                <a:spcPts val="0"/>
              </a:spcBef>
              <a:spcAft>
                <a:spcPts val="0"/>
              </a:spcAft>
              <a:buSzPts val="1800"/>
              <a:buNone/>
              <a:defRPr/>
            </a:lvl6pPr>
            <a:lvl7pPr marL="3200400" lvl="6" indent="-228600" algn="l">
              <a:lnSpc>
                <a:spcPct val="115000"/>
              </a:lnSpc>
              <a:spcBef>
                <a:spcPts val="0"/>
              </a:spcBef>
              <a:spcAft>
                <a:spcPts val="0"/>
              </a:spcAft>
              <a:buSzPts val="1800"/>
              <a:buNone/>
              <a:defRPr/>
            </a:lvl7pPr>
            <a:lvl8pPr marL="3657600" lvl="7" indent="-228600" algn="l">
              <a:lnSpc>
                <a:spcPct val="115000"/>
              </a:lnSpc>
              <a:spcBef>
                <a:spcPts val="0"/>
              </a:spcBef>
              <a:spcAft>
                <a:spcPts val="0"/>
              </a:spcAft>
              <a:buSzPts val="1800"/>
              <a:buNone/>
              <a:defRPr/>
            </a:lvl8pPr>
            <a:lvl9pPr marL="4114800" lvl="8" indent="-228600" algn="l">
              <a:lnSpc>
                <a:spcPct val="115000"/>
              </a:lnSpc>
              <a:spcBef>
                <a:spcPts val="0"/>
              </a:spcBef>
              <a:spcAft>
                <a:spcPts val="0"/>
              </a:spcAft>
              <a:buSzPts val="1800"/>
              <a:buNone/>
              <a:defRPr/>
            </a:lvl9pPr>
          </a:lstStyle>
          <a:p>
            <a:endParaRPr/>
          </a:p>
        </p:txBody>
      </p:sp>
      <p:sp>
        <p:nvSpPr>
          <p:cNvPr id="23" name="Google Shape;23;p4"/>
          <p:cNvSpPr txBox="1">
            <a:spLocks noGrp="1"/>
          </p:cNvSpPr>
          <p:nvPr>
            <p:ph type="title"/>
          </p:nvPr>
        </p:nvSpPr>
        <p:spPr>
          <a:xfrm>
            <a:off x="470999" y="519113"/>
            <a:ext cx="7842602" cy="514501"/>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rgbClr val="000000"/>
              </a:buClr>
              <a:buSzPts val="2400"/>
              <a:buFont typeface="Barlow"/>
              <a:buNone/>
              <a:defRPr sz="2400" b="0" i="0">
                <a:latin typeface="Arial" panose="020B0604020202020204" pitchFamily="34" charset="0"/>
                <a:ea typeface="Arial" panose="020B0604020202020204" pitchFamily="34" charset="0"/>
                <a:cs typeface="Arial" panose="020B0604020202020204" pitchFamily="34" charset="0"/>
                <a:sym typeface="Barlow"/>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
        <p:nvSpPr>
          <p:cNvPr id="24" name="Google Shape;24;p4"/>
          <p:cNvSpPr txBox="1">
            <a:spLocks noGrp="1"/>
          </p:cNvSpPr>
          <p:nvPr>
            <p:ph type="body" idx="2"/>
          </p:nvPr>
        </p:nvSpPr>
        <p:spPr>
          <a:xfrm>
            <a:off x="2555578" y="1210295"/>
            <a:ext cx="1776299" cy="3166501"/>
          </a:xfrm>
          <a:prstGeom prst="rect">
            <a:avLst/>
          </a:prstGeom>
          <a:noFill/>
          <a:ln>
            <a:noFill/>
          </a:ln>
        </p:spPr>
        <p:txBody>
          <a:bodyPr spcFirstLastPara="1" wrap="square" lIns="0" tIns="0" rIns="0" bIns="0" anchor="t" anchorCtr="0">
            <a:normAutofit/>
          </a:bodyPr>
          <a:lstStyle>
            <a:lvl1pPr marL="0" lvl="0" indent="-228600" algn="l">
              <a:lnSpc>
                <a:spcPct val="115000"/>
              </a:lnSpc>
              <a:spcBef>
                <a:spcPts val="0"/>
              </a:spcBef>
              <a:spcAft>
                <a:spcPts val="0"/>
              </a:spcAft>
              <a:buSzPts val="1800"/>
              <a:buNone/>
              <a:defRPr b="0" i="0"/>
            </a:lvl1pPr>
            <a:lvl2pPr marL="914400" lvl="1" indent="-228600" algn="l">
              <a:lnSpc>
                <a:spcPct val="115000"/>
              </a:lnSpc>
              <a:spcBef>
                <a:spcPts val="0"/>
              </a:spcBef>
              <a:spcAft>
                <a:spcPts val="0"/>
              </a:spcAft>
              <a:buSzPts val="1800"/>
              <a:buNone/>
              <a:defRPr/>
            </a:lvl2pPr>
            <a:lvl3pPr marL="1371600" lvl="2" indent="-228600" algn="l">
              <a:lnSpc>
                <a:spcPct val="115000"/>
              </a:lnSpc>
              <a:spcBef>
                <a:spcPts val="0"/>
              </a:spcBef>
              <a:spcAft>
                <a:spcPts val="0"/>
              </a:spcAft>
              <a:buSzPts val="1800"/>
              <a:buNone/>
              <a:defRPr/>
            </a:lvl3pPr>
            <a:lvl4pPr marL="1828800" lvl="3" indent="-228600" algn="l">
              <a:lnSpc>
                <a:spcPct val="115000"/>
              </a:lnSpc>
              <a:spcBef>
                <a:spcPts val="0"/>
              </a:spcBef>
              <a:spcAft>
                <a:spcPts val="0"/>
              </a:spcAft>
              <a:buSzPts val="1800"/>
              <a:buNone/>
              <a:defRPr/>
            </a:lvl4pPr>
            <a:lvl5pPr marL="2286000" lvl="4" indent="-228600" algn="l">
              <a:lnSpc>
                <a:spcPct val="115000"/>
              </a:lnSpc>
              <a:spcBef>
                <a:spcPts val="0"/>
              </a:spcBef>
              <a:spcAft>
                <a:spcPts val="0"/>
              </a:spcAft>
              <a:buSzPts val="1800"/>
              <a:buNone/>
              <a:defRPr/>
            </a:lvl5pPr>
            <a:lvl6pPr marL="2743200" lvl="5" indent="-228600" algn="l">
              <a:lnSpc>
                <a:spcPct val="115000"/>
              </a:lnSpc>
              <a:spcBef>
                <a:spcPts val="0"/>
              </a:spcBef>
              <a:spcAft>
                <a:spcPts val="0"/>
              </a:spcAft>
              <a:buSzPts val="1800"/>
              <a:buNone/>
              <a:defRPr/>
            </a:lvl6pPr>
            <a:lvl7pPr marL="3200400" lvl="6" indent="-228600" algn="l">
              <a:lnSpc>
                <a:spcPct val="115000"/>
              </a:lnSpc>
              <a:spcBef>
                <a:spcPts val="0"/>
              </a:spcBef>
              <a:spcAft>
                <a:spcPts val="0"/>
              </a:spcAft>
              <a:buSzPts val="1800"/>
              <a:buNone/>
              <a:defRPr/>
            </a:lvl7pPr>
            <a:lvl8pPr marL="3657600" lvl="7" indent="-228600" algn="l">
              <a:lnSpc>
                <a:spcPct val="115000"/>
              </a:lnSpc>
              <a:spcBef>
                <a:spcPts val="0"/>
              </a:spcBef>
              <a:spcAft>
                <a:spcPts val="0"/>
              </a:spcAft>
              <a:buSzPts val="1800"/>
              <a:buNone/>
              <a:defRPr/>
            </a:lvl8pPr>
            <a:lvl9pPr marL="4114800" lvl="8" indent="-228600" algn="l">
              <a:lnSpc>
                <a:spcPct val="115000"/>
              </a:lnSpc>
              <a:spcBef>
                <a:spcPts val="0"/>
              </a:spcBef>
              <a:spcAft>
                <a:spcPts val="0"/>
              </a:spcAft>
              <a:buSzPts val="1800"/>
              <a:buNone/>
              <a:defRPr/>
            </a:lvl9pPr>
          </a:lstStyle>
          <a:p>
            <a:endParaRPr/>
          </a:p>
        </p:txBody>
      </p:sp>
      <p:sp>
        <p:nvSpPr>
          <p:cNvPr id="25" name="Google Shape;25;p4"/>
          <p:cNvSpPr txBox="1">
            <a:spLocks noGrp="1"/>
          </p:cNvSpPr>
          <p:nvPr>
            <p:ph type="body" idx="3"/>
          </p:nvPr>
        </p:nvSpPr>
        <p:spPr>
          <a:xfrm>
            <a:off x="4751699" y="1129449"/>
            <a:ext cx="1776300" cy="3166501"/>
          </a:xfrm>
          <a:prstGeom prst="rect">
            <a:avLst/>
          </a:prstGeom>
          <a:noFill/>
          <a:ln>
            <a:noFill/>
          </a:ln>
        </p:spPr>
        <p:txBody>
          <a:bodyPr spcFirstLastPara="1" wrap="square" lIns="0" tIns="0" rIns="0" bIns="0" anchor="t" anchorCtr="0">
            <a:normAutofit/>
          </a:bodyPr>
          <a:lstStyle>
            <a:lvl1pPr marL="0" lvl="0" indent="-228600" algn="l">
              <a:lnSpc>
                <a:spcPct val="115000"/>
              </a:lnSpc>
              <a:spcBef>
                <a:spcPts val="0"/>
              </a:spcBef>
              <a:spcAft>
                <a:spcPts val="0"/>
              </a:spcAft>
              <a:buSzPts val="1800"/>
              <a:buNone/>
              <a:defRPr b="0" i="0"/>
            </a:lvl1pPr>
            <a:lvl2pPr marL="914400" lvl="1" indent="-228600" algn="l">
              <a:lnSpc>
                <a:spcPct val="115000"/>
              </a:lnSpc>
              <a:spcBef>
                <a:spcPts val="0"/>
              </a:spcBef>
              <a:spcAft>
                <a:spcPts val="0"/>
              </a:spcAft>
              <a:buSzPts val="1800"/>
              <a:buNone/>
              <a:defRPr/>
            </a:lvl2pPr>
            <a:lvl3pPr marL="1371600" lvl="2" indent="-228600" algn="l">
              <a:lnSpc>
                <a:spcPct val="115000"/>
              </a:lnSpc>
              <a:spcBef>
                <a:spcPts val="0"/>
              </a:spcBef>
              <a:spcAft>
                <a:spcPts val="0"/>
              </a:spcAft>
              <a:buSzPts val="1800"/>
              <a:buNone/>
              <a:defRPr/>
            </a:lvl3pPr>
            <a:lvl4pPr marL="1828800" lvl="3" indent="-228600" algn="l">
              <a:lnSpc>
                <a:spcPct val="115000"/>
              </a:lnSpc>
              <a:spcBef>
                <a:spcPts val="0"/>
              </a:spcBef>
              <a:spcAft>
                <a:spcPts val="0"/>
              </a:spcAft>
              <a:buSzPts val="1800"/>
              <a:buNone/>
              <a:defRPr/>
            </a:lvl4pPr>
            <a:lvl5pPr marL="2286000" lvl="4" indent="-228600" algn="l">
              <a:lnSpc>
                <a:spcPct val="115000"/>
              </a:lnSpc>
              <a:spcBef>
                <a:spcPts val="0"/>
              </a:spcBef>
              <a:spcAft>
                <a:spcPts val="0"/>
              </a:spcAft>
              <a:buSzPts val="1800"/>
              <a:buNone/>
              <a:defRPr/>
            </a:lvl5pPr>
            <a:lvl6pPr marL="2743200" lvl="5" indent="-228600" algn="l">
              <a:lnSpc>
                <a:spcPct val="115000"/>
              </a:lnSpc>
              <a:spcBef>
                <a:spcPts val="0"/>
              </a:spcBef>
              <a:spcAft>
                <a:spcPts val="0"/>
              </a:spcAft>
              <a:buSzPts val="1800"/>
              <a:buNone/>
              <a:defRPr/>
            </a:lvl6pPr>
            <a:lvl7pPr marL="3200400" lvl="6" indent="-228600" algn="l">
              <a:lnSpc>
                <a:spcPct val="115000"/>
              </a:lnSpc>
              <a:spcBef>
                <a:spcPts val="0"/>
              </a:spcBef>
              <a:spcAft>
                <a:spcPts val="0"/>
              </a:spcAft>
              <a:buSzPts val="1800"/>
              <a:buNone/>
              <a:defRPr/>
            </a:lvl7pPr>
            <a:lvl8pPr marL="3657600" lvl="7" indent="-228600" algn="l">
              <a:lnSpc>
                <a:spcPct val="115000"/>
              </a:lnSpc>
              <a:spcBef>
                <a:spcPts val="0"/>
              </a:spcBef>
              <a:spcAft>
                <a:spcPts val="0"/>
              </a:spcAft>
              <a:buSzPts val="1800"/>
              <a:buNone/>
              <a:defRPr/>
            </a:lvl8pPr>
            <a:lvl9pPr marL="4114800" lvl="8" indent="-228600" algn="l">
              <a:lnSpc>
                <a:spcPct val="115000"/>
              </a:lnSpc>
              <a:spcBef>
                <a:spcPts val="0"/>
              </a:spcBef>
              <a:spcAft>
                <a:spcPts val="0"/>
              </a:spcAft>
              <a:buSzPts val="1800"/>
              <a:buNone/>
              <a:defRPr/>
            </a:lvl9pPr>
          </a:lstStyle>
          <a:p>
            <a:endParaRPr/>
          </a:p>
        </p:txBody>
      </p:sp>
      <p:sp>
        <p:nvSpPr>
          <p:cNvPr id="26" name="Google Shape;26;p4"/>
          <p:cNvSpPr txBox="1">
            <a:spLocks noGrp="1"/>
          </p:cNvSpPr>
          <p:nvPr>
            <p:ph type="body" idx="4"/>
          </p:nvPr>
        </p:nvSpPr>
        <p:spPr>
          <a:xfrm>
            <a:off x="6811987" y="1210295"/>
            <a:ext cx="1776300" cy="3166500"/>
          </a:xfrm>
          <a:prstGeom prst="rect">
            <a:avLst/>
          </a:prstGeom>
          <a:noFill/>
          <a:ln>
            <a:noFill/>
          </a:ln>
        </p:spPr>
        <p:txBody>
          <a:bodyPr spcFirstLastPara="1" wrap="square" lIns="0" tIns="0" rIns="0" bIns="0" anchor="t" anchorCtr="0">
            <a:normAutofit/>
          </a:bodyPr>
          <a:lstStyle>
            <a:lvl1pPr marL="0" lvl="0" indent="-228600" algn="l">
              <a:lnSpc>
                <a:spcPct val="115000"/>
              </a:lnSpc>
              <a:spcBef>
                <a:spcPts val="0"/>
              </a:spcBef>
              <a:spcAft>
                <a:spcPts val="0"/>
              </a:spcAft>
              <a:buSzPts val="1800"/>
              <a:buNone/>
              <a:defRPr b="0" i="0"/>
            </a:lvl1pPr>
            <a:lvl2pPr marL="914400" lvl="1" indent="-228600" algn="l">
              <a:lnSpc>
                <a:spcPct val="115000"/>
              </a:lnSpc>
              <a:spcBef>
                <a:spcPts val="0"/>
              </a:spcBef>
              <a:spcAft>
                <a:spcPts val="0"/>
              </a:spcAft>
              <a:buSzPts val="1800"/>
              <a:buNone/>
              <a:defRPr/>
            </a:lvl2pPr>
            <a:lvl3pPr marL="1371600" lvl="2" indent="-228600" algn="l">
              <a:lnSpc>
                <a:spcPct val="115000"/>
              </a:lnSpc>
              <a:spcBef>
                <a:spcPts val="0"/>
              </a:spcBef>
              <a:spcAft>
                <a:spcPts val="0"/>
              </a:spcAft>
              <a:buSzPts val="1800"/>
              <a:buNone/>
              <a:defRPr/>
            </a:lvl3pPr>
            <a:lvl4pPr marL="1828800" lvl="3" indent="-228600" algn="l">
              <a:lnSpc>
                <a:spcPct val="115000"/>
              </a:lnSpc>
              <a:spcBef>
                <a:spcPts val="0"/>
              </a:spcBef>
              <a:spcAft>
                <a:spcPts val="0"/>
              </a:spcAft>
              <a:buSzPts val="1800"/>
              <a:buNone/>
              <a:defRPr/>
            </a:lvl4pPr>
            <a:lvl5pPr marL="2286000" lvl="4" indent="-228600" algn="l">
              <a:lnSpc>
                <a:spcPct val="115000"/>
              </a:lnSpc>
              <a:spcBef>
                <a:spcPts val="0"/>
              </a:spcBef>
              <a:spcAft>
                <a:spcPts val="0"/>
              </a:spcAft>
              <a:buSzPts val="1800"/>
              <a:buNone/>
              <a:defRPr/>
            </a:lvl5pPr>
            <a:lvl6pPr marL="2743200" lvl="5" indent="-228600" algn="l">
              <a:lnSpc>
                <a:spcPct val="115000"/>
              </a:lnSpc>
              <a:spcBef>
                <a:spcPts val="0"/>
              </a:spcBef>
              <a:spcAft>
                <a:spcPts val="0"/>
              </a:spcAft>
              <a:buSzPts val="1800"/>
              <a:buNone/>
              <a:defRPr/>
            </a:lvl6pPr>
            <a:lvl7pPr marL="3200400" lvl="6" indent="-228600" algn="l">
              <a:lnSpc>
                <a:spcPct val="115000"/>
              </a:lnSpc>
              <a:spcBef>
                <a:spcPts val="0"/>
              </a:spcBef>
              <a:spcAft>
                <a:spcPts val="0"/>
              </a:spcAft>
              <a:buSzPts val="1800"/>
              <a:buNone/>
              <a:defRPr/>
            </a:lvl7pPr>
            <a:lvl8pPr marL="3657600" lvl="7" indent="-228600" algn="l">
              <a:lnSpc>
                <a:spcPct val="115000"/>
              </a:lnSpc>
              <a:spcBef>
                <a:spcPts val="0"/>
              </a:spcBef>
              <a:spcAft>
                <a:spcPts val="0"/>
              </a:spcAft>
              <a:buSzPts val="1800"/>
              <a:buNone/>
              <a:defRPr/>
            </a:lvl8pPr>
            <a:lvl9pPr marL="4114800" lvl="8" indent="-228600" algn="l">
              <a:lnSpc>
                <a:spcPct val="115000"/>
              </a:lnSpc>
              <a:spcBef>
                <a:spcPts val="0"/>
              </a:spcBef>
              <a:spcAft>
                <a:spcPts val="0"/>
              </a:spcAft>
              <a:buSzPts val="1800"/>
              <a:buNone/>
              <a:defRPr/>
            </a:lvl9pPr>
          </a:lstStyle>
          <a:p>
            <a:endParaRPr/>
          </a:p>
        </p:txBody>
      </p:sp>
      <p:sp>
        <p:nvSpPr>
          <p:cNvPr id="2" name="Slide Number Placeholder 7">
            <a:extLst>
              <a:ext uri="{FF2B5EF4-FFF2-40B4-BE49-F238E27FC236}">
                <a16:creationId xmlns:a16="http://schemas.microsoft.com/office/drawing/2014/main" id="{5229C3A1-60BB-7390-5944-11CD404D5149}"/>
              </a:ext>
            </a:extLst>
          </p:cNvPr>
          <p:cNvSpPr>
            <a:spLocks noGrp="1"/>
          </p:cNvSpPr>
          <p:nvPr>
            <p:ph type="sldNum" sz="quarter" idx="10"/>
          </p:nvPr>
        </p:nvSpPr>
        <p:spPr>
          <a:xfrm>
            <a:off x="6457950" y="4767263"/>
            <a:ext cx="2057400" cy="274637"/>
          </a:xfrm>
          <a:prstGeom prst="rect">
            <a:avLst/>
          </a:prstGeom>
        </p:spPr>
        <p:txBody>
          <a:bodyPr vert="horz" lIns="91440" tIns="45720" rIns="91440" bIns="45720" rtlCol="0" anchor="ctr"/>
          <a:lstStyle>
            <a:lvl1pPr algn="r">
              <a:defRPr sz="800" b="0" i="0">
                <a:solidFill>
                  <a:schemeClr val="tx1">
                    <a:tint val="82000"/>
                  </a:schemeClr>
                </a:solidFill>
              </a:defRPr>
            </a:lvl1pPr>
          </a:lstStyle>
          <a:p>
            <a:fld id="{178BA19D-C1A8-2A4D-80DC-523B2B2B450E}" type="slidenum">
              <a:rPr lang="en-US" smtClean="0"/>
              <a:pPr/>
              <a:t>‹#›</a:t>
            </a:fld>
            <a:endParaRPr lang="en-US"/>
          </a:p>
        </p:txBody>
      </p:sp>
    </p:spTree>
    <p:extLst>
      <p:ext uri="{BB962C8B-B14F-4D97-AF65-F5344CB8AC3E}">
        <p14:creationId xmlns:p14="http://schemas.microsoft.com/office/powerpoint/2010/main" val="587545557"/>
      </p:ext>
    </p:extLst>
  </p:cSld>
  <p:clrMapOvr>
    <a:masterClrMapping/>
  </p:clrMapOvr>
  <p:extLst>
    <p:ext uri="{DCECCB84-F9BA-43D5-87BE-67443E8EF086}">
      <p15:sldGuideLst xmlns:p15="http://schemas.microsoft.com/office/powerpoint/2012/main">
        <p15:guide id="1" orient="horz" pos="327">
          <p15:clr>
            <a:srgbClr val="FBAE40"/>
          </p15:clr>
        </p15:guide>
        <p15:guide id="2" pos="295">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2 Col_with a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F93C-0031-F690-C085-30697E397152}"/>
              </a:ext>
            </a:extLst>
          </p:cNvPr>
          <p:cNvSpPr>
            <a:spLocks noGrp="1"/>
          </p:cNvSpPr>
          <p:nvPr>
            <p:ph type="title"/>
          </p:nvPr>
        </p:nvSpPr>
        <p:spPr>
          <a:xfrm>
            <a:off x="457828" y="511175"/>
            <a:ext cx="3741881" cy="200751"/>
          </a:xfrm>
        </p:spPr>
        <p:txBody>
          <a:bodyPr>
            <a:normAutofit/>
          </a:bodyPr>
          <a:lstStyle>
            <a:lvl1pPr algn="l" hangingPunct="0">
              <a:defRPr sz="1400" b="0" i="0">
                <a:solidFill>
                  <a:schemeClr val="tx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9452F7E-BBEA-C027-CF31-34AD975C12C1}"/>
              </a:ext>
            </a:extLst>
          </p:cNvPr>
          <p:cNvSpPr>
            <a:spLocks noGrp="1"/>
          </p:cNvSpPr>
          <p:nvPr>
            <p:ph sz="half" idx="1"/>
          </p:nvPr>
        </p:nvSpPr>
        <p:spPr>
          <a:xfrm>
            <a:off x="457827" y="1643302"/>
            <a:ext cx="3682093" cy="2717718"/>
          </a:xfrm>
        </p:spPr>
        <p:txBody>
          <a:bodyPr/>
          <a:lstStyle>
            <a:lvl1pPr>
              <a:lnSpc>
                <a:spcPts val="1080"/>
              </a:lnSpc>
              <a:spcBef>
                <a:spcPts val="600"/>
              </a:spcBef>
              <a:spcAft>
                <a:spcPts val="600"/>
              </a:spcAft>
              <a:defRPr b="0" i="0"/>
            </a:lvl1pPr>
            <a:lvl2pPr marL="8550" indent="0">
              <a:lnSpc>
                <a:spcPts val="1080"/>
              </a:lnSpc>
              <a:spcBef>
                <a:spcPts val="600"/>
              </a:spcBef>
              <a:spcAft>
                <a:spcPts val="600"/>
              </a:spcAft>
              <a:buNone/>
              <a:defRPr b="0" i="0"/>
            </a:lvl2pPr>
          </a:lstStyle>
          <a:p>
            <a:pPr lvl="0"/>
            <a:r>
              <a:rPr lang="en-GB"/>
              <a:t>Click to edit Master text styles</a:t>
            </a:r>
          </a:p>
          <a:p>
            <a:pPr lvl="1"/>
            <a:r>
              <a:rPr lang="en-GB"/>
              <a:t>Second level</a:t>
            </a:r>
          </a:p>
          <a:p>
            <a:pPr lvl="1"/>
            <a:r>
              <a:rPr lang="en-GB"/>
              <a:t>Third level</a:t>
            </a:r>
          </a:p>
        </p:txBody>
      </p:sp>
      <p:sp>
        <p:nvSpPr>
          <p:cNvPr id="7" name="Slide Number Placeholder 6">
            <a:extLst>
              <a:ext uri="{FF2B5EF4-FFF2-40B4-BE49-F238E27FC236}">
                <a16:creationId xmlns:a16="http://schemas.microsoft.com/office/drawing/2014/main" id="{C7660512-9A3F-3196-E465-F6C9BD4DAC0B}"/>
              </a:ext>
            </a:extLst>
          </p:cNvPr>
          <p:cNvSpPr>
            <a:spLocks noGrp="1"/>
          </p:cNvSpPr>
          <p:nvPr>
            <p:ph type="sldNum" sz="quarter" idx="12"/>
          </p:nvPr>
        </p:nvSpPr>
        <p:spPr>
          <a:xfrm>
            <a:off x="6628772" y="4767263"/>
            <a:ext cx="2057400" cy="274637"/>
          </a:xfrm>
          <a:prstGeom prst="rect">
            <a:avLst/>
          </a:prstGeom>
        </p:spPr>
        <p:txBody>
          <a:bodyPr/>
          <a:lstStyle>
            <a:lvl1pPr>
              <a:defRPr sz="800" b="0" i="0">
                <a:latin typeface="Arial" panose="020B0604020202020204" pitchFamily="34" charset="0"/>
                <a:ea typeface="Arial" panose="020B0604020202020204" pitchFamily="34" charset="0"/>
              </a:defRPr>
            </a:lvl1pPr>
          </a:lstStyle>
          <a:p>
            <a:fld id="{0E1F49C6-3F16-054C-BB3F-6B6B57E53F6C}" type="slidenum">
              <a:rPr lang="en-US" smtClean="0"/>
              <a:pPr/>
              <a:t>‹#›</a:t>
            </a:fld>
            <a:endParaRPr lang="en-US"/>
          </a:p>
        </p:txBody>
      </p:sp>
    </p:spTree>
    <p:extLst>
      <p:ext uri="{BB962C8B-B14F-4D97-AF65-F5344CB8AC3E}">
        <p14:creationId xmlns:p14="http://schemas.microsoft.com/office/powerpoint/2010/main" val="92629475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_AND_TWO_COLUMNS_1_1" userDrawn="1">
  <p:cSld name="1_TITLE_AND_TWO_COLUMNS_1_1">
    <p:bg>
      <p:bgPr>
        <a:solidFill>
          <a:schemeClr val="lt1"/>
        </a:solidFill>
        <a:effectLst/>
      </p:bgPr>
    </p:bg>
    <p:spTree>
      <p:nvGrpSpPr>
        <p:cNvPr id="1" name="Shape 21"/>
        <p:cNvGrpSpPr/>
        <p:nvPr/>
      </p:nvGrpSpPr>
      <p:grpSpPr>
        <a:xfrm>
          <a:off x="0" y="0"/>
          <a:ext cx="0" cy="0"/>
          <a:chOff x="0" y="0"/>
          <a:chExt cx="0" cy="0"/>
        </a:xfrm>
      </p:grpSpPr>
      <p:sp>
        <p:nvSpPr>
          <p:cNvPr id="23" name="Google Shape;23;p4"/>
          <p:cNvSpPr txBox="1">
            <a:spLocks noGrp="1"/>
          </p:cNvSpPr>
          <p:nvPr>
            <p:ph type="title"/>
          </p:nvPr>
        </p:nvSpPr>
        <p:spPr>
          <a:xfrm>
            <a:off x="470999" y="519113"/>
            <a:ext cx="7842602" cy="514501"/>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Clr>
                <a:srgbClr val="000000"/>
              </a:buClr>
              <a:buSzPts val="2400"/>
              <a:buFont typeface="Barlow"/>
              <a:buNone/>
              <a:defRPr sz="2400" b="1" i="0">
                <a:latin typeface="Arial" panose="020B0604020202020204" pitchFamily="34" charset="0"/>
                <a:ea typeface="Arial" panose="020B0604020202020204" pitchFamily="34" charset="0"/>
                <a:cs typeface="Arial" panose="020B0604020202020204" pitchFamily="34" charset="0"/>
                <a:sym typeface="Barlow"/>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a:endParaRPr/>
          </a:p>
        </p:txBody>
      </p:sp>
      <p:sp>
        <p:nvSpPr>
          <p:cNvPr id="2" name="Slide Number Placeholder 2">
            <a:extLst>
              <a:ext uri="{FF2B5EF4-FFF2-40B4-BE49-F238E27FC236}">
                <a16:creationId xmlns:a16="http://schemas.microsoft.com/office/drawing/2014/main" id="{A7490A41-7134-7909-D7E4-58344EB6468A}"/>
              </a:ext>
            </a:extLst>
          </p:cNvPr>
          <p:cNvSpPr>
            <a:spLocks noGrp="1"/>
          </p:cNvSpPr>
          <p:nvPr>
            <p:ph type="sldNum" sz="quarter" idx="10"/>
          </p:nvPr>
        </p:nvSpPr>
        <p:spPr>
          <a:xfrm>
            <a:off x="6457950" y="4767263"/>
            <a:ext cx="2057400" cy="274637"/>
          </a:xfrm>
        </p:spPr>
        <p:txBody>
          <a:bodyPr/>
          <a:lstStyle/>
          <a:p>
            <a:fld id="{178BA19D-C1A8-2A4D-80DC-523B2B2B450E}" type="slidenum">
              <a:rPr lang="en-US" smtClean="0"/>
              <a:t>‹#›</a:t>
            </a:fld>
            <a:endParaRPr lang="en-US"/>
          </a:p>
        </p:txBody>
      </p:sp>
    </p:spTree>
    <p:extLst>
      <p:ext uri="{BB962C8B-B14F-4D97-AF65-F5344CB8AC3E}">
        <p14:creationId xmlns:p14="http://schemas.microsoft.com/office/powerpoint/2010/main" val="4178893156"/>
      </p:ext>
    </p:extLst>
  </p:cSld>
  <p:clrMapOvr>
    <a:masterClrMapping/>
  </p:clrMapOvr>
  <p:extLst>
    <p:ext uri="{DCECCB84-F9BA-43D5-87BE-67443E8EF086}">
      <p15:sldGuideLst xmlns:p15="http://schemas.microsoft.com/office/powerpoint/2012/main">
        <p15:guide id="1" orient="horz" pos="327">
          <p15:clr>
            <a:srgbClr val="FBAE40"/>
          </p15:clr>
        </p15:guide>
        <p15:guide id="2" pos="29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D02CD5-CF31-D3F9-BDD6-C41BDB3C9A6E}"/>
              </a:ext>
            </a:extLst>
          </p:cNvPr>
          <p:cNvSpPr>
            <a:spLocks noGrp="1"/>
          </p:cNvSpPr>
          <p:nvPr>
            <p:ph type="title"/>
          </p:nvPr>
        </p:nvSpPr>
        <p:spPr>
          <a:xfrm>
            <a:off x="628650" y="511175"/>
            <a:ext cx="7886700" cy="49366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A846BDA-CC75-CC1F-9026-4429AA35C046}"/>
              </a:ext>
            </a:extLst>
          </p:cNvPr>
          <p:cNvSpPr>
            <a:spLocks noGrp="1"/>
          </p:cNvSpPr>
          <p:nvPr>
            <p:ph type="body" idx="1"/>
          </p:nvPr>
        </p:nvSpPr>
        <p:spPr>
          <a:xfrm>
            <a:off x="628650" y="1185705"/>
            <a:ext cx="7886700" cy="3446620"/>
          </a:xfrm>
          <a:prstGeom prst="rect">
            <a:avLst/>
          </a:prstGeom>
        </p:spPr>
        <p:txBody>
          <a:bodyPr vert="horz" lIns="91440" tIns="45720" rIns="91440" bIns="45720" rtlCol="0">
            <a:normAutofit/>
          </a:bodyPr>
          <a:lstStyle/>
          <a:p>
            <a:pPr lvl="0"/>
            <a:r>
              <a:rPr lang="en-GB"/>
              <a:t>Click to edit Master text styles</a:t>
            </a:r>
          </a:p>
          <a:p>
            <a:pPr lvl="0"/>
            <a:r>
              <a:rPr lang="en-GB"/>
              <a:t>Second level</a:t>
            </a:r>
          </a:p>
          <a:p>
            <a:pPr lvl="1"/>
            <a:r>
              <a:rPr lang="en-GB"/>
              <a:t>Third level</a:t>
            </a:r>
          </a:p>
        </p:txBody>
      </p:sp>
      <p:sp>
        <p:nvSpPr>
          <p:cNvPr id="8" name="Slide Number Placeholder 7">
            <a:extLst>
              <a:ext uri="{FF2B5EF4-FFF2-40B4-BE49-F238E27FC236}">
                <a16:creationId xmlns:a16="http://schemas.microsoft.com/office/drawing/2014/main" id="{174A15FA-8ADC-C74A-F203-B91491E30416}"/>
              </a:ext>
            </a:extLst>
          </p:cNvPr>
          <p:cNvSpPr>
            <a:spLocks noGrp="1"/>
          </p:cNvSpPr>
          <p:nvPr>
            <p:ph type="sldNum" sz="quarter" idx="4"/>
          </p:nvPr>
        </p:nvSpPr>
        <p:spPr>
          <a:xfrm>
            <a:off x="7759580" y="4767263"/>
            <a:ext cx="755769" cy="274637"/>
          </a:xfrm>
          <a:prstGeom prst="rect">
            <a:avLst/>
          </a:prstGeom>
        </p:spPr>
        <p:txBody>
          <a:bodyPr vert="horz" lIns="91440" tIns="45720" rIns="91440" bIns="45720" rtlCol="0" anchor="ctr"/>
          <a:lstStyle>
            <a:lvl1pPr algn="r">
              <a:defRPr sz="800">
                <a:solidFill>
                  <a:schemeClr val="tx1">
                    <a:tint val="82000"/>
                  </a:schemeClr>
                </a:solidFill>
              </a:defRPr>
            </a:lvl1pPr>
          </a:lstStyle>
          <a:p>
            <a:fld id="{178BA19D-C1A8-2A4D-80DC-523B2B2B450E}" type="slidenum">
              <a:rPr lang="en-US" smtClean="0"/>
              <a:pPr/>
              <a:t>‹#›</a:t>
            </a:fld>
            <a:endParaRPr lang="en-US"/>
          </a:p>
        </p:txBody>
      </p:sp>
      <p:sp>
        <p:nvSpPr>
          <p:cNvPr id="6" name="TextBox 5">
            <a:extLst>
              <a:ext uri="{FF2B5EF4-FFF2-40B4-BE49-F238E27FC236}">
                <a16:creationId xmlns:a16="http://schemas.microsoft.com/office/drawing/2014/main" id="{D301B5CD-446C-4B98-6FD4-7085E1AE0232}"/>
              </a:ext>
            </a:extLst>
          </p:cNvPr>
          <p:cNvSpPr txBox="1"/>
          <p:nvPr userDrawn="1">
            <p:extLst>
              <p:ext uri="{1162E1C5-73C7-4A58-AE30-91384D911F3F}">
                <p184:classification xmlns:p184="http://schemas.microsoft.com/office/powerpoint/2018/4/main" val="hdr"/>
              </p:ext>
            </p:extLst>
          </p:nvPr>
        </p:nvSpPr>
        <p:spPr>
          <a:xfrm>
            <a:off x="4296537" y="63500"/>
            <a:ext cx="585788" cy="182880"/>
          </a:xfrm>
          <a:prstGeom prst="rect">
            <a:avLst/>
          </a:prstGeom>
        </p:spPr>
        <p:txBody>
          <a:bodyPr horzOverflow="overflow" lIns="0" tIns="0" rIns="0" bIns="0">
            <a:spAutoFit/>
          </a:bodyPr>
          <a:lstStyle/>
          <a:p>
            <a:pPr algn="l"/>
            <a:r>
              <a:rPr lang="en-AU" sz="1200">
                <a:solidFill>
                  <a:srgbClr val="FF0000"/>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7" name="TextBox 6">
            <a:extLst>
              <a:ext uri="{FF2B5EF4-FFF2-40B4-BE49-F238E27FC236}">
                <a16:creationId xmlns:a16="http://schemas.microsoft.com/office/drawing/2014/main" id="{3F6806FC-2052-7342-CAD1-B0ADC642E664}"/>
              </a:ext>
            </a:extLst>
          </p:cNvPr>
          <p:cNvSpPr txBox="1"/>
          <p:nvPr userDrawn="1">
            <p:extLst>
              <p:ext uri="{1162E1C5-73C7-4A58-AE30-91384D911F3F}">
                <p184:classification xmlns:p184="http://schemas.microsoft.com/office/powerpoint/2018/4/main" val="ftr"/>
              </p:ext>
            </p:extLst>
          </p:nvPr>
        </p:nvSpPr>
        <p:spPr>
          <a:xfrm>
            <a:off x="4296537" y="4897120"/>
            <a:ext cx="585788" cy="182880"/>
          </a:xfrm>
          <a:prstGeom prst="rect">
            <a:avLst/>
          </a:prstGeom>
        </p:spPr>
        <p:txBody>
          <a:bodyPr horzOverflow="overflow" lIns="0" tIns="0" rIns="0" bIns="0">
            <a:spAutoFit/>
          </a:bodyPr>
          <a:lstStyle/>
          <a:p>
            <a:pPr algn="l"/>
            <a:r>
              <a:rPr lang="en-AU" sz="1200">
                <a:solidFill>
                  <a:srgbClr val="FF0000"/>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1417075923"/>
      </p:ext>
    </p:extLst>
  </p:cSld>
  <p:clrMap bg1="lt1" tx1="dk1" bg2="lt2" tx2="dk2" accent1="accent1" accent2="accent2" accent3="accent3" accent4="accent4" accent5="accent5" accent6="accent6" hlink="hlink" folHlink="folHlink"/>
  <p:sldLayoutIdLst>
    <p:sldLayoutId id="2147484363" r:id="rId1"/>
    <p:sldLayoutId id="2147484392" r:id="rId2"/>
    <p:sldLayoutId id="2147483650" r:id="rId3"/>
    <p:sldLayoutId id="2147484381" r:id="rId4"/>
    <p:sldLayoutId id="2147484380" r:id="rId5"/>
    <p:sldLayoutId id="2147484379" r:id="rId6"/>
    <p:sldLayoutId id="2147484364" r:id="rId7"/>
    <p:sldLayoutId id="2147484376" r:id="rId8"/>
    <p:sldLayoutId id="2147484365" r:id="rId9"/>
    <p:sldLayoutId id="2147484366" r:id="rId10"/>
    <p:sldLayoutId id="2147484377" r:id="rId11"/>
    <p:sldLayoutId id="2147484374" r:id="rId12"/>
    <p:sldLayoutId id="2147484367" r:id="rId13"/>
    <p:sldLayoutId id="2147484368" r:id="rId14"/>
    <p:sldLayoutId id="2147484369" r:id="rId15"/>
    <p:sldLayoutId id="2147484370" r:id="rId16"/>
    <p:sldLayoutId id="2147484371" r:id="rId17"/>
    <p:sldLayoutId id="2147484372" r:id="rId18"/>
    <p:sldLayoutId id="2147484373" r:id="rId19"/>
    <p:sldLayoutId id="2147484391" r:id="rId20"/>
    <p:sldLayoutId id="2147484382" r:id="rId21"/>
    <p:sldLayoutId id="2147484384" r:id="rId22"/>
    <p:sldLayoutId id="2147484385" r:id="rId23"/>
    <p:sldLayoutId id="2147484386" r:id="rId24"/>
    <p:sldLayoutId id="2147484387" r:id="rId25"/>
    <p:sldLayoutId id="2147484388" r:id="rId26"/>
    <p:sldLayoutId id="2147484389" r:id="rId27"/>
  </p:sldLayoutIdLst>
  <p:hf hdr="0" ftr="0" dt="0"/>
  <p:txStyles>
    <p:titleStyle>
      <a:lvl1pPr algn="l" defTabSz="914400" rtl="0" eaLnBrk="1" latinLnBrk="0" hangingPunct="1">
        <a:lnSpc>
          <a:spcPct val="90000"/>
        </a:lnSpc>
        <a:spcBef>
          <a:spcPct val="0"/>
        </a:spcBef>
        <a:buNone/>
        <a:defRPr sz="2400" b="0" i="0" kern="1200">
          <a:solidFill>
            <a:schemeClr val="tx1"/>
          </a:solidFill>
          <a:latin typeface="Arial" panose="020B0604020202020204" pitchFamily="34" charset="0"/>
          <a:ea typeface="Arial" panose="020B0604020202020204" pitchFamily="34" charset="0"/>
          <a:cs typeface="Arial" panose="020B0604020202020204" pitchFamily="34" charset="0"/>
        </a:defRPr>
      </a:lvl1pPr>
    </p:titleStyle>
    <p:bodyStyle>
      <a:lvl1pPr marL="0" indent="0" algn="l" defTabSz="914400" rtl="0" eaLnBrk="1" latinLnBrk="0" hangingPunct="1">
        <a:lnSpc>
          <a:spcPts val="1200"/>
        </a:lnSpc>
        <a:spcBef>
          <a:spcPts val="500"/>
        </a:spcBef>
        <a:spcAft>
          <a:spcPts val="500"/>
        </a:spcAft>
        <a:buFont typeface="Arial" panose="020B0604020202020204" pitchFamily="34" charset="0"/>
        <a:buNone/>
        <a:defRPr sz="1000" b="0" i="0" kern="1200">
          <a:solidFill>
            <a:srgbClr val="585858"/>
          </a:solidFill>
          <a:latin typeface="Arial" panose="020B0604020202020204" pitchFamily="34" charset="0"/>
          <a:ea typeface="Arial" panose="020B0604020202020204" pitchFamily="34" charset="0"/>
          <a:cs typeface="Arial" panose="020B0604020202020204" pitchFamily="34" charset="0"/>
        </a:defRPr>
      </a:lvl1pPr>
      <a:lvl2pPr marL="180000" indent="-171450" algn="l" defTabSz="914400" rtl="0" eaLnBrk="1" latinLnBrk="0" hangingPunct="1">
        <a:lnSpc>
          <a:spcPts val="1200"/>
        </a:lnSpc>
        <a:spcBef>
          <a:spcPts val="500"/>
        </a:spcBef>
        <a:spcAft>
          <a:spcPts val="500"/>
        </a:spcAft>
        <a:buFont typeface="Arial" panose="020B0604020202020204" pitchFamily="34" charset="0"/>
        <a:buChar char="•"/>
        <a:defRPr sz="1000" b="0" i="0" kern="1200">
          <a:solidFill>
            <a:srgbClr val="585858"/>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85858"/>
          </a:solidFill>
          <a:latin typeface="Helvetica Neue" panose="02000403000000020004" pitchFamily="2" charset="0"/>
          <a:ea typeface="Helvetica Neue" panose="02000403000000020004"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000" kern="1200">
          <a:solidFill>
            <a:srgbClr val="585858"/>
          </a:solidFill>
          <a:latin typeface="Helvetica Neue" panose="02000403000000020004" pitchFamily="2" charset="0"/>
          <a:ea typeface="Helvetica Neue" panose="02000403000000020004"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585858"/>
          </a:solidFill>
          <a:latin typeface="Helvetica Neue" panose="02000403000000020004" pitchFamily="2" charset="0"/>
          <a:ea typeface="Helvetica Neue" panose="020004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slide" Target="slide57.xml"/><Relationship Id="rId3" Type="http://schemas.openxmlformats.org/officeDocument/2006/relationships/slide" Target="slide6.xml"/><Relationship Id="rId7" Type="http://schemas.openxmlformats.org/officeDocument/2006/relationships/slide" Target="slide42.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slide" Target="slide21.xml"/><Relationship Id="rId5" Type="http://schemas.openxmlformats.org/officeDocument/2006/relationships/slide" Target="slide15.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8" Type="http://schemas.openxmlformats.org/officeDocument/2006/relationships/slide" Target="slide57.xml"/><Relationship Id="rId3" Type="http://schemas.openxmlformats.org/officeDocument/2006/relationships/slide" Target="slide15.xml"/><Relationship Id="rId7" Type="http://schemas.openxmlformats.org/officeDocument/2006/relationships/slide" Target="slide41.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slide" Target="slide6.xml"/><Relationship Id="rId5" Type="http://schemas.openxmlformats.org/officeDocument/2006/relationships/slide" Target="slide7.xml"/><Relationship Id="rId10" Type="http://schemas.openxmlformats.org/officeDocument/2006/relationships/image" Target="../media/image4.png"/><Relationship Id="rId4" Type="http://schemas.openxmlformats.org/officeDocument/2006/relationships/slide" Target="slide20.xml"/><Relationship Id="rId9" Type="http://schemas.openxmlformats.org/officeDocument/2006/relationships/slide" Target="slide7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hyperlink" Target="https://www.energy.gov.au/sites/default/files/2024-07/home-energy-ratings-disclosure-framework-version-1.pdf"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hyperlink" Target="https://s3.ap-southeast-2.amazonaws.com/ffx.adcentre.com.au/domain/2024/CRTV-3293/Domain+Sustainability+in+Property+Report.pdf" TargetMode="External"/><Relationship Id="rId4" Type="http://schemas.openxmlformats.org/officeDocument/2006/relationships/hyperlink" Target="https://www.originenergy.com.au/blog/wp-content/uploads/4/PropTrack-Origin-Australian-Home-Energy-Report-March-2024.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1.xml"/><Relationship Id="rId1" Type="http://schemas.openxmlformats.org/officeDocument/2006/relationships/slideLayout" Target="../slideLayouts/slideLayout10.xml"/><Relationship Id="rId4" Type="http://schemas.openxmlformats.org/officeDocument/2006/relationships/hyperlink" Target="https://www.fairtrading.nsw.gov.au/__data/assets/pdf_file/0010/875170/Consumer_Building_Guide-July-2020.pdf"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6.xml"/><Relationship Id="rId1" Type="http://schemas.openxmlformats.org/officeDocument/2006/relationships/slideLayout" Target="../slideLayouts/slideLayout11.xml"/><Relationship Id="rId4" Type="http://schemas.microsoft.com/office/2007/relationships/hdphoto" Target="../media/hdphoto2.wdp"/></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5.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8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6.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s>
</file>

<file path=ppt/slides/_rels/slide8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7.xml"/><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82.xml.rels><?xml version="1.0" encoding="UTF-8" standalone="yes"?>
<Relationships xmlns="http://schemas.openxmlformats.org/package/2006/relationships"><Relationship Id="rId3" Type="http://schemas.openxmlformats.org/officeDocument/2006/relationships/hyperlink" Target="mailto:oliver@biomestudios.com" TargetMode="External"/><Relationship Id="rId2" Type="http://schemas.openxmlformats.org/officeDocument/2006/relationships/notesSlide" Target="../notesSlides/notesSlide78.xml"/><Relationship Id="rId1" Type="http://schemas.openxmlformats.org/officeDocument/2006/relationships/slideLayout" Target="../slideLayouts/slideLayout20.xml"/><Relationship Id="rId4" Type="http://schemas.openxmlformats.org/officeDocument/2006/relationships/hyperlink" Target="http://www.biomestudio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2E0"/>
        </a:solidFill>
        <a:effectLst/>
      </p:bgPr>
    </p:bg>
    <p:spTree>
      <p:nvGrpSpPr>
        <p:cNvPr id="1" name="Shape 5764"/>
        <p:cNvGrpSpPr/>
        <p:nvPr/>
      </p:nvGrpSpPr>
      <p:grpSpPr>
        <a:xfrm>
          <a:off x="0" y="0"/>
          <a:ext cx="0" cy="0"/>
          <a:chOff x="0" y="0"/>
          <a:chExt cx="0" cy="0"/>
        </a:xfrm>
      </p:grpSpPr>
      <p:sp>
        <p:nvSpPr>
          <p:cNvPr id="6" name="Google Shape;5767;p714">
            <a:extLst>
              <a:ext uri="{FF2B5EF4-FFF2-40B4-BE49-F238E27FC236}">
                <a16:creationId xmlns:a16="http://schemas.microsoft.com/office/drawing/2014/main" id="{C43BE624-27BB-99D8-4122-A75B936EBCCA}"/>
              </a:ext>
            </a:extLst>
          </p:cNvPr>
          <p:cNvSpPr txBox="1">
            <a:spLocks noGrp="1"/>
          </p:cNvSpPr>
          <p:nvPr>
            <p:ph type="title"/>
          </p:nvPr>
        </p:nvSpPr>
        <p:spPr>
          <a:xfrm>
            <a:off x="555846" y="1299567"/>
            <a:ext cx="7780845" cy="861774"/>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2400" b="1" i="0" kern="1200">
                <a:solidFill>
                  <a:schemeClr val="tx1"/>
                </a:solidFill>
                <a:latin typeface="Helvetica Neue" panose="02000403000000020004" pitchFamily="2" charset="0"/>
                <a:ea typeface="Helvetica Neue" panose="02000403000000020004" pitchFamily="2" charset="0"/>
                <a:cs typeface="+mj-cs"/>
              </a:defRPr>
            </a:lvl1p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u="none" strike="noStrike" kern="0" cap="none" spc="0" normalizeH="0" baseline="0" noProof="0" dirty="0">
                <a:ln>
                  <a:noFill/>
                </a:ln>
                <a:solidFill>
                  <a:srgbClr val="000000"/>
                </a:solidFill>
                <a:effectLst/>
                <a:uLnTx/>
                <a:uFillTx/>
                <a:latin typeface="Arial" panose="020B0604020202020204" pitchFamily="34" charset="0"/>
                <a:ea typeface="Barlow"/>
                <a:cs typeface="Arial" panose="020B0604020202020204" pitchFamily="34" charset="0"/>
                <a:sym typeface="Barlow"/>
              </a:rPr>
              <a:t>Home Energy Ratings &amp; Disclosure</a:t>
            </a:r>
            <a:br>
              <a:rPr kumimoji="0" lang="en-US" sz="2800" b="0" u="none" strike="noStrike" kern="0" cap="none" spc="0" normalizeH="0" baseline="0" noProof="0" dirty="0">
                <a:ln>
                  <a:noFill/>
                </a:ln>
                <a:solidFill>
                  <a:srgbClr val="000000"/>
                </a:solidFill>
                <a:effectLst/>
                <a:uLnTx/>
                <a:uFillTx/>
                <a:latin typeface="Arial" panose="020B0604020202020204" pitchFamily="34" charset="0"/>
                <a:ea typeface="Barlow"/>
                <a:cs typeface="Arial" panose="020B0604020202020204" pitchFamily="34" charset="0"/>
                <a:sym typeface="Arial"/>
              </a:rPr>
            </a:br>
            <a:r>
              <a:rPr kumimoji="0" lang="en-US" sz="2800" b="0" i="0" u="none" strike="noStrike" kern="0" cap="none" spc="0" normalizeH="0" baseline="0" noProof="0" dirty="0">
                <a:ln>
                  <a:noFill/>
                </a:ln>
                <a:solidFill>
                  <a:srgbClr val="000000"/>
                </a:solidFill>
                <a:effectLst/>
                <a:uLnTx/>
                <a:uFillTx/>
                <a:latin typeface="Arial" panose="020B0604020202020204" pitchFamily="34" charset="0"/>
                <a:ea typeface="Arial"/>
                <a:cs typeface="Arial" panose="020B0604020202020204" pitchFamily="34" charset="0"/>
                <a:sym typeface="Arial"/>
              </a:rPr>
              <a:t>Insights from a real estate sector engagement</a:t>
            </a:r>
          </a:p>
        </p:txBody>
      </p:sp>
      <p:sp>
        <p:nvSpPr>
          <p:cNvPr id="7" name="Google Shape;5766;p714">
            <a:extLst>
              <a:ext uri="{FF2B5EF4-FFF2-40B4-BE49-F238E27FC236}">
                <a16:creationId xmlns:a16="http://schemas.microsoft.com/office/drawing/2014/main" id="{20B26336-B503-F2DC-A633-9A7AA10614A7}"/>
              </a:ext>
            </a:extLst>
          </p:cNvPr>
          <p:cNvSpPr txBox="1"/>
          <p:nvPr/>
        </p:nvSpPr>
        <p:spPr>
          <a:xfrm>
            <a:off x="554199" y="2571750"/>
            <a:ext cx="4747200" cy="123110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Barlow"/>
              <a:buNone/>
            </a:pPr>
            <a:r>
              <a:rPr lang="en-AU" sz="1000" u="none" strike="noStrike" cap="none">
                <a:solidFill>
                  <a:srgbClr val="000000"/>
                </a:solidFill>
                <a:latin typeface="Arial" panose="020B0604020202020204" pitchFamily="34" charset="0"/>
                <a:ea typeface="Barlow"/>
                <a:cs typeface="Arial" panose="020B0604020202020204" pitchFamily="34" charset="0"/>
                <a:sym typeface="Barlow"/>
              </a:rPr>
              <a:t>Version 1</a:t>
            </a:r>
            <a:r>
              <a:rPr lang="en-AU" sz="1000">
                <a:latin typeface="Arial" panose="020B0604020202020204" pitchFamily="34" charset="0"/>
                <a:ea typeface="Barlow"/>
                <a:cs typeface="Arial" panose="020B0604020202020204" pitchFamily="34" charset="0"/>
                <a:sym typeface="Barlow"/>
              </a:rPr>
              <a:t>.1</a:t>
            </a:r>
            <a:endParaRPr lang="en-AU">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rgbClr val="000000"/>
              </a:buClr>
              <a:buSzPts val="1000"/>
              <a:buFont typeface="Barlow"/>
              <a:buNone/>
            </a:pPr>
            <a:r>
              <a:rPr lang="en-AU" sz="1000" u="none" strike="noStrike" cap="none">
                <a:solidFill>
                  <a:srgbClr val="000000"/>
                </a:solidFill>
                <a:latin typeface="Arial" panose="020B0604020202020204" pitchFamily="34" charset="0"/>
                <a:ea typeface="Barlow"/>
                <a:cs typeface="Arial" panose="020B0604020202020204" pitchFamily="34" charset="0"/>
                <a:sym typeface="Barlow"/>
              </a:rPr>
              <a:t>November 2024</a:t>
            </a:r>
            <a:endParaRPr lang="en-AU">
              <a:latin typeface="Arial" panose="020B0604020202020204" pitchFamily="34" charset="0"/>
              <a:cs typeface="Arial" panose="020B0604020202020204" pitchFamily="34" charset="0"/>
            </a:endParaRPr>
          </a:p>
          <a:p>
            <a:pPr marL="0" marR="0" lvl="0" indent="0" algn="l" rtl="0">
              <a:lnSpc>
                <a:spcPct val="100000"/>
              </a:lnSpc>
              <a:spcBef>
                <a:spcPts val="0"/>
              </a:spcBef>
              <a:spcAft>
                <a:spcPts val="0"/>
              </a:spcAft>
              <a:buClr>
                <a:srgbClr val="000000"/>
              </a:buClr>
              <a:buSzPts val="1000"/>
              <a:buFont typeface="Arial"/>
              <a:buNone/>
            </a:pPr>
            <a:endParaRPr lang="en-AU" sz="1000" u="none" strike="noStrike" cap="none">
              <a:solidFill>
                <a:srgbClr val="000000"/>
              </a:solidFill>
              <a:latin typeface="Arial" panose="020B0604020202020204" pitchFamily="34" charset="0"/>
              <a:ea typeface="Barlow"/>
              <a:cs typeface="Arial" panose="020B0604020202020204" pitchFamily="34" charset="0"/>
            </a:endParaRPr>
          </a:p>
          <a:p>
            <a:pPr marL="0" marR="0" lvl="0" indent="0" algn="l" rtl="0">
              <a:lnSpc>
                <a:spcPct val="100000"/>
              </a:lnSpc>
              <a:spcBef>
                <a:spcPts val="0"/>
              </a:spcBef>
              <a:spcAft>
                <a:spcPts val="0"/>
              </a:spcAft>
              <a:buClr>
                <a:srgbClr val="000000"/>
              </a:buClr>
              <a:buSzPts val="1000"/>
              <a:buFont typeface="Barlow"/>
              <a:buNone/>
            </a:pPr>
            <a:r>
              <a:rPr lang="en-AU" sz="1000" u="none" strike="noStrike" cap="none">
                <a:solidFill>
                  <a:srgbClr val="000000"/>
                </a:solidFill>
                <a:latin typeface="Arial" panose="020B0604020202020204" pitchFamily="34" charset="0"/>
                <a:ea typeface="Barlow"/>
                <a:cs typeface="Arial" panose="020B0604020202020204" pitchFamily="34" charset="0"/>
                <a:sym typeface="Barlow"/>
              </a:rPr>
              <a:t>Prepared for:</a:t>
            </a:r>
            <a:br>
              <a:rPr lang="en-AU" sz="1000" u="none" strike="noStrike" cap="none">
                <a:latin typeface="Arial" panose="020B0604020202020204" pitchFamily="34" charset="0"/>
                <a:ea typeface="Barlow"/>
                <a:cs typeface="Arial" panose="020B0604020202020204" pitchFamily="34" charset="0"/>
              </a:rPr>
            </a:br>
            <a:r>
              <a:rPr lang="en-AU" sz="1000" u="none" strike="noStrike" cap="none">
                <a:solidFill>
                  <a:srgbClr val="000000"/>
                </a:solidFill>
                <a:latin typeface="Arial" panose="020B0604020202020204" pitchFamily="34" charset="0"/>
                <a:ea typeface="Barlow"/>
                <a:cs typeface="Arial" panose="020B0604020202020204" pitchFamily="34" charset="0"/>
                <a:sym typeface="Barlow"/>
              </a:rPr>
              <a:t>NSW </a:t>
            </a:r>
            <a:r>
              <a:rPr lang="en-AU" sz="1000">
                <a:latin typeface="Arial" panose="020B0604020202020204" pitchFamily="34" charset="0"/>
                <a:ea typeface="Barlow"/>
                <a:cs typeface="Arial" panose="020B0604020202020204" pitchFamily="34" charset="0"/>
                <a:sym typeface="Barlow"/>
              </a:rPr>
              <a:t>Department of Climate Change, Energy, the Environment and Water</a:t>
            </a:r>
            <a:r>
              <a:rPr lang="en-AU" sz="1000" u="none" strike="noStrike" cap="none">
                <a:solidFill>
                  <a:srgbClr val="000000"/>
                </a:solidFill>
                <a:latin typeface="Arial" panose="020B0604020202020204" pitchFamily="34" charset="0"/>
                <a:ea typeface="Barlow"/>
                <a:cs typeface="Arial" panose="020B0604020202020204" pitchFamily="34" charset="0"/>
                <a:sym typeface="Barlow"/>
              </a:rPr>
              <a:t> </a:t>
            </a:r>
            <a:br>
              <a:rPr lang="en-AU" sz="1000" u="none" strike="noStrike" cap="none">
                <a:latin typeface="Arial" panose="020B0604020202020204" pitchFamily="34" charset="0"/>
                <a:ea typeface="Barlow"/>
                <a:cs typeface="Arial" panose="020B0604020202020204" pitchFamily="34" charset="0"/>
              </a:rPr>
            </a:br>
            <a:br>
              <a:rPr lang="en-AU" sz="1000" u="none" strike="noStrike" cap="none">
                <a:latin typeface="Arial" panose="020B0604020202020204" pitchFamily="34" charset="0"/>
                <a:ea typeface="Barlow"/>
                <a:cs typeface="Arial" panose="020B0604020202020204" pitchFamily="34" charset="0"/>
              </a:rPr>
            </a:br>
            <a:r>
              <a:rPr lang="en-AU" sz="1000" u="none" strike="noStrike" cap="none">
                <a:solidFill>
                  <a:srgbClr val="000000"/>
                </a:solidFill>
                <a:latin typeface="Arial" panose="020B0604020202020204" pitchFamily="34" charset="0"/>
                <a:ea typeface="Barlow"/>
                <a:cs typeface="Arial" panose="020B0604020202020204" pitchFamily="34" charset="0"/>
                <a:sym typeface="Barlow"/>
              </a:rPr>
              <a:t>Prepared by: </a:t>
            </a:r>
            <a:br>
              <a:rPr lang="en-AU" sz="1000" u="none" strike="noStrike" cap="none">
                <a:latin typeface="Arial" panose="020B0604020202020204" pitchFamily="34" charset="0"/>
                <a:ea typeface="Barlow"/>
                <a:cs typeface="Arial" panose="020B0604020202020204" pitchFamily="34" charset="0"/>
              </a:rPr>
            </a:br>
            <a:r>
              <a:rPr lang="en-AU" sz="1000">
                <a:latin typeface="Arial" panose="020B0604020202020204" pitchFamily="34" charset="0"/>
                <a:ea typeface="Barlow"/>
                <a:cs typeface="Arial" panose="020B0604020202020204" pitchFamily="34" charset="0"/>
                <a:sym typeface="Barlow"/>
              </a:rPr>
              <a:t>Biome Studios</a:t>
            </a:r>
            <a:endParaRPr lang="en-AU">
              <a:latin typeface="Arial" panose="020B0604020202020204" pitchFamily="34" charset="0"/>
              <a:cs typeface="Arial" panose="020B0604020202020204" pitchFamily="34" charset="0"/>
            </a:endParaRPr>
          </a:p>
        </p:txBody>
      </p:sp>
      <p:pic>
        <p:nvPicPr>
          <p:cNvPr id="8" name="Google Shape;5768;p714">
            <a:extLst>
              <a:ext uri="{FF2B5EF4-FFF2-40B4-BE49-F238E27FC236}">
                <a16:creationId xmlns:a16="http://schemas.microsoft.com/office/drawing/2014/main" id="{F941CB1A-AA3C-A33C-0F8B-50D81CD678E1}"/>
              </a:ext>
              <a:ext uri="{C183D7F6-B498-43B3-948B-1728B52AA6E4}">
                <adec:decorative xmlns:adec="http://schemas.microsoft.com/office/drawing/2017/decorative" val="1"/>
              </a:ext>
            </a:extLst>
          </p:cNvPr>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554199" y="4336166"/>
            <a:ext cx="992023" cy="357125"/>
          </a:xfrm>
          <a:prstGeom prst="rect">
            <a:avLst/>
          </a:prstGeom>
          <a:noFill/>
          <a:ln>
            <a:noFill/>
          </a:ln>
        </p:spPr>
      </p:pic>
      <p:sp>
        <p:nvSpPr>
          <p:cNvPr id="10" name="Slide Number Placeholder 9">
            <a:extLst>
              <a:ext uri="{FF2B5EF4-FFF2-40B4-BE49-F238E27FC236}">
                <a16:creationId xmlns:a16="http://schemas.microsoft.com/office/drawing/2014/main" id="{85A761A8-4625-C471-BC82-F9D16BD0C3BF}"/>
              </a:ext>
            </a:extLst>
          </p:cNvPr>
          <p:cNvSpPr>
            <a:spLocks noGrp="1"/>
          </p:cNvSpPr>
          <p:nvPr>
            <p:ph type="sldNum" sz="quarter" idx="12"/>
          </p:nvPr>
        </p:nvSpPr>
        <p:spPr/>
        <p:txBody>
          <a:bodyPr>
            <a:normAutofit/>
          </a:bodyPr>
          <a:lstStyle/>
          <a:p>
            <a:fld id="{0E1F49C6-3F16-054C-BB3F-6B6B57E53F6C}"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921C19E-F932-6258-99E7-26FE658A776A}"/>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2400" b="1" i="0" kern="1200">
                <a:solidFill>
                  <a:schemeClr val="tx1"/>
                </a:solidFill>
                <a:latin typeface="Helvetica Neue" panose="02000403000000020004" pitchFamily="2" charset="0"/>
                <a:ea typeface="Helvetica Neue" panose="02000403000000020004"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AU"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sym typeface="Arial"/>
              </a:rPr>
              <a:t>Disclaimer</a:t>
            </a:r>
          </a:p>
        </p:txBody>
      </p:sp>
      <p:sp>
        <p:nvSpPr>
          <p:cNvPr id="5" name="Content Placeholder 4">
            <a:extLst>
              <a:ext uri="{FF2B5EF4-FFF2-40B4-BE49-F238E27FC236}">
                <a16:creationId xmlns:a16="http://schemas.microsoft.com/office/drawing/2014/main" id="{FC05331F-F7D0-D41D-3CF5-40EE6F6F6766}"/>
              </a:ext>
            </a:extLst>
          </p:cNvPr>
          <p:cNvSpPr>
            <a:spLocks noGrp="1"/>
          </p:cNvSpPr>
          <p:nvPr>
            <p:ph sz="half" idx="1"/>
          </p:nvPr>
        </p:nvSpPr>
        <p:spPr>
          <a:xfrm>
            <a:off x="457827" y="1098708"/>
            <a:ext cx="3553239" cy="3262312"/>
          </a:xfrm>
        </p:spPr>
        <p:txBody>
          <a:bodyPr>
            <a:normAutofit/>
          </a:bodyPr>
          <a:lstStyle/>
          <a:p>
            <a:pPr marL="0">
              <a:lnSpc>
                <a:spcPts val="1380"/>
              </a:lnSpc>
            </a:pPr>
            <a:r>
              <a:rPr lang="en-AU" b="0" i="0">
                <a:effectLst/>
                <a:latin typeface="Arial" panose="020B0604020202020204" pitchFamily="34" charset="0"/>
              </a:rPr>
              <a:t>This report was prepared by Biome Studios with care and in good faith. However, we do not guarantee its relevance, accuracy, completeness, or suitability for any specific purpose. Users should assess whether the information applies to their situation and seek expert advice if needed. The views in this report are those of the authors and may not reflect the views or policies of the Department of Climate Change, Energy, the Environment and Water.</a:t>
            </a:r>
          </a:p>
          <a:p>
            <a:pPr marL="0">
              <a:lnSpc>
                <a:spcPts val="1380"/>
              </a:lnSpc>
            </a:pPr>
            <a:r>
              <a:rPr lang="en-AU" b="0" i="0">
                <a:effectLst/>
                <a:latin typeface="Arial" panose="020B0604020202020204" pitchFamily="34" charset="0"/>
              </a:rPr>
              <a:t>© Copyright State of NSW and the Department of Climate Change, Energy, the Environment and Water.</a:t>
            </a:r>
            <a:endParaRPr lang="en-US">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963E527C-28C0-83E3-EFAA-B168DF0E57F1}"/>
              </a:ext>
              <a:ext uri="{C183D7F6-B498-43B3-948B-1728B52AA6E4}">
                <adec:decorative xmlns:adec="http://schemas.microsoft.com/office/drawing/2017/decorative" val="1"/>
              </a:ext>
            </a:extLst>
          </p:cNvPr>
          <p:cNvPicPr>
            <a:picLocks noChangeAspect="1"/>
          </p:cNvPicPr>
          <p:nvPr/>
        </p:nvPicPr>
        <p:blipFill>
          <a:blip r:embed="rId3"/>
          <a:srcRect t="6817" b="13232"/>
          <a:stretch/>
        </p:blipFill>
        <p:spPr>
          <a:xfrm>
            <a:off x="4572829" y="691563"/>
            <a:ext cx="3418566" cy="3669458"/>
          </a:xfrm>
          <a:prstGeom prst="rect">
            <a:avLst/>
          </a:prstGeom>
        </p:spPr>
      </p:pic>
      <p:sp>
        <p:nvSpPr>
          <p:cNvPr id="6" name="Slide Number Placeholder 5">
            <a:extLst>
              <a:ext uri="{FF2B5EF4-FFF2-40B4-BE49-F238E27FC236}">
                <a16:creationId xmlns:a16="http://schemas.microsoft.com/office/drawing/2014/main" id="{73C7117C-11EE-5020-A046-7E296D64BB62}"/>
              </a:ext>
            </a:extLst>
          </p:cNvPr>
          <p:cNvSpPr>
            <a:spLocks noGrp="1"/>
          </p:cNvSpPr>
          <p:nvPr>
            <p:ph type="sldNum" sz="quarter" idx="12"/>
          </p:nvPr>
        </p:nvSpPr>
        <p:spPr/>
        <p:txBody>
          <a:bodyPr>
            <a:normAutofit/>
          </a:bodyPr>
          <a:lstStyle/>
          <a:p>
            <a:pPr marL="0" lvl="0" indent="0" algn="r" rtl="0">
              <a:spcBef>
                <a:spcPts val="0"/>
              </a:spcBef>
              <a:spcAft>
                <a:spcPts val="0"/>
              </a:spcAft>
              <a:buNone/>
            </a:pPr>
            <a:fld id="{00000000-1234-1234-1234-123412341234}" type="slidenum">
              <a:rPr lang="en-US" smtClean="0"/>
              <a:t>2</a:t>
            </a:fld>
            <a:endParaRPr lang="en-US"/>
          </a:p>
        </p:txBody>
      </p:sp>
    </p:spTree>
    <p:extLst>
      <p:ext uri="{BB962C8B-B14F-4D97-AF65-F5344CB8AC3E}">
        <p14:creationId xmlns:p14="http://schemas.microsoft.com/office/powerpoint/2010/main" val="2290144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75"/>
        <p:cNvGrpSpPr/>
        <p:nvPr/>
      </p:nvGrpSpPr>
      <p:grpSpPr>
        <a:xfrm>
          <a:off x="0" y="0"/>
          <a:ext cx="0" cy="0"/>
          <a:chOff x="0" y="0"/>
          <a:chExt cx="0" cy="0"/>
        </a:xfrm>
      </p:grpSpPr>
      <p:sp>
        <p:nvSpPr>
          <p:cNvPr id="5780" name="Heading"/>
          <p:cNvSpPr txBox="1">
            <a:spLocks noGrp="1"/>
          </p:cNvSpPr>
          <p:nvPr>
            <p:ph type="title"/>
          </p:nvPr>
        </p:nvSpPr>
        <p:spPr/>
        <p:txBody>
          <a:bodyPr spcFirstLastPara="1" wrap="square" lIns="91400" tIns="91400" rIns="91400" bIns="91400" anchor="t" anchorCtr="0">
            <a:normAutofit/>
          </a:bodyPr>
          <a:lstStyle/>
          <a:p>
            <a:pPr lvl="0"/>
            <a:r>
              <a:rPr lang="en-US" sz="2000" b="1">
                <a:sym typeface="Helvetica Neue"/>
              </a:rPr>
              <a:t>Acknowledgment of Country</a:t>
            </a:r>
          </a:p>
        </p:txBody>
      </p:sp>
      <p:sp>
        <p:nvSpPr>
          <p:cNvPr id="2" name="Content Placeholder 1">
            <a:extLst>
              <a:ext uri="{FF2B5EF4-FFF2-40B4-BE49-F238E27FC236}">
                <a16:creationId xmlns:a16="http://schemas.microsoft.com/office/drawing/2014/main" id="{2723D04B-3B9B-1BAB-4692-EDEB1601213E}"/>
              </a:ext>
            </a:extLst>
          </p:cNvPr>
          <p:cNvSpPr>
            <a:spLocks noGrp="1"/>
          </p:cNvSpPr>
          <p:nvPr>
            <p:ph idx="1"/>
          </p:nvPr>
        </p:nvSpPr>
        <p:spPr>
          <a:xfrm>
            <a:off x="467875" y="1185705"/>
            <a:ext cx="3853401" cy="3446620"/>
          </a:xfrm>
        </p:spPr>
        <p:txBody>
          <a:bodyPr>
            <a:normAutofit/>
          </a:bodyPr>
          <a:lstStyle/>
          <a:p>
            <a:pPr marL="0" lvl="0" indent="0" algn="l" rtl="0">
              <a:lnSpc>
                <a:spcPct val="115000"/>
              </a:lnSpc>
              <a:spcBef>
                <a:spcPts val="0"/>
              </a:spcBef>
              <a:spcAft>
                <a:spcPts val="0"/>
              </a:spcAft>
              <a:buClr>
                <a:schemeClr val="dk1"/>
              </a:buClr>
              <a:buSzPts val="1100"/>
              <a:buFont typeface="Arial"/>
              <a:buNone/>
            </a:pPr>
            <a:r>
              <a:rPr lang="en-US" sz="1200">
                <a:solidFill>
                  <a:schemeClr val="dk1"/>
                </a:solidFill>
                <a:ea typeface="Helvetica Neue Light"/>
                <a:sym typeface="Helvetica Neue Light"/>
              </a:rPr>
              <a:t>The work in this project took place on</a:t>
            </a: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ea typeface="Helvetica Neue Light"/>
                <a:sym typeface="Helvetica Neue Light"/>
              </a:rPr>
              <a:t>multiple traditional lands of Aboriginal and</a:t>
            </a:r>
          </a:p>
          <a:p>
            <a:pPr marL="0" lvl="0" indent="0" algn="l" rtl="0">
              <a:lnSpc>
                <a:spcPct val="115000"/>
              </a:lnSpc>
              <a:spcBef>
                <a:spcPts val="0"/>
              </a:spcBef>
              <a:buClr>
                <a:schemeClr val="dk1"/>
              </a:buClr>
              <a:buSzPts val="1100"/>
              <a:buFont typeface="Arial"/>
              <a:buNone/>
            </a:pPr>
            <a:r>
              <a:rPr lang="en-US" sz="1200">
                <a:solidFill>
                  <a:schemeClr val="dk1"/>
                </a:solidFill>
                <a:ea typeface="Helvetica Neue Light"/>
                <a:sym typeface="Helvetica Neue Light"/>
              </a:rPr>
              <a:t>Torres Strait Islander peoples.</a:t>
            </a: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ea typeface="Helvetica Neue Light"/>
                <a:sym typeface="Helvetica Neue Light"/>
              </a:rPr>
              <a:t>This work relates to reducing the impact of</a:t>
            </a: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ea typeface="Helvetica Neue Light"/>
                <a:sym typeface="Helvetica Neue Light"/>
              </a:rPr>
              <a:t>residential properties on the environment. It</a:t>
            </a: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ea typeface="Helvetica Neue Light"/>
                <a:sym typeface="Helvetica Neue Light"/>
              </a:rPr>
              <a:t>acknowledges the deep wisdom, connection</a:t>
            </a: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ea typeface="Helvetica Neue Light"/>
                <a:sym typeface="Helvetica Neue Light"/>
              </a:rPr>
              <a:t>and knowledge of elders past, present and</a:t>
            </a:r>
          </a:p>
          <a:p>
            <a:pPr marL="0" lvl="0" indent="0" algn="l" rtl="0">
              <a:lnSpc>
                <a:spcPct val="115000"/>
              </a:lnSpc>
              <a:spcBef>
                <a:spcPts val="0"/>
              </a:spcBef>
              <a:buClr>
                <a:schemeClr val="dk1"/>
              </a:buClr>
              <a:buSzPts val="1100"/>
              <a:buFont typeface="Arial"/>
              <a:buNone/>
            </a:pPr>
            <a:r>
              <a:rPr lang="en-US" sz="1200">
                <a:solidFill>
                  <a:schemeClr val="dk1"/>
                </a:solidFill>
                <a:ea typeface="Helvetica Neue Light"/>
                <a:sym typeface="Helvetica Neue Light"/>
              </a:rPr>
              <a:t>emerging leaders in co-existing with nature.</a:t>
            </a: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ea typeface="Helvetica Neue Light"/>
                <a:sym typeface="Helvetica Neue Light"/>
              </a:rPr>
              <a:t>We acknowledge their ancestral spirits with</a:t>
            </a: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ea typeface="Helvetica Neue Light"/>
                <a:sym typeface="Helvetica Neue Light"/>
              </a:rPr>
              <a:t>gratitude and respect. </a:t>
            </a:r>
          </a:p>
        </p:txBody>
      </p:sp>
      <p:pic>
        <p:nvPicPr>
          <p:cNvPr id="5776" name="Map of Australia">
            <a:extLst>
              <a:ext uri="{C183D7F6-B498-43B3-948B-1728B52AA6E4}">
                <adec:decorative xmlns:adec="http://schemas.microsoft.com/office/drawing/2017/decorative" val="1"/>
              </a:ext>
            </a:extLst>
          </p:cNvPr>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5086350" y="758031"/>
            <a:ext cx="3657600" cy="3495302"/>
          </a:xfrm>
          <a:prstGeom prst="rect">
            <a:avLst/>
          </a:prstGeom>
          <a:noFill/>
          <a:ln>
            <a:noFill/>
          </a:ln>
        </p:spPr>
      </p:pic>
      <p:sp>
        <p:nvSpPr>
          <p:cNvPr id="3" name="Slide Number Placeholder 2">
            <a:extLst>
              <a:ext uri="{FF2B5EF4-FFF2-40B4-BE49-F238E27FC236}">
                <a16:creationId xmlns:a16="http://schemas.microsoft.com/office/drawing/2014/main" id="{BC437275-E32C-C1A1-6A82-E9F24D06B446}"/>
              </a:ext>
            </a:extLst>
          </p:cNvPr>
          <p:cNvSpPr>
            <a:spLocks noGrp="1"/>
          </p:cNvSpPr>
          <p:nvPr>
            <p:ph type="sldNum" sz="quarter" idx="4"/>
          </p:nvPr>
        </p:nvSpPr>
        <p:spPr>
          <a:xfrm>
            <a:off x="6457950" y="4767263"/>
            <a:ext cx="2057400" cy="274637"/>
          </a:xfrm>
        </p:spPr>
        <p:txBody>
          <a:bodyPr>
            <a:normAutofit/>
          </a:bodyPr>
          <a:lstStyle/>
          <a:p>
            <a:fld id="{0E1F49C6-3F16-054C-BB3F-6B6B57E53F6C}"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783"/>
        <p:cNvGrpSpPr/>
        <p:nvPr/>
      </p:nvGrpSpPr>
      <p:grpSpPr>
        <a:xfrm>
          <a:off x="0" y="0"/>
          <a:ext cx="0" cy="0"/>
          <a:chOff x="0" y="0"/>
          <a:chExt cx="0" cy="0"/>
        </a:xfrm>
      </p:grpSpPr>
      <p:sp>
        <p:nvSpPr>
          <p:cNvPr id="5785" name="Heading"/>
          <p:cNvSpPr txBox="1">
            <a:spLocks noGrp="1"/>
          </p:cNvSpPr>
          <p:nvPr>
            <p:ph type="title"/>
          </p:nvPr>
        </p:nvSpPr>
        <p:spPr>
          <a:xfrm>
            <a:off x="628650" y="511175"/>
            <a:ext cx="7886700" cy="493660"/>
          </a:xfrm>
        </p:spPr>
        <p:txBody>
          <a:bodyPr spcFirstLastPara="1" wrap="square" lIns="0" tIns="0" rIns="0" bIns="0" anchor="t" anchorCtr="0">
            <a:normAutofit/>
          </a:bodyPr>
          <a:lstStyle/>
          <a:p>
            <a:pPr lvl="0"/>
            <a:r>
              <a:rPr lang="en-US">
                <a:sym typeface="Helvetica Neue"/>
              </a:rPr>
              <a:t>Contents</a:t>
            </a:r>
          </a:p>
        </p:txBody>
      </p:sp>
      <p:sp>
        <p:nvSpPr>
          <p:cNvPr id="4" name="Content Placeholder 3">
            <a:extLst>
              <a:ext uri="{FF2B5EF4-FFF2-40B4-BE49-F238E27FC236}">
                <a16:creationId xmlns:a16="http://schemas.microsoft.com/office/drawing/2014/main" id="{CDA41DDD-112B-E5AA-C566-A72D0ECEB300}"/>
              </a:ext>
            </a:extLst>
          </p:cNvPr>
          <p:cNvSpPr>
            <a:spLocks noGrp="1"/>
          </p:cNvSpPr>
          <p:nvPr>
            <p:ph sz="half" idx="1"/>
          </p:nvPr>
        </p:nvSpPr>
        <p:spPr>
          <a:xfrm>
            <a:off x="628649" y="1370013"/>
            <a:ext cx="6525185" cy="3262312"/>
          </a:xfrm>
        </p:spPr>
        <p:txBody>
          <a:bodyPr>
            <a:normAutofit/>
          </a:bodyPr>
          <a:lstStyle/>
          <a:p>
            <a:pPr>
              <a:lnSpc>
                <a:spcPts val="1800"/>
              </a:lnSpc>
              <a:tabLst>
                <a:tab pos="3281363" algn="l"/>
              </a:tabLst>
            </a:pPr>
            <a:r>
              <a:rPr lang="en-US" sz="1600"/>
              <a:t>1. About this work	</a:t>
            </a:r>
            <a:r>
              <a:rPr lang="en-US" sz="1600">
                <a:hlinkClick r:id="rId3" action="ppaction://hlinksldjump"/>
              </a:rPr>
              <a:t>Page 6</a:t>
            </a:r>
          </a:p>
          <a:p>
            <a:pPr>
              <a:lnSpc>
                <a:spcPts val="1800"/>
              </a:lnSpc>
              <a:tabLst>
                <a:tab pos="3281363" algn="l"/>
              </a:tabLst>
            </a:pPr>
            <a:r>
              <a:rPr lang="en-US" sz="1600"/>
              <a:t>2. Approach	</a:t>
            </a:r>
            <a:r>
              <a:rPr lang="en-US" sz="1600">
                <a:hlinkClick r:id="rId4" action="ppaction://hlinksldjump"/>
              </a:rPr>
              <a:t>Page 12</a:t>
            </a:r>
            <a:endParaRPr lang="en-US" sz="1600">
              <a:hlinkClick r:id="rId3" action="ppaction://hlinksldjump"/>
            </a:endParaRPr>
          </a:p>
          <a:p>
            <a:pPr>
              <a:lnSpc>
                <a:spcPts val="1800"/>
              </a:lnSpc>
              <a:tabLst>
                <a:tab pos="3281363" algn="l"/>
              </a:tabLst>
            </a:pPr>
            <a:r>
              <a:rPr lang="en-US" sz="1600"/>
              <a:t>3. Key themes identified	</a:t>
            </a:r>
            <a:r>
              <a:rPr lang="en-US" sz="1600">
                <a:hlinkClick r:id="rId5" action="ppaction://hlinksldjump"/>
              </a:rPr>
              <a:t>Page 15</a:t>
            </a:r>
            <a:endParaRPr lang="en-US" sz="1600">
              <a:hlinkClick r:id="rId3" action="ppaction://hlinksldjump"/>
            </a:endParaRPr>
          </a:p>
          <a:p>
            <a:pPr>
              <a:lnSpc>
                <a:spcPts val="1800"/>
              </a:lnSpc>
              <a:tabLst>
                <a:tab pos="3281363" algn="l"/>
              </a:tabLst>
            </a:pPr>
            <a:r>
              <a:rPr lang="en-US" sz="1600"/>
              <a:t>4. </a:t>
            </a:r>
            <a:r>
              <a:rPr lang="en-GB" sz="1600"/>
              <a:t>Details of key themes</a:t>
            </a:r>
            <a:r>
              <a:rPr lang="en-US" sz="1600"/>
              <a:t>	</a:t>
            </a:r>
            <a:r>
              <a:rPr lang="en-US" sz="1600">
                <a:hlinkClick r:id="rId6" action="ppaction://hlinksldjump"/>
              </a:rPr>
              <a:t>Page 21</a:t>
            </a:r>
            <a:endParaRPr lang="en-US" sz="1600">
              <a:hlinkClick r:id="rId3" action="ppaction://hlinksldjump"/>
            </a:endParaRPr>
          </a:p>
          <a:p>
            <a:pPr>
              <a:lnSpc>
                <a:spcPts val="1800"/>
              </a:lnSpc>
              <a:tabLst>
                <a:tab pos="3281363" algn="l"/>
              </a:tabLst>
            </a:pPr>
            <a:r>
              <a:rPr lang="en-US" sz="1600"/>
              <a:t>5. Additional stakeholder findings	</a:t>
            </a:r>
            <a:r>
              <a:rPr lang="en-US" sz="1600">
                <a:hlinkClick r:id="rId7" action="ppaction://hlinksldjump"/>
              </a:rPr>
              <a:t>Page 42</a:t>
            </a:r>
            <a:endParaRPr lang="en-US" sz="1600">
              <a:hlinkClick r:id="rId3" action="ppaction://hlinksldjump"/>
            </a:endParaRPr>
          </a:p>
          <a:p>
            <a:pPr>
              <a:lnSpc>
                <a:spcPts val="1800"/>
              </a:lnSpc>
              <a:tabLst>
                <a:tab pos="3281363" algn="l"/>
              </a:tabLst>
            </a:pPr>
            <a:r>
              <a:rPr lang="en-US" sz="1600"/>
              <a:t>6. Appendix	</a:t>
            </a:r>
            <a:r>
              <a:rPr lang="en-US" sz="1600">
                <a:hlinkClick r:id="rId8" action="ppaction://hlinksldjump"/>
              </a:rPr>
              <a:t>Page 57</a:t>
            </a:r>
            <a:endParaRPr lang="en-US" sz="1600"/>
          </a:p>
        </p:txBody>
      </p:sp>
      <p:sp>
        <p:nvSpPr>
          <p:cNvPr id="3" name="Slide Number Placeholder 2">
            <a:extLst>
              <a:ext uri="{FF2B5EF4-FFF2-40B4-BE49-F238E27FC236}">
                <a16:creationId xmlns:a16="http://schemas.microsoft.com/office/drawing/2014/main" id="{E3DBCA45-56E5-3043-58B8-53FE93405C2A}"/>
              </a:ext>
            </a:extLst>
          </p:cNvPr>
          <p:cNvSpPr>
            <a:spLocks noGrp="1"/>
          </p:cNvSpPr>
          <p:nvPr>
            <p:ph type="sldNum" sz="quarter" idx="12"/>
          </p:nvPr>
        </p:nvSpPr>
        <p:spPr>
          <a:xfrm>
            <a:off x="6457950" y="4767263"/>
            <a:ext cx="2057400" cy="274637"/>
          </a:xfrm>
        </p:spPr>
        <p:txBody>
          <a:bodyPr>
            <a:normAutofit/>
          </a:bodyPr>
          <a:lstStyle/>
          <a:p>
            <a:pPr lvl="0"/>
            <a:fld id="{00000000-1234-1234-1234-123412341234}" type="slidenum">
              <a:rPr lang="en-US" smtClean="0"/>
              <a:pPr lvl="0"/>
              <a:t>4</a:t>
            </a:fld>
            <a:endParaRPr lang="en-US">
              <a:sym typeface="Arial"/>
            </a:endParaRPr>
          </a:p>
        </p:txBody>
      </p:sp>
    </p:spTree>
    <p:extLst>
      <p:ext uri="{BB962C8B-B14F-4D97-AF65-F5344CB8AC3E}">
        <p14:creationId xmlns:p14="http://schemas.microsoft.com/office/powerpoint/2010/main" val="4246856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783">
          <a:extLst>
            <a:ext uri="{FF2B5EF4-FFF2-40B4-BE49-F238E27FC236}">
              <a16:creationId xmlns:a16="http://schemas.microsoft.com/office/drawing/2014/main" id="{78AC71A7-6F9F-B6AE-0263-B2BB88D23032}"/>
            </a:ext>
          </a:extLst>
        </p:cNvPr>
        <p:cNvGrpSpPr/>
        <p:nvPr/>
      </p:nvGrpSpPr>
      <p:grpSpPr>
        <a:xfrm>
          <a:off x="0" y="0"/>
          <a:ext cx="0" cy="0"/>
          <a:chOff x="0" y="0"/>
          <a:chExt cx="0" cy="0"/>
        </a:xfrm>
      </p:grpSpPr>
      <p:sp>
        <p:nvSpPr>
          <p:cNvPr id="5785" name="Heading">
            <a:extLst>
              <a:ext uri="{FF2B5EF4-FFF2-40B4-BE49-F238E27FC236}">
                <a16:creationId xmlns:a16="http://schemas.microsoft.com/office/drawing/2014/main" id="{81DB82D1-9573-D19C-93E5-D85D2B440BA6}"/>
              </a:ext>
            </a:extLst>
          </p:cNvPr>
          <p:cNvSpPr txBox="1">
            <a:spLocks noGrp="1"/>
          </p:cNvSpPr>
          <p:nvPr>
            <p:ph type="title"/>
          </p:nvPr>
        </p:nvSpPr>
        <p:spPr>
          <a:xfrm>
            <a:off x="628650" y="511175"/>
            <a:ext cx="7886700" cy="493660"/>
          </a:xfrm>
        </p:spPr>
        <p:txBody>
          <a:bodyPr spcFirstLastPara="1" wrap="square" lIns="0" tIns="0" rIns="0" bIns="0" anchor="t" anchorCtr="0">
            <a:normAutofit/>
          </a:bodyPr>
          <a:lstStyle/>
          <a:p>
            <a:pPr lvl="0"/>
            <a:r>
              <a:rPr lang="en-US" noProof="0">
                <a:latin typeface="Arial" panose="020B0604020202020204" pitchFamily="34" charset="0"/>
                <a:cs typeface="Arial" panose="020B0604020202020204" pitchFamily="34" charset="0"/>
                <a:sym typeface="Arial"/>
              </a:rPr>
              <a:t>Find what you're looking for</a:t>
            </a:r>
            <a:endParaRPr lang="en-US">
              <a:sym typeface="Helvetica Neue"/>
            </a:endParaRPr>
          </a:p>
        </p:txBody>
      </p:sp>
      <p:sp>
        <p:nvSpPr>
          <p:cNvPr id="4" name="Content Placeholder 3">
            <a:extLst>
              <a:ext uri="{FF2B5EF4-FFF2-40B4-BE49-F238E27FC236}">
                <a16:creationId xmlns:a16="http://schemas.microsoft.com/office/drawing/2014/main" id="{4E239391-A7A2-94D4-E515-0DA102DD9AE4}"/>
              </a:ext>
            </a:extLst>
          </p:cNvPr>
          <p:cNvSpPr>
            <a:spLocks noGrp="1"/>
          </p:cNvSpPr>
          <p:nvPr>
            <p:ph sz="half" idx="1"/>
          </p:nvPr>
        </p:nvSpPr>
        <p:spPr>
          <a:xfrm>
            <a:off x="628649" y="1370013"/>
            <a:ext cx="6525185" cy="3262312"/>
          </a:xfrm>
        </p:spPr>
        <p:txBody>
          <a:bodyPr>
            <a:normAutofit/>
          </a:bodyPr>
          <a:lstStyle/>
          <a:p>
            <a:pPr>
              <a:lnSpc>
                <a:spcPts val="1800"/>
              </a:lnSpc>
              <a:tabLst>
                <a:tab pos="3281363" algn="l"/>
              </a:tabLst>
            </a:pPr>
            <a:r>
              <a:rPr lang="en-US" sz="1600"/>
              <a:t>Insights overview (05 min)	</a:t>
            </a:r>
            <a:r>
              <a:rPr lang="en-US" sz="1600">
                <a:hlinkClick r:id="rId3" action="ppaction://hlinksldjump"/>
              </a:rPr>
              <a:t>Page 14</a:t>
            </a:r>
            <a:r>
              <a:rPr lang="en-US" sz="1600"/>
              <a:t> – </a:t>
            </a:r>
            <a:r>
              <a:rPr lang="en-US" sz="1600">
                <a:hlinkClick r:id="rId4" action="ppaction://hlinksldjump"/>
              </a:rPr>
              <a:t>20</a:t>
            </a:r>
            <a:endParaRPr lang="en-US" sz="1600"/>
          </a:p>
          <a:p>
            <a:pPr>
              <a:lnSpc>
                <a:spcPts val="1800"/>
              </a:lnSpc>
              <a:tabLst>
                <a:tab pos="3281363" algn="l"/>
              </a:tabLst>
            </a:pPr>
            <a:r>
              <a:rPr lang="en-US" sz="1600"/>
              <a:t>Project overview (15 min)	</a:t>
            </a:r>
            <a:r>
              <a:rPr lang="en-US" sz="1600">
                <a:hlinkClick r:id="rId5" action="ppaction://hlinksldjump"/>
              </a:rPr>
              <a:t>Page 07</a:t>
            </a:r>
            <a:r>
              <a:rPr lang="en-US" sz="1600"/>
              <a:t> – </a:t>
            </a:r>
            <a:r>
              <a:rPr lang="en-US" sz="1600">
                <a:hlinkClick r:id="rId4" action="ppaction://hlinksldjump"/>
              </a:rPr>
              <a:t>20</a:t>
            </a:r>
            <a:endParaRPr lang="en-US" sz="1600">
              <a:hlinkClick r:id="rId6" action="ppaction://hlinksldjump"/>
            </a:endParaRPr>
          </a:p>
          <a:p>
            <a:pPr>
              <a:lnSpc>
                <a:spcPts val="1800"/>
              </a:lnSpc>
              <a:tabLst>
                <a:tab pos="3281363" algn="l"/>
              </a:tabLst>
            </a:pPr>
            <a:r>
              <a:rPr lang="en-US" sz="1600"/>
              <a:t>Detailed insight (30 min)	</a:t>
            </a:r>
            <a:r>
              <a:rPr lang="en-US" sz="1600">
                <a:hlinkClick r:id="rId3" action="ppaction://hlinksldjump"/>
              </a:rPr>
              <a:t>Page 15</a:t>
            </a:r>
            <a:r>
              <a:rPr lang="en-US" sz="1600"/>
              <a:t> – </a:t>
            </a:r>
            <a:r>
              <a:rPr lang="en-US" sz="1600">
                <a:hlinkClick r:id="rId7" action="ppaction://hlinksldjump"/>
              </a:rPr>
              <a:t>41</a:t>
            </a:r>
            <a:endParaRPr lang="en-US" sz="1600"/>
          </a:p>
          <a:p>
            <a:pPr>
              <a:lnSpc>
                <a:spcPts val="1800"/>
              </a:lnSpc>
              <a:tabLst>
                <a:tab pos="3281363" algn="l"/>
              </a:tabLst>
            </a:pPr>
            <a:r>
              <a:rPr lang="en-GB" sz="1600"/>
              <a:t>Summary of materials used </a:t>
            </a:r>
            <a:br>
              <a:rPr lang="en-GB" sz="1600"/>
            </a:br>
            <a:r>
              <a:rPr lang="en-GB" sz="1600"/>
              <a:t>in research sessions</a:t>
            </a:r>
            <a:r>
              <a:rPr lang="en-US" sz="1600"/>
              <a:t>	</a:t>
            </a:r>
            <a:r>
              <a:rPr lang="en-US" sz="1600">
                <a:hlinkClick r:id="rId8" action="ppaction://hlinksldjump"/>
              </a:rPr>
              <a:t>Page 57</a:t>
            </a:r>
            <a:r>
              <a:rPr lang="en-US" sz="1600"/>
              <a:t> – </a:t>
            </a:r>
            <a:r>
              <a:rPr lang="en-US" sz="1600">
                <a:hlinkClick r:id="rId9" action="ppaction://hlinksldjump"/>
              </a:rPr>
              <a:t>78</a:t>
            </a:r>
            <a:endParaRPr lang="en-US" sz="1600">
              <a:hlinkClick r:id="rId6" action="ppaction://hlinksldjump"/>
            </a:endParaRPr>
          </a:p>
        </p:txBody>
      </p:sp>
      <p:pic>
        <p:nvPicPr>
          <p:cNvPr id="6" name="Picture 5">
            <a:extLst>
              <a:ext uri="{FF2B5EF4-FFF2-40B4-BE49-F238E27FC236}">
                <a16:creationId xmlns:a16="http://schemas.microsoft.com/office/drawing/2014/main" id="{A321E0E9-EA48-7F26-218E-7364FF85A2FA}"/>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5866597" y="2039269"/>
            <a:ext cx="2593056" cy="2593056"/>
          </a:xfrm>
          <a:prstGeom prst="rect">
            <a:avLst/>
          </a:prstGeom>
        </p:spPr>
      </p:pic>
      <p:sp>
        <p:nvSpPr>
          <p:cNvPr id="3" name="Slide Number Placeholder 2">
            <a:extLst>
              <a:ext uri="{FF2B5EF4-FFF2-40B4-BE49-F238E27FC236}">
                <a16:creationId xmlns:a16="http://schemas.microsoft.com/office/drawing/2014/main" id="{BA249348-944E-D135-90DD-310CC39FB665}"/>
              </a:ext>
            </a:extLst>
          </p:cNvPr>
          <p:cNvSpPr>
            <a:spLocks noGrp="1"/>
          </p:cNvSpPr>
          <p:nvPr>
            <p:ph type="sldNum" sz="quarter" idx="12"/>
          </p:nvPr>
        </p:nvSpPr>
        <p:spPr>
          <a:xfrm>
            <a:off x="6457950" y="4767263"/>
            <a:ext cx="2057400" cy="274637"/>
          </a:xfrm>
        </p:spPr>
        <p:txBody>
          <a:bodyPr>
            <a:normAutofit/>
          </a:bodyPr>
          <a:lstStyle/>
          <a:p>
            <a:pPr lvl="0"/>
            <a:fld id="{00000000-1234-1234-1234-123412341234}" type="slidenum">
              <a:rPr lang="en-US" smtClean="0"/>
              <a:pPr lvl="0"/>
              <a:t>5</a:t>
            </a:fld>
            <a:endParaRPr lang="en-US">
              <a:sym typeface="Arial"/>
            </a:endParaRPr>
          </a:p>
        </p:txBody>
      </p:sp>
    </p:spTree>
    <p:extLst>
      <p:ext uri="{BB962C8B-B14F-4D97-AF65-F5344CB8AC3E}">
        <p14:creationId xmlns:p14="http://schemas.microsoft.com/office/powerpoint/2010/main" val="1345846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4AA55"/>
        </a:solidFill>
        <a:effectLst/>
      </p:bgPr>
    </p:bg>
    <p:spTree>
      <p:nvGrpSpPr>
        <p:cNvPr id="1" name="Shape 5789"/>
        <p:cNvGrpSpPr/>
        <p:nvPr/>
      </p:nvGrpSpPr>
      <p:grpSpPr>
        <a:xfrm>
          <a:off x="0" y="0"/>
          <a:ext cx="0" cy="0"/>
          <a:chOff x="0" y="0"/>
          <a:chExt cx="0" cy="0"/>
        </a:xfrm>
      </p:grpSpPr>
      <p:sp>
        <p:nvSpPr>
          <p:cNvPr id="5790" name="Google Shape;5790;p717"/>
          <p:cNvSpPr txBox="1">
            <a:spLocks noGrp="1"/>
          </p:cNvSpPr>
          <p:nvPr>
            <p:ph type="ctrTitle"/>
          </p:nvPr>
        </p:nvSpPr>
        <p:spPr>
          <a:xfrm>
            <a:off x="1133019" y="1663852"/>
            <a:ext cx="5583585" cy="1048576"/>
          </a:xfrm>
        </p:spPr>
        <p:txBody>
          <a:bodyPr spcFirstLastPara="1" wrap="square" lIns="0" tIns="0" rIns="0" bIns="0" anchor="t" anchorCtr="0">
            <a:normAutofit/>
          </a:bodyPr>
          <a:lstStyle/>
          <a:p>
            <a:pPr lvl="0"/>
            <a:r>
              <a:rPr lang="en-US">
                <a:sym typeface="Helvetica Neue"/>
              </a:rPr>
              <a:t>1. About this work</a:t>
            </a:r>
          </a:p>
        </p:txBody>
      </p:sp>
      <p:sp>
        <p:nvSpPr>
          <p:cNvPr id="3" name="Content Placeholder 2">
            <a:extLst>
              <a:ext uri="{FF2B5EF4-FFF2-40B4-BE49-F238E27FC236}">
                <a16:creationId xmlns:a16="http://schemas.microsoft.com/office/drawing/2014/main" id="{CEB5CB97-2451-C0F4-A6D8-4C18A9C814D1}"/>
              </a:ext>
            </a:extLst>
          </p:cNvPr>
          <p:cNvSpPr>
            <a:spLocks noGrp="1"/>
          </p:cNvSpPr>
          <p:nvPr>
            <p:ph sz="quarter" idx="10"/>
          </p:nvPr>
        </p:nvSpPr>
        <p:spPr>
          <a:xfrm>
            <a:off x="1133019" y="2571750"/>
            <a:ext cx="5045847" cy="868062"/>
          </a:xfrm>
        </p:spPr>
        <p:txBody>
          <a:bodyPr>
            <a:noAutofit/>
          </a:bodyPr>
          <a:lstStyle/>
          <a:p>
            <a:r>
              <a:rPr lang="en-GB"/>
              <a:t>This section includes the executive summary, an overview of key themes, and the policy context for home energy ratings.</a:t>
            </a:r>
            <a:endParaRPr lang="en-US">
              <a:sym typeface="Helvetica Neue"/>
            </a:endParaRPr>
          </a:p>
        </p:txBody>
      </p:sp>
    </p:spTree>
    <p:extLst>
      <p:ext uri="{BB962C8B-B14F-4D97-AF65-F5344CB8AC3E}">
        <p14:creationId xmlns:p14="http://schemas.microsoft.com/office/powerpoint/2010/main" val="172066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798">
          <a:extLst>
            <a:ext uri="{FF2B5EF4-FFF2-40B4-BE49-F238E27FC236}">
              <a16:creationId xmlns:a16="http://schemas.microsoft.com/office/drawing/2014/main" id="{38AE4FAA-C62C-9F39-9ABA-879EA0F4772B}"/>
            </a:ext>
          </a:extLst>
        </p:cNvPr>
        <p:cNvGrpSpPr/>
        <p:nvPr/>
      </p:nvGrpSpPr>
      <p:grpSpPr>
        <a:xfrm>
          <a:off x="0" y="0"/>
          <a:ext cx="0" cy="0"/>
          <a:chOff x="0" y="0"/>
          <a:chExt cx="0" cy="0"/>
        </a:xfrm>
      </p:grpSpPr>
      <p:sp>
        <p:nvSpPr>
          <p:cNvPr id="5800" name="Google Shape;5800;p718">
            <a:extLst>
              <a:ext uri="{FF2B5EF4-FFF2-40B4-BE49-F238E27FC236}">
                <a16:creationId xmlns:a16="http://schemas.microsoft.com/office/drawing/2014/main" id="{C2ACD11C-3400-F984-E40E-CB96A0E20456}"/>
              </a:ext>
            </a:extLst>
          </p:cNvPr>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latin typeface="Arial" panose="020B0604020202020204" pitchFamily="34" charset="0"/>
                <a:ea typeface="Helvetica Neue"/>
                <a:cs typeface="Arial" panose="020B0604020202020204" pitchFamily="34" charset="0"/>
                <a:sym typeface="Helvetica Neue"/>
              </a:rPr>
              <a:t>Executive summary</a:t>
            </a:r>
          </a:p>
        </p:txBody>
      </p:sp>
      <p:sp>
        <p:nvSpPr>
          <p:cNvPr id="5799" name="Google Shape;5799;p718">
            <a:extLst>
              <a:ext uri="{FF2B5EF4-FFF2-40B4-BE49-F238E27FC236}">
                <a16:creationId xmlns:a16="http://schemas.microsoft.com/office/drawing/2014/main" id="{899BAC34-C5B5-01C0-F934-15059DBA5B93}"/>
              </a:ext>
            </a:extLst>
          </p:cNvPr>
          <p:cNvSpPr txBox="1">
            <a:spLocks noGrp="1"/>
          </p:cNvSpPr>
          <p:nvPr>
            <p:ph sz="half" idx="1"/>
          </p:nvPr>
        </p:nvSpPr>
        <p:spPr>
          <a:prstGeom prst="rect">
            <a:avLst/>
          </a:prstGeom>
        </p:spPr>
        <p:txBody>
          <a:bodyPr spcFirstLastPara="1" wrap="square" lIns="0" tIns="0" rIns="0" bIns="0" anchor="t" anchorCtr="0">
            <a:normAutofit/>
          </a:bodyPr>
          <a:lstStyle/>
          <a:p>
            <a:pPr>
              <a:lnSpc>
                <a:spcPts val="1880"/>
              </a:lnSpc>
              <a:spcBef>
                <a:spcPts val="0"/>
              </a:spcBef>
              <a:spcAft>
                <a:spcPts val="600"/>
              </a:spcAft>
              <a:buClr>
                <a:schemeClr val="dk1"/>
              </a:buClr>
              <a:buSzPts val="1100"/>
            </a:pPr>
            <a:r>
              <a:rPr lang="en-US" sz="1200" b="1">
                <a:solidFill>
                  <a:srgbClr val="585858"/>
                </a:solidFill>
                <a:latin typeface="Arial"/>
                <a:ea typeface="Arial"/>
                <a:cs typeface="Arial"/>
                <a:sym typeface="Arial"/>
              </a:rPr>
              <a:t>This report, compiled by the Sustainable Homes team at NSW Department of Climate Change, Energy, the En</a:t>
            </a:r>
            <a:r>
              <a:rPr lang="en-US" sz="1200" b="1">
                <a:latin typeface="Arial"/>
                <a:ea typeface="Arial"/>
                <a:cs typeface="Arial"/>
                <a:sym typeface="Arial"/>
              </a:rPr>
              <a:t>vironment</a:t>
            </a:r>
            <a:r>
              <a:rPr lang="en-US" sz="1200" b="1">
                <a:solidFill>
                  <a:srgbClr val="585858"/>
                </a:solidFill>
                <a:latin typeface="Arial"/>
                <a:ea typeface="Arial"/>
                <a:cs typeface="Arial"/>
                <a:sym typeface="Arial"/>
              </a:rPr>
              <a:t> and Water (DC</a:t>
            </a:r>
            <a:r>
              <a:rPr lang="en-US" sz="1200" b="1">
                <a:solidFill>
                  <a:srgbClr val="585858"/>
                </a:solidFill>
                <a:latin typeface="Arial"/>
                <a:cs typeface="Arial"/>
                <a:sym typeface="Arial"/>
              </a:rPr>
              <a:t>CEEW) in collaboration with Biome Studios, consolidates insights from consultations with real estate agents (</a:t>
            </a:r>
            <a:r>
              <a:rPr lang="en-US" sz="1200" b="1">
                <a:latin typeface="Arial"/>
                <a:cs typeface="Arial"/>
                <a:sym typeface="Arial"/>
              </a:rPr>
              <a:t>RE agents</a:t>
            </a:r>
            <a:r>
              <a:rPr lang="en-US" sz="1200" b="1">
                <a:solidFill>
                  <a:srgbClr val="585858"/>
                </a:solidFill>
                <a:latin typeface="Arial"/>
                <a:cs typeface="Arial"/>
                <a:sym typeface="Arial"/>
              </a:rPr>
              <a:t>), property technology (Proptech) stakeholders, and participants at the 2024 Proptech Forum.</a:t>
            </a:r>
            <a:endParaRPr lang="en-US" sz="1200" b="1">
              <a:solidFill>
                <a:srgbClr val="585858"/>
              </a:solidFill>
              <a:latin typeface="Arial"/>
              <a:cs typeface="Arial"/>
            </a:endParaRPr>
          </a:p>
        </p:txBody>
      </p:sp>
      <p:sp>
        <p:nvSpPr>
          <p:cNvPr id="4" name="Content Placeholder 3">
            <a:extLst>
              <a:ext uri="{FF2B5EF4-FFF2-40B4-BE49-F238E27FC236}">
                <a16:creationId xmlns:a16="http://schemas.microsoft.com/office/drawing/2014/main" id="{71AF9748-E135-BE53-660F-67AB2284BF2A}"/>
              </a:ext>
            </a:extLst>
          </p:cNvPr>
          <p:cNvSpPr>
            <a:spLocks noGrp="1"/>
          </p:cNvSpPr>
          <p:nvPr>
            <p:ph sz="half" idx="13"/>
          </p:nvPr>
        </p:nvSpPr>
        <p:spPr/>
        <p:txBody>
          <a:bodyPr>
            <a:normAutofit/>
          </a:bodyPr>
          <a:lstStyle/>
          <a:p>
            <a:pPr marL="0" indent="0">
              <a:lnSpc>
                <a:spcPts val="1300"/>
              </a:lnSpc>
              <a:spcBef>
                <a:spcPts val="0"/>
              </a:spcBef>
              <a:buClr>
                <a:schemeClr val="dk1"/>
              </a:buClr>
              <a:buSzPts val="1100"/>
            </a:pPr>
            <a:r>
              <a:rPr lang="en-US" sz="1000">
                <a:solidFill>
                  <a:srgbClr val="585858"/>
                </a:solidFill>
                <a:latin typeface="Arial"/>
                <a:cs typeface="Arial"/>
                <a:sym typeface="Arial"/>
              </a:rPr>
              <a:t>This work was conducted on behalf of the </a:t>
            </a:r>
            <a:r>
              <a:rPr lang="en-AU" sz="1000">
                <a:solidFill>
                  <a:srgbClr val="585858"/>
                </a:solidFill>
                <a:latin typeface="Arial"/>
                <a:cs typeface="Arial"/>
                <a:sym typeface="Arial"/>
              </a:rPr>
              <a:t>Australian, state and territory governments. It</a:t>
            </a:r>
            <a:r>
              <a:rPr lang="en-US" sz="1000">
                <a:solidFill>
                  <a:srgbClr val="585858"/>
                </a:solidFill>
                <a:latin typeface="Arial"/>
                <a:cs typeface="Arial"/>
                <a:sym typeface="Arial"/>
              </a:rPr>
              <a:t> explores the challenges, drivers, and opportunities for the real estate sector to integrate home energy ratings as part of their systems and processes when residential properties are being put on the market for sale or lease.</a:t>
            </a:r>
            <a:endParaRPr lang="en-AU" sz="1000">
              <a:solidFill>
                <a:srgbClr val="585858"/>
              </a:solidFill>
              <a:latin typeface="Arial"/>
              <a:cs typeface="Arial"/>
            </a:endParaRPr>
          </a:p>
          <a:p>
            <a:pPr marL="0" marR="0" lvl="0" indent="0" algn="l" rtl="0">
              <a:lnSpc>
                <a:spcPts val="1300"/>
              </a:lnSpc>
              <a:spcBef>
                <a:spcPts val="0"/>
              </a:spcBef>
              <a:spcAft>
                <a:spcPts val="500"/>
              </a:spcAft>
              <a:buClr>
                <a:schemeClr val="dk1"/>
              </a:buClr>
              <a:buSzPts val="1100"/>
              <a:buFont typeface="Arial"/>
              <a:buNone/>
            </a:pPr>
            <a:r>
              <a:rPr lang="en-AU" sz="1000">
                <a:solidFill>
                  <a:srgbClr val="585858"/>
                </a:solidFill>
                <a:latin typeface="Arial"/>
                <a:ea typeface="Arial"/>
                <a:cs typeface="Arial"/>
                <a:sym typeface="Arial"/>
              </a:rPr>
              <a:t>This report underscores the importance of an integrated, user-</a:t>
            </a:r>
            <a:r>
              <a:rPr lang="en-AU" sz="1000">
                <a:solidFill>
                  <a:srgbClr val="585858"/>
                </a:solidFill>
                <a:latin typeface="Arial"/>
                <a:cs typeface="Arial"/>
                <a:sym typeface="Arial"/>
              </a:rPr>
              <a:t>focused approach to implementing home energy ratings disclosure. By addressing the themes detailed in this report, we can increas</a:t>
            </a:r>
            <a:r>
              <a:rPr lang="en-AU" sz="1000">
                <a:solidFill>
                  <a:srgbClr val="585858"/>
                </a:solidFill>
                <a:latin typeface="Arial"/>
                <a:ea typeface="Arial"/>
                <a:cs typeface="Arial"/>
                <a:sym typeface="Arial"/>
              </a:rPr>
              <a:t>e and enable the adoption and impact of home energy ratings, fostering a more energy-efficient housing market across Australia.</a:t>
            </a:r>
            <a:endParaRPr lang="en-AU" sz="1000">
              <a:latin typeface="Arial"/>
            </a:endParaRPr>
          </a:p>
        </p:txBody>
      </p:sp>
      <p:sp>
        <p:nvSpPr>
          <p:cNvPr id="11" name="Slide Number Placeholder 10">
            <a:extLst>
              <a:ext uri="{FF2B5EF4-FFF2-40B4-BE49-F238E27FC236}">
                <a16:creationId xmlns:a16="http://schemas.microsoft.com/office/drawing/2014/main" id="{5BB3991B-7FE9-5401-0BE0-7FB2254605E1}"/>
              </a:ext>
            </a:extLst>
          </p:cNvPr>
          <p:cNvSpPr>
            <a:spLocks noGrp="1"/>
          </p:cNvSpPr>
          <p:nvPr>
            <p:ph type="sldNum" sz="quarter" idx="12"/>
          </p:nvPr>
        </p:nvSpPr>
        <p:spPr/>
        <p:txBody>
          <a:bodyPr>
            <a:normAutofit/>
          </a:bodyPr>
          <a:lstStyle/>
          <a:p>
            <a:fld id="{0E1F49C6-3F16-054C-BB3F-6B6B57E53F6C}" type="slidenum">
              <a:rPr lang="en-US" smtClean="0"/>
              <a:pPr/>
              <a:t>7</a:t>
            </a:fld>
            <a:endParaRPr lang="en-US"/>
          </a:p>
        </p:txBody>
      </p:sp>
    </p:spTree>
    <p:extLst>
      <p:ext uri="{BB962C8B-B14F-4D97-AF65-F5344CB8AC3E}">
        <p14:creationId xmlns:p14="http://schemas.microsoft.com/office/powerpoint/2010/main" val="3264312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798">
          <a:extLst>
            <a:ext uri="{FF2B5EF4-FFF2-40B4-BE49-F238E27FC236}">
              <a16:creationId xmlns:a16="http://schemas.microsoft.com/office/drawing/2014/main" id="{38AE4FAA-C62C-9F39-9ABA-879EA0F4772B}"/>
            </a:ext>
          </a:extLst>
        </p:cNvPr>
        <p:cNvGrpSpPr/>
        <p:nvPr/>
      </p:nvGrpSpPr>
      <p:grpSpPr>
        <a:xfrm>
          <a:off x="0" y="0"/>
          <a:ext cx="0" cy="0"/>
          <a:chOff x="0" y="0"/>
          <a:chExt cx="0" cy="0"/>
        </a:xfrm>
      </p:grpSpPr>
      <p:sp>
        <p:nvSpPr>
          <p:cNvPr id="5800" name="Google Shape;5800;p718">
            <a:extLst>
              <a:ext uri="{FF2B5EF4-FFF2-40B4-BE49-F238E27FC236}">
                <a16:creationId xmlns:a16="http://schemas.microsoft.com/office/drawing/2014/main" id="{C2ACD11C-3400-F984-E40E-CB96A0E20456}"/>
              </a:ext>
            </a:extLst>
          </p:cNvPr>
          <p:cNvSpPr txBox="1">
            <a:spLocks noGrp="1"/>
          </p:cNvSpPr>
          <p:nvPr>
            <p:ph type="title"/>
          </p:nvPr>
        </p:nvSpPr>
        <p:spPr/>
        <p:txBody>
          <a:bodyPr spcFirstLastPara="1" wrap="square" lIns="0" tIns="0" rIns="0" bIns="0" anchor="t" anchorCtr="0">
            <a:normAutofit/>
          </a:bodyPr>
          <a:lstStyle/>
          <a:p>
            <a:pPr lvl="0"/>
            <a:r>
              <a:rPr lang="en-AU"/>
              <a:t>Overview of key themes identified</a:t>
            </a:r>
            <a:endParaRPr lang="en-US">
              <a:sym typeface="Helvetica Neue"/>
            </a:endParaRPr>
          </a:p>
        </p:txBody>
      </p:sp>
      <p:sp>
        <p:nvSpPr>
          <p:cNvPr id="5" name="Rectangle 4">
            <a:extLst>
              <a:ext uri="{FF2B5EF4-FFF2-40B4-BE49-F238E27FC236}">
                <a16:creationId xmlns:a16="http://schemas.microsoft.com/office/drawing/2014/main" id="{FCA2A514-7367-0177-8829-C5E3C4AD8F07}"/>
              </a:ext>
              <a:ext uri="{C183D7F6-B498-43B3-948B-1728B52AA6E4}">
                <adec:decorative xmlns:adec="http://schemas.microsoft.com/office/drawing/2017/decorative" val="1"/>
              </a:ext>
            </a:extLst>
          </p:cNvPr>
          <p:cNvSpPr/>
          <p:nvPr/>
        </p:nvSpPr>
        <p:spPr>
          <a:xfrm>
            <a:off x="4720280" y="3001480"/>
            <a:ext cx="4077731" cy="362466"/>
          </a:xfrm>
          <a:prstGeom prst="rect">
            <a:avLst/>
          </a:prstGeom>
          <a:solidFill>
            <a:srgbClr val="FFEC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EA042C63-0D86-86AD-5299-9B8A6A8B9F61}"/>
              </a:ext>
              <a:ext uri="{C183D7F6-B498-43B3-948B-1728B52AA6E4}">
                <adec:decorative xmlns:adec="http://schemas.microsoft.com/office/drawing/2017/decorative" val="1"/>
              </a:ext>
            </a:extLst>
          </p:cNvPr>
          <p:cNvSpPr/>
          <p:nvPr/>
        </p:nvSpPr>
        <p:spPr>
          <a:xfrm>
            <a:off x="4720281" y="1056255"/>
            <a:ext cx="4077730" cy="362466"/>
          </a:xfrm>
          <a:prstGeom prst="rect">
            <a:avLst/>
          </a:prstGeom>
          <a:solidFill>
            <a:srgbClr val="DEF8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51EA2AE3-6679-4721-F3BB-2CDE1B63C3CF}"/>
              </a:ext>
              <a:ext uri="{C183D7F6-B498-43B3-948B-1728B52AA6E4}">
                <adec:decorative xmlns:adec="http://schemas.microsoft.com/office/drawing/2017/decorative" val="1"/>
              </a:ext>
            </a:extLst>
          </p:cNvPr>
          <p:cNvSpPr/>
          <p:nvPr/>
        </p:nvSpPr>
        <p:spPr>
          <a:xfrm>
            <a:off x="362465" y="3001480"/>
            <a:ext cx="4077730" cy="362466"/>
          </a:xfrm>
          <a:prstGeom prst="rect">
            <a:avLst/>
          </a:prstGeom>
          <a:solidFill>
            <a:srgbClr val="FFE7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104432A2-AA55-5C33-7922-E0DA03BCAB16}"/>
              </a:ext>
              <a:ext uri="{C183D7F6-B498-43B3-948B-1728B52AA6E4}">
                <adec:decorative xmlns:adec="http://schemas.microsoft.com/office/drawing/2017/decorative" val="1"/>
              </a:ext>
            </a:extLst>
          </p:cNvPr>
          <p:cNvSpPr/>
          <p:nvPr/>
        </p:nvSpPr>
        <p:spPr>
          <a:xfrm>
            <a:off x="362465" y="1074543"/>
            <a:ext cx="4077730" cy="362466"/>
          </a:xfrm>
          <a:prstGeom prst="rect">
            <a:avLst/>
          </a:prstGeom>
          <a:solidFill>
            <a:srgbClr val="CBEC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99" name="Google Shape;5799;p718">
            <a:extLst>
              <a:ext uri="{FF2B5EF4-FFF2-40B4-BE49-F238E27FC236}">
                <a16:creationId xmlns:a16="http://schemas.microsoft.com/office/drawing/2014/main" id="{899BAC34-C5B5-01C0-F934-15059DBA5B93}"/>
              </a:ext>
            </a:extLst>
          </p:cNvPr>
          <p:cNvSpPr txBox="1">
            <a:spLocks noGrp="1"/>
          </p:cNvSpPr>
          <p:nvPr>
            <p:ph sz="half" idx="1"/>
          </p:nvPr>
        </p:nvSpPr>
        <p:spPr>
          <a:xfrm>
            <a:off x="457827" y="1189324"/>
            <a:ext cx="3790173" cy="3262312"/>
          </a:xfrm>
        </p:spPr>
        <p:txBody>
          <a:bodyPr spcFirstLastPara="1" wrap="square" lIns="0" tIns="0" rIns="0" bIns="0" numCol="1" spcCol="648000" anchor="t" anchorCtr="0">
            <a:noAutofit/>
          </a:bodyPr>
          <a:lstStyle/>
          <a:p>
            <a:pPr lvl="0">
              <a:lnSpc>
                <a:spcPts val="1180"/>
              </a:lnSpc>
              <a:spcBef>
                <a:spcPts val="0"/>
              </a:spcBef>
              <a:spcAft>
                <a:spcPts val="1600"/>
              </a:spcAft>
            </a:pPr>
            <a:r>
              <a:rPr lang="en-AU" sz="1400" b="1">
                <a:solidFill>
                  <a:schemeClr val="tx1"/>
                </a:solidFill>
              </a:rPr>
              <a:t>1. Educate and prepare stakeholders</a:t>
            </a:r>
          </a:p>
          <a:p>
            <a:pPr marL="215900">
              <a:spcBef>
                <a:spcPts val="0"/>
              </a:spcBef>
              <a:spcAft>
                <a:spcPts val="1200"/>
              </a:spcAft>
            </a:pPr>
            <a:r>
              <a:rPr lang="en-GB">
                <a:solidFill>
                  <a:schemeClr val="tx1"/>
                </a:solidFill>
                <a:latin typeface="Arial"/>
                <a:cs typeface="Arial"/>
              </a:rPr>
              <a:t>Training RE agents early is key to successfully introducing home energy ratings. Mandatory training on regulations, delivered with well-known real estate professionals during quieter times, would help increase awareness and use. It's also important to inform buyers. Buyers are more likely to use energy ratings when they see them as a way to find value, negotiate, or plan upgrades for their new home. Engaging buyers will encourage RE agents and sellers to take action.</a:t>
            </a:r>
          </a:p>
          <a:p>
            <a:pPr marL="216000" lvl="0">
              <a:lnSpc>
                <a:spcPts val="1180"/>
              </a:lnSpc>
              <a:spcBef>
                <a:spcPts val="1600"/>
              </a:spcBef>
              <a:spcAft>
                <a:spcPts val="1200"/>
              </a:spcAft>
            </a:pPr>
            <a:r>
              <a:rPr lang="en-AU" sz="1400" b="1">
                <a:solidFill>
                  <a:schemeClr val="tx1"/>
                </a:solidFill>
              </a:rPr>
              <a:t>2. Streamline and orchestrate adoption</a:t>
            </a:r>
          </a:p>
          <a:p>
            <a:pPr marL="216000" lvl="0">
              <a:lnSpc>
                <a:spcPts val="1180"/>
              </a:lnSpc>
              <a:spcBef>
                <a:spcPts val="0"/>
              </a:spcBef>
              <a:spcAft>
                <a:spcPts val="1100"/>
              </a:spcAft>
            </a:pPr>
            <a:r>
              <a:rPr lang="en-GB">
                <a:solidFill>
                  <a:schemeClr val="tx1"/>
                </a:solidFill>
              </a:rPr>
              <a:t>Home energy ratings need to clearly explain the process, costs, how long they last, and when reassessments are needed. The rollout of technology, training, and policies should match how ready stakeholders are. Tools, consumer education, financial incentives, and skilled tradespeople should be available when consumers are ready to make upgrade decisions.</a:t>
            </a:r>
            <a:endParaRPr lang="en-AU">
              <a:solidFill>
                <a:schemeClr val="tx1"/>
              </a:solidFill>
            </a:endParaRPr>
          </a:p>
        </p:txBody>
      </p:sp>
      <p:sp>
        <p:nvSpPr>
          <p:cNvPr id="8" name="Content Placeholder 7">
            <a:extLst>
              <a:ext uri="{FF2B5EF4-FFF2-40B4-BE49-F238E27FC236}">
                <a16:creationId xmlns:a16="http://schemas.microsoft.com/office/drawing/2014/main" id="{5DDF7FCF-402C-3BB2-272B-67FD39C317E1}"/>
              </a:ext>
            </a:extLst>
          </p:cNvPr>
          <p:cNvSpPr>
            <a:spLocks noGrp="1"/>
          </p:cNvSpPr>
          <p:nvPr>
            <p:ph sz="half" idx="13"/>
          </p:nvPr>
        </p:nvSpPr>
        <p:spPr>
          <a:xfrm>
            <a:off x="4896003" y="1189323"/>
            <a:ext cx="3795822" cy="3577939"/>
          </a:xfrm>
        </p:spPr>
        <p:txBody>
          <a:bodyPr>
            <a:normAutofit/>
          </a:bodyPr>
          <a:lstStyle/>
          <a:p>
            <a:pPr lvl="0">
              <a:lnSpc>
                <a:spcPts val="1180"/>
              </a:lnSpc>
              <a:spcBef>
                <a:spcPts val="0"/>
              </a:spcBef>
              <a:spcAft>
                <a:spcPts val="1000"/>
              </a:spcAft>
            </a:pPr>
            <a:r>
              <a:rPr lang="en-AU" sz="1400" b="1">
                <a:solidFill>
                  <a:schemeClr val="tx1"/>
                </a:solidFill>
              </a:rPr>
              <a:t>3. Ensure clarity and consistency</a:t>
            </a:r>
          </a:p>
          <a:p>
            <a:pPr marL="216000" lvl="0">
              <a:lnSpc>
                <a:spcPts val="1180"/>
              </a:lnSpc>
              <a:spcBef>
                <a:spcPts val="0"/>
              </a:spcBef>
              <a:spcAft>
                <a:spcPts val="2000"/>
              </a:spcAft>
            </a:pPr>
            <a:r>
              <a:rPr lang="en-GB">
                <a:solidFill>
                  <a:schemeClr val="tx1"/>
                </a:solidFill>
              </a:rPr>
              <a:t>Standardisation is key to building trust, bringing stakeholders together, and driving change. Stakeholders highlighted the importance of using consistent formats for certificates, icons, and data to ensure clarity and confidence for consumers. Disclosure policies should balance transparency with business needs while staying fair. Clear and simple communication will help avoid confusion or negative reactions to introducing home energy ratings in Australia.</a:t>
            </a:r>
          </a:p>
          <a:p>
            <a:pPr lvl="0">
              <a:lnSpc>
                <a:spcPts val="1180"/>
              </a:lnSpc>
              <a:spcBef>
                <a:spcPts val="1600"/>
              </a:spcBef>
              <a:spcAft>
                <a:spcPts val="1200"/>
              </a:spcAft>
            </a:pPr>
            <a:r>
              <a:rPr lang="en-AU" sz="1400" b="1">
                <a:solidFill>
                  <a:schemeClr val="tx1"/>
                </a:solidFill>
              </a:rPr>
              <a:t>4. Provide tangible, actionable information</a:t>
            </a:r>
          </a:p>
          <a:p>
            <a:pPr marL="216000" lvl="0">
              <a:lnSpc>
                <a:spcPts val="1180"/>
              </a:lnSpc>
              <a:spcBef>
                <a:spcPts val="0"/>
              </a:spcBef>
              <a:spcAft>
                <a:spcPts val="0"/>
              </a:spcAft>
            </a:pPr>
            <a:r>
              <a:rPr lang="en-GB">
                <a:solidFill>
                  <a:schemeClr val="tx1"/>
                </a:solidFill>
              </a:rPr>
              <a:t>Ratings need to show their value clearly. Comparing metrics, highlighting costs and savings, and explaining lifestyle benefits can help users understand and take action. Providing details on how upgrades improve ratings can guide homeowners to make smart choices and improve their home's energy performance.</a:t>
            </a:r>
            <a:endParaRPr lang="en-AU">
              <a:solidFill>
                <a:schemeClr val="tx1"/>
              </a:solidFill>
            </a:endParaRPr>
          </a:p>
        </p:txBody>
      </p:sp>
      <p:sp>
        <p:nvSpPr>
          <p:cNvPr id="11" name="Slide Number Placeholder 10">
            <a:extLst>
              <a:ext uri="{FF2B5EF4-FFF2-40B4-BE49-F238E27FC236}">
                <a16:creationId xmlns:a16="http://schemas.microsoft.com/office/drawing/2014/main" id="{5BB3991B-7FE9-5401-0BE0-7FB2254605E1}"/>
              </a:ext>
            </a:extLst>
          </p:cNvPr>
          <p:cNvSpPr>
            <a:spLocks noGrp="1"/>
          </p:cNvSpPr>
          <p:nvPr>
            <p:ph type="sldNum" sz="quarter" idx="12"/>
          </p:nvPr>
        </p:nvSpPr>
        <p:spPr/>
        <p:txBody>
          <a:bodyPr>
            <a:normAutofit/>
          </a:bodyPr>
          <a:lstStyle/>
          <a:p>
            <a:fld id="{0E1F49C6-3F16-054C-BB3F-6B6B57E53F6C}" type="slidenum">
              <a:rPr lang="en-US" smtClean="0"/>
              <a:pPr/>
              <a:t>8</a:t>
            </a:fld>
            <a:endParaRPr lang="en-US"/>
          </a:p>
        </p:txBody>
      </p:sp>
    </p:spTree>
    <p:extLst>
      <p:ext uri="{BB962C8B-B14F-4D97-AF65-F5344CB8AC3E}">
        <p14:creationId xmlns:p14="http://schemas.microsoft.com/office/powerpoint/2010/main" val="738942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805">
          <a:extLst>
            <a:ext uri="{FF2B5EF4-FFF2-40B4-BE49-F238E27FC236}">
              <a16:creationId xmlns:a16="http://schemas.microsoft.com/office/drawing/2014/main" id="{BEAB8356-E89C-25C2-03C6-6737A2EF9CF0}"/>
            </a:ext>
          </a:extLst>
        </p:cNvPr>
        <p:cNvGrpSpPr/>
        <p:nvPr/>
      </p:nvGrpSpPr>
      <p:grpSpPr>
        <a:xfrm>
          <a:off x="0" y="0"/>
          <a:ext cx="0" cy="0"/>
          <a:chOff x="0" y="0"/>
          <a:chExt cx="0" cy="0"/>
        </a:xfrm>
      </p:grpSpPr>
      <p:sp>
        <p:nvSpPr>
          <p:cNvPr id="5807" name="Google Shape;5807;p719">
            <a:extLst>
              <a:ext uri="{FF2B5EF4-FFF2-40B4-BE49-F238E27FC236}">
                <a16:creationId xmlns:a16="http://schemas.microsoft.com/office/drawing/2014/main" id="{4C4CFB54-8BBD-B900-F1DF-BB19C8211CA7}"/>
              </a:ext>
            </a:extLst>
          </p:cNvPr>
          <p:cNvSpPr txBox="1">
            <a:spLocks noGrp="1"/>
          </p:cNvSpPr>
          <p:nvPr>
            <p:ph type="title"/>
          </p:nvPr>
        </p:nvSpPr>
        <p:spPr>
          <a:xfrm>
            <a:off x="457828" y="511175"/>
            <a:ext cx="7886700" cy="413273"/>
          </a:xfrm>
        </p:spPr>
        <p:txBody>
          <a:bodyPr spcFirstLastPara="1" wrap="square" lIns="0" tIns="0" rIns="0" bIns="0" anchor="t" anchorCtr="0">
            <a:normAutofit/>
          </a:bodyPr>
          <a:lstStyle/>
          <a:p>
            <a:pPr lvl="0"/>
            <a:r>
              <a:rPr lang="en-US">
                <a:sym typeface="Helvetica Neue"/>
              </a:rPr>
              <a:t>Policy landscape of home energy ratings</a:t>
            </a:r>
            <a:endParaRPr lang="en-US"/>
          </a:p>
        </p:txBody>
      </p:sp>
      <p:sp>
        <p:nvSpPr>
          <p:cNvPr id="5806" name="Google Shape;5806;p719">
            <a:extLst>
              <a:ext uri="{FF2B5EF4-FFF2-40B4-BE49-F238E27FC236}">
                <a16:creationId xmlns:a16="http://schemas.microsoft.com/office/drawing/2014/main" id="{7B128006-D441-5808-81E6-871ABFE2837A}"/>
              </a:ext>
            </a:extLst>
          </p:cNvPr>
          <p:cNvSpPr txBox="1">
            <a:spLocks noGrp="1"/>
          </p:cNvSpPr>
          <p:nvPr>
            <p:ph sz="half" idx="1"/>
          </p:nvPr>
        </p:nvSpPr>
        <p:spPr>
          <a:xfrm>
            <a:off x="457827" y="1098708"/>
            <a:ext cx="3790173" cy="3262312"/>
          </a:xfrm>
        </p:spPr>
        <p:txBody>
          <a:bodyPr spcFirstLastPara="1" wrap="square" lIns="0" tIns="0" rIns="0" bIns="0" anchor="t" anchorCtr="0">
            <a:normAutofit/>
          </a:bodyPr>
          <a:lstStyle/>
          <a:p>
            <a:pPr>
              <a:spcBef>
                <a:spcPts val="0"/>
              </a:spcBef>
            </a:pPr>
            <a:r>
              <a:rPr lang="en-AU" b="1">
                <a:sym typeface="Arial"/>
              </a:rPr>
              <a:t>Most of Australian homes are uncomfortable to live in and expensive to operate.</a:t>
            </a:r>
            <a:endParaRPr lang="en-AU" b="1"/>
          </a:p>
          <a:p>
            <a:pPr lvl="0"/>
            <a:r>
              <a:rPr lang="en-AU">
                <a:sym typeface="Arial"/>
              </a:rPr>
              <a:t>Australia has a home energy performance problem, with an estimated 80% of existing homes rated at two stars or less under the Nationwide House Energy Rating Scheme (</a:t>
            </a:r>
            <a:r>
              <a:rPr lang="en-AU" err="1">
                <a:sym typeface="Arial"/>
              </a:rPr>
              <a:t>NatHERS</a:t>
            </a:r>
            <a:r>
              <a:rPr lang="en-AU">
                <a:sym typeface="Arial"/>
              </a:rPr>
              <a:t>).</a:t>
            </a:r>
            <a:endParaRPr lang="en-AU"/>
          </a:p>
          <a:p>
            <a:pPr lvl="0"/>
            <a:r>
              <a:rPr lang="en-AU">
                <a:sym typeface="Arial"/>
              </a:rPr>
              <a:t>This inefficiency contributes to significant issues, including unhealthy living conditions—cold homes alone account for 6.5% of deaths annually—and increased energy costs for households.</a:t>
            </a:r>
            <a:endParaRPr lang="en-AU"/>
          </a:p>
          <a:p>
            <a:pPr lvl="0"/>
            <a:r>
              <a:rPr lang="en-AU">
                <a:sym typeface="Arial"/>
              </a:rPr>
              <a:t>With residential homes responsible for 24% of Australia's electricity use and 11% of greenhouse gas emissions, addressing home energy performance is critical to achieving the nation's net-zero targets and providing safe and livable homes for all Australians.</a:t>
            </a:r>
            <a:endParaRPr lang="en-AU"/>
          </a:p>
          <a:p>
            <a:r>
              <a:rPr lang="en-AU"/>
              <a:t>*Figures from </a:t>
            </a:r>
            <a:r>
              <a:rPr lang="en-AU">
                <a:hlinkClick r:id="rId3"/>
              </a:rPr>
              <a:t>Home Energy Ratings Disclosure Framework</a:t>
            </a:r>
          </a:p>
          <a:p>
            <a:pPr lvl="0"/>
            <a:endParaRPr lang="en-AU"/>
          </a:p>
          <a:p>
            <a:endParaRPr lang="en-AU"/>
          </a:p>
        </p:txBody>
      </p:sp>
      <p:sp>
        <p:nvSpPr>
          <p:cNvPr id="3" name="Content Placeholder 2">
            <a:extLst>
              <a:ext uri="{FF2B5EF4-FFF2-40B4-BE49-F238E27FC236}">
                <a16:creationId xmlns:a16="http://schemas.microsoft.com/office/drawing/2014/main" id="{0E3322C2-2E7F-D875-99FD-C5620E3F207F}"/>
              </a:ext>
            </a:extLst>
          </p:cNvPr>
          <p:cNvSpPr>
            <a:spLocks noGrp="1"/>
          </p:cNvSpPr>
          <p:nvPr>
            <p:ph sz="half" idx="13"/>
          </p:nvPr>
        </p:nvSpPr>
        <p:spPr>
          <a:xfrm>
            <a:off x="4896003" y="1098708"/>
            <a:ext cx="3795822" cy="3262312"/>
          </a:xfrm>
        </p:spPr>
        <p:txBody>
          <a:bodyPr lIns="0" tIns="0" rIns="0" bIns="0">
            <a:normAutofit/>
          </a:bodyPr>
          <a:lstStyle/>
          <a:p>
            <a:pPr fontAlgn="t" hangingPunct="0"/>
            <a:r>
              <a:rPr lang="en-AU">
                <a:sym typeface="Arial"/>
              </a:rPr>
              <a:t>​</a:t>
            </a:r>
            <a:r>
              <a:rPr lang="en-AU" b="1">
                <a:sym typeface="Arial"/>
              </a:rPr>
              <a:t>Australian governments are committed to increasing the energy performance of existing homes across Australia.</a:t>
            </a:r>
            <a:endParaRPr lang="en-AU" b="1"/>
          </a:p>
          <a:p>
            <a:pPr fontAlgn="t" hangingPunct="0"/>
            <a:r>
              <a:rPr lang="en-AU">
                <a:sym typeface="Arial"/>
              </a:rPr>
              <a:t>Under the Trajectory for Low Energy Buildings, the Commonwealth, state and territory governments have committed to transition the residential sector towards a net zero and carbon ready future.</a:t>
            </a:r>
            <a:endParaRPr lang="en-AU"/>
          </a:p>
          <a:p>
            <a:pPr fontAlgn="t" hangingPunct="0"/>
            <a:r>
              <a:rPr lang="en-AU">
                <a:sym typeface="Arial"/>
              </a:rPr>
              <a:t>Two key residential initiatives under the Trajectory include: </a:t>
            </a:r>
            <a:endParaRPr lang="en-AU"/>
          </a:p>
          <a:p>
            <a:pPr fontAlgn="t" hangingPunct="0"/>
            <a:r>
              <a:rPr lang="en-AU">
                <a:sym typeface="Arial"/>
              </a:rPr>
              <a:t>Deliver a home energy rating framework for existing homes, which leverages the Nationwide House Energy Rating Scheme (</a:t>
            </a:r>
            <a:r>
              <a:rPr lang="en-AU" err="1">
                <a:sym typeface="Arial"/>
              </a:rPr>
              <a:t>NatHERS</a:t>
            </a:r>
            <a:r>
              <a:rPr lang="en-AU">
                <a:sym typeface="Arial"/>
              </a:rPr>
              <a:t>) framework</a:t>
            </a:r>
            <a:endParaRPr lang="en-AU"/>
          </a:p>
          <a:p>
            <a:pPr fontAlgn="t" hangingPunct="0"/>
            <a:r>
              <a:rPr lang="en-AU"/>
              <a:t>Establish a national framework for energy efficiency disclosure that provides nationally harmonised home energy rating disclosure settings and parameters, which state and territory governments can implement in their jurisdiction.</a:t>
            </a:r>
            <a:endParaRPr lang="en-AU">
              <a:sym typeface="Arial"/>
            </a:endParaRPr>
          </a:p>
          <a:p>
            <a:pPr fontAlgn="t" hangingPunct="0"/>
            <a:endParaRPr lang="en-AU">
              <a:sym typeface="Arial"/>
            </a:endParaRPr>
          </a:p>
          <a:p>
            <a:pPr fontAlgn="t" hangingPunct="0"/>
            <a:endParaRPr lang="en-US"/>
          </a:p>
        </p:txBody>
      </p:sp>
      <p:pic>
        <p:nvPicPr>
          <p:cNvPr id="4" name="Picture 3">
            <a:extLst>
              <a:ext uri="{FF2B5EF4-FFF2-40B4-BE49-F238E27FC236}">
                <a16:creationId xmlns:a16="http://schemas.microsoft.com/office/drawing/2014/main" id="{8A0D3641-6768-1583-30B6-58BABE6853C7}"/>
              </a:ext>
              <a:ext uri="{C183D7F6-B498-43B3-948B-1728B52AA6E4}">
                <adec:decorative xmlns:adec="http://schemas.microsoft.com/office/drawing/2017/decorative" val="1"/>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8190" b="91379" l="9898" r="89420">
                        <a14:foregroundMark x1="56314" y1="20259" x2="45051" y2="20259"/>
                        <a14:foregroundMark x1="60751" y1="33621" x2="55973" y2="68103"/>
                        <a14:foregroundMark x1="57338" y1="38362" x2="48464" y2="71121"/>
                        <a14:foregroundMark x1="51536" y1="52155" x2="41638" y2="69397"/>
                        <a14:foregroundMark x1="33106" y1="34914" x2="29352" y2="61638"/>
                        <a14:foregroundMark x1="43003" y1="84483" x2="35154" y2="31897"/>
                        <a14:foregroundMark x1="35154" y1="31897" x2="73379" y2="47414"/>
                        <a14:foregroundMark x1="73379" y1="47414" x2="35495" y2="75000"/>
                        <a14:foregroundMark x1="35495" y1="75000" x2="36519" y2="24569"/>
                        <a14:foregroundMark x1="36519" y1="24569" x2="69625" y2="54310"/>
                        <a14:foregroundMark x1="69625" y1="54310" x2="72696" y2="51293"/>
                        <a14:foregroundMark x1="42662" y1="63362" x2="43003" y2="55172"/>
                        <a14:foregroundMark x1="60410" y1="74138" x2="68259" y2="84483"/>
                        <a14:foregroundMark x1="71672" y1="70259" x2="62799" y2="79741"/>
                        <a14:foregroundMark x1="72696" y1="64655" x2="60751" y2="71552"/>
                        <a14:foregroundMark x1="50512" y1="8190" x2="50512" y2="8190"/>
                        <a14:foregroundMark x1="49488" y1="73276" x2="49488" y2="73276"/>
                        <a14:foregroundMark x1="49488" y1="91379" x2="49488" y2="91379"/>
                        <a14:foregroundMark x1="70648" y1="23276" x2="48805" y2="62069"/>
                        <a14:foregroundMark x1="34471" y1="25000" x2="27986" y2="42241"/>
                        <a14:foregroundMark x1="53925" y1="42241" x2="50512" y2="56034"/>
                        <a14:foregroundMark x1="58020" y1="74138" x2="45392" y2="71121"/>
                        <a14:foregroundMark x1="56655" y1="75862" x2="42321" y2="73276"/>
                        <a14:foregroundMark x1="33788" y1="75862" x2="26280" y2="62500"/>
                        <a14:foregroundMark x1="51195" y1="23276" x2="72696" y2="46121"/>
                      </a14:backgroundRemoval>
                    </a14:imgEffect>
                  </a14:imgLayer>
                </a14:imgProps>
              </a:ext>
              <a:ext uri="{28A0092B-C50C-407E-A947-70E740481C1C}">
                <a14:useLocalDpi xmlns:a14="http://schemas.microsoft.com/office/drawing/2010/main"/>
              </a:ext>
            </a:extLst>
          </a:blip>
          <a:stretch>
            <a:fillRect/>
          </a:stretch>
        </p:blipFill>
        <p:spPr>
          <a:xfrm>
            <a:off x="1093235" y="3943716"/>
            <a:ext cx="1193520" cy="932424"/>
          </a:xfrm>
          <a:prstGeom prst="rect">
            <a:avLst/>
          </a:prstGeom>
        </p:spPr>
      </p:pic>
      <p:pic>
        <p:nvPicPr>
          <p:cNvPr id="2" name="Picture 1">
            <a:extLst>
              <a:ext uri="{FF2B5EF4-FFF2-40B4-BE49-F238E27FC236}">
                <a16:creationId xmlns:a16="http://schemas.microsoft.com/office/drawing/2014/main" id="{3C91F34B-83F6-1C26-A433-BFE8E4CCBC1C}"/>
              </a:ext>
              <a:ext uri="{C183D7F6-B498-43B3-948B-1728B52AA6E4}">
                <adec:decorative xmlns:adec="http://schemas.microsoft.com/office/drawing/2017/decorative" val="1"/>
              </a:ext>
            </a:extLst>
          </p:cNvPr>
          <p:cNvPicPr>
            <a:picLocks noChangeAspect="1"/>
          </p:cNvPicPr>
          <p:nvPr/>
        </p:nvPicPr>
        <p:blipFill>
          <a:blip r:embed="rId6"/>
          <a:srcRect l="3976" t="16839" r="199" b="31610"/>
          <a:stretch/>
        </p:blipFill>
        <p:spPr>
          <a:xfrm>
            <a:off x="5007693" y="3827739"/>
            <a:ext cx="1777388" cy="939524"/>
          </a:xfrm>
          <a:prstGeom prst="rect">
            <a:avLst/>
          </a:prstGeom>
        </p:spPr>
      </p:pic>
      <p:sp>
        <p:nvSpPr>
          <p:cNvPr id="5" name="Slide Number Placeholder 4">
            <a:extLst>
              <a:ext uri="{FF2B5EF4-FFF2-40B4-BE49-F238E27FC236}">
                <a16:creationId xmlns:a16="http://schemas.microsoft.com/office/drawing/2014/main" id="{8DCF1E4B-876A-8397-E06C-12F83D7550D5}"/>
              </a:ext>
            </a:extLst>
          </p:cNvPr>
          <p:cNvSpPr>
            <a:spLocks noGrp="1"/>
          </p:cNvSpPr>
          <p:nvPr>
            <p:ph type="sldNum" sz="quarter" idx="12"/>
          </p:nvPr>
        </p:nvSpPr>
        <p:spPr>
          <a:xfrm>
            <a:off x="6628772" y="4767263"/>
            <a:ext cx="2057400" cy="274637"/>
          </a:xfrm>
        </p:spPr>
        <p:txBody>
          <a:bodyPr>
            <a:normAutofit/>
          </a:bodyPr>
          <a:lstStyle/>
          <a:p>
            <a:fld id="{0E1F49C6-3F16-054C-BB3F-6B6B57E53F6C}" type="slidenum">
              <a:rPr lang="en-US" smtClean="0"/>
              <a:pPr/>
              <a:t>9</a:t>
            </a:fld>
            <a:endParaRPr lang="en-US"/>
          </a:p>
        </p:txBody>
      </p:sp>
    </p:spTree>
    <p:extLst>
      <p:ext uri="{BB962C8B-B14F-4D97-AF65-F5344CB8AC3E}">
        <p14:creationId xmlns:p14="http://schemas.microsoft.com/office/powerpoint/2010/main" val="4242866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805"/>
        <p:cNvGrpSpPr/>
        <p:nvPr/>
      </p:nvGrpSpPr>
      <p:grpSpPr>
        <a:xfrm>
          <a:off x="0" y="0"/>
          <a:ext cx="0" cy="0"/>
          <a:chOff x="0" y="0"/>
          <a:chExt cx="0" cy="0"/>
        </a:xfrm>
      </p:grpSpPr>
      <p:sp>
        <p:nvSpPr>
          <p:cNvPr id="5807" name="Google Shape;5807;p719"/>
          <p:cNvSpPr txBox="1">
            <a:spLocks noGrp="1"/>
          </p:cNvSpPr>
          <p:nvPr>
            <p:ph type="title"/>
          </p:nvPr>
        </p:nvSpPr>
        <p:spPr/>
        <p:txBody>
          <a:bodyPr spcFirstLastPara="1" wrap="square" lIns="0" tIns="0" rIns="0" bIns="0" anchor="t" anchorCtr="0">
            <a:normAutofit/>
          </a:bodyPr>
          <a:lstStyle/>
          <a:p>
            <a:pPr lvl="0"/>
            <a:r>
              <a:rPr lang="en-US">
                <a:sym typeface="Helvetica Neue"/>
              </a:rPr>
              <a:t>Landscape of home energy ratings</a:t>
            </a:r>
            <a:endParaRPr lang="en-US"/>
          </a:p>
        </p:txBody>
      </p:sp>
      <p:sp>
        <p:nvSpPr>
          <p:cNvPr id="5808" name="Google Shape;5808;p719"/>
          <p:cNvSpPr txBox="1">
            <a:spLocks noGrp="1"/>
          </p:cNvSpPr>
          <p:nvPr>
            <p:ph sz="half" idx="1"/>
          </p:nvPr>
        </p:nvSpPr>
        <p:spPr/>
        <p:txBody>
          <a:bodyPr spcFirstLastPara="1" wrap="square" lIns="0" tIns="0" rIns="0" bIns="0" anchor="t" anchorCtr="0">
            <a:normAutofit/>
          </a:bodyPr>
          <a:lstStyle/>
          <a:p>
            <a:pPr lvl="0">
              <a:spcBef>
                <a:spcPts val="0"/>
              </a:spcBef>
            </a:pPr>
            <a:r>
              <a:rPr lang="en-AU" b="1"/>
              <a:t>Home energy ratings are coming for existing homes.</a:t>
            </a:r>
          </a:p>
          <a:p>
            <a:pPr lvl="0"/>
            <a:r>
              <a:rPr lang="en-AU"/>
              <a:t>By mid-2025, home energy ratings will be available across Australia for all homes, not just new properties. </a:t>
            </a:r>
          </a:p>
          <a:p>
            <a:r>
              <a:rPr lang="en-AU"/>
              <a:t>Like the rating available on appliances, a home energy rating will make the energy performance of a home and its related costs more visible to consumers. It will also enable consumers to compare between properties when buying or renting. The ratings represent estimated annual energy use for a property based on key property features, such as building materials, windows and main appliances. </a:t>
            </a:r>
          </a:p>
          <a:p>
            <a:pPr lvl="0"/>
            <a:r>
              <a:rPr lang="en-AU"/>
              <a:t>These ratings, generated by accredited assessors, will be presented on a Home Energy Rating Certificate. The certificate will also provide useful information on upgrade opportunities, encouraging energy performance improvements of the property. </a:t>
            </a:r>
          </a:p>
          <a:p>
            <a:pPr lvl="0"/>
            <a:endParaRPr lang="en-AU"/>
          </a:p>
        </p:txBody>
      </p:sp>
      <p:pic>
        <p:nvPicPr>
          <p:cNvPr id="12" name="Picture 11">
            <a:extLst>
              <a:ext uri="{FF2B5EF4-FFF2-40B4-BE49-F238E27FC236}">
                <a16:creationId xmlns:a16="http://schemas.microsoft.com/office/drawing/2014/main" id="{F20FA17B-1BEC-4727-A63C-9BE9040F317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26729" y="3897632"/>
            <a:ext cx="871114" cy="869631"/>
          </a:xfrm>
          <a:prstGeom prst="rect">
            <a:avLst/>
          </a:prstGeom>
        </p:spPr>
      </p:pic>
      <p:sp>
        <p:nvSpPr>
          <p:cNvPr id="2" name="Content Placeholder 1">
            <a:extLst>
              <a:ext uri="{FF2B5EF4-FFF2-40B4-BE49-F238E27FC236}">
                <a16:creationId xmlns:a16="http://schemas.microsoft.com/office/drawing/2014/main" id="{420B0F7D-8243-04AE-A012-4CB3E6E9F125}"/>
              </a:ext>
            </a:extLst>
          </p:cNvPr>
          <p:cNvSpPr>
            <a:spLocks noGrp="1"/>
          </p:cNvSpPr>
          <p:nvPr>
            <p:ph sz="half" idx="13"/>
          </p:nvPr>
        </p:nvSpPr>
        <p:spPr/>
        <p:txBody>
          <a:bodyPr>
            <a:normAutofit/>
          </a:bodyPr>
          <a:lstStyle/>
          <a:p>
            <a:r>
              <a:rPr lang="en-AU" b="1"/>
              <a:t>Benefits of home energy ratings. </a:t>
            </a:r>
          </a:p>
          <a:p>
            <a:r>
              <a:rPr lang="en-AU"/>
              <a:t>As the cost of living continues to soar, many householders are turning their attention to better energy performing homes. These properties are gaining popularity not just for their environmentally friendly features, but also for the significant impact they can have on reducing day-to-day living expenses and improved comfort. </a:t>
            </a:r>
            <a:r>
              <a:rPr lang="en-US"/>
              <a:t>​</a:t>
            </a:r>
          </a:p>
          <a:p>
            <a:r>
              <a:rPr lang="en-AU"/>
              <a:t>Home energy ratings are a powerful tool to make the energy performance of a home tangible and to inform large and important investment decisions. </a:t>
            </a:r>
            <a:r>
              <a:rPr lang="en-AU">
                <a:hlinkClick r:id="rId4"/>
              </a:rPr>
              <a:t>Data indicates </a:t>
            </a:r>
            <a:r>
              <a:rPr lang="en-AU"/>
              <a:t>that 59% of consumers consider energy efficiency ratings crucial when buying, renting, or building a home.</a:t>
            </a:r>
          </a:p>
          <a:p>
            <a:r>
              <a:rPr lang="en-AU"/>
              <a:t>​</a:t>
            </a:r>
            <a:r>
              <a:rPr lang="en-AU">
                <a:hlinkClick r:id="rId5"/>
              </a:rPr>
              <a:t>Data indicates </a:t>
            </a:r>
            <a:r>
              <a:rPr lang="en-AU"/>
              <a:t>that vendors will also benefit from increased interest in their home and quicker sales times for higher performing homes​. </a:t>
            </a:r>
          </a:p>
          <a:p>
            <a:endParaRPr lang="en-US"/>
          </a:p>
        </p:txBody>
      </p:sp>
      <p:pic>
        <p:nvPicPr>
          <p:cNvPr id="18" name="Picture 17">
            <a:extLst>
              <a:ext uri="{FF2B5EF4-FFF2-40B4-BE49-F238E27FC236}">
                <a16:creationId xmlns:a16="http://schemas.microsoft.com/office/drawing/2014/main" id="{0648D974-03DE-4822-895A-0AF1C9083B57}"/>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932696" y="3523141"/>
            <a:ext cx="1244122" cy="1244122"/>
          </a:xfrm>
          <a:prstGeom prst="rect">
            <a:avLst/>
          </a:prstGeom>
        </p:spPr>
      </p:pic>
      <p:sp>
        <p:nvSpPr>
          <p:cNvPr id="27" name="Slide Number Placeholder 26">
            <a:extLst>
              <a:ext uri="{FF2B5EF4-FFF2-40B4-BE49-F238E27FC236}">
                <a16:creationId xmlns:a16="http://schemas.microsoft.com/office/drawing/2014/main" id="{BEA053F1-EA5E-0708-746A-F44CC0F9A3FB}"/>
              </a:ext>
            </a:extLst>
          </p:cNvPr>
          <p:cNvSpPr>
            <a:spLocks noGrp="1"/>
          </p:cNvSpPr>
          <p:nvPr>
            <p:ph type="sldNum" sz="quarter" idx="12"/>
          </p:nvPr>
        </p:nvSpPr>
        <p:spPr/>
        <p:txBody>
          <a:bodyPr>
            <a:normAutofit/>
          </a:bodyPr>
          <a:lstStyle/>
          <a:p>
            <a:fld id="{0E1F49C6-3F16-054C-BB3F-6B6B57E53F6C}" type="slidenum">
              <a:rPr lang="en-US" smtClean="0"/>
              <a:pPr/>
              <a:t>10</a:t>
            </a:fld>
            <a:endParaRPr lang="en-US"/>
          </a:p>
        </p:txBody>
      </p:sp>
    </p:spTree>
    <p:extLst>
      <p:ext uri="{BB962C8B-B14F-4D97-AF65-F5344CB8AC3E}">
        <p14:creationId xmlns:p14="http://schemas.microsoft.com/office/powerpoint/2010/main" val="1926556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805"/>
        <p:cNvGrpSpPr/>
        <p:nvPr/>
      </p:nvGrpSpPr>
      <p:grpSpPr>
        <a:xfrm>
          <a:off x="0" y="0"/>
          <a:ext cx="0" cy="0"/>
          <a:chOff x="0" y="0"/>
          <a:chExt cx="0" cy="0"/>
        </a:xfrm>
      </p:grpSpPr>
      <p:sp>
        <p:nvSpPr>
          <p:cNvPr id="5807" name="Google Shape;5807;p719"/>
          <p:cNvSpPr txBox="1">
            <a:spLocks noGrp="1"/>
          </p:cNvSpPr>
          <p:nvPr>
            <p:ph type="title"/>
          </p:nvPr>
        </p:nvSpPr>
        <p:spPr/>
        <p:txBody>
          <a:bodyPr spcFirstLastPara="1" wrap="square" lIns="0" tIns="0" rIns="0" bIns="0" anchor="t" anchorCtr="0">
            <a:normAutofit/>
          </a:bodyPr>
          <a:lstStyle/>
          <a:p>
            <a:pPr lvl="0"/>
            <a:r>
              <a:rPr lang="en-US">
                <a:sym typeface="Helvetica Neue"/>
              </a:rPr>
              <a:t>Landscape of this work</a:t>
            </a:r>
            <a:endParaRPr lang="en-US"/>
          </a:p>
        </p:txBody>
      </p:sp>
      <p:sp>
        <p:nvSpPr>
          <p:cNvPr id="6" name="Content Placeholder 5">
            <a:extLst>
              <a:ext uri="{FF2B5EF4-FFF2-40B4-BE49-F238E27FC236}">
                <a16:creationId xmlns:a16="http://schemas.microsoft.com/office/drawing/2014/main" id="{3D016DB8-7C81-EEF8-1856-9D5FD9AE014C}"/>
              </a:ext>
            </a:extLst>
          </p:cNvPr>
          <p:cNvSpPr>
            <a:spLocks noGrp="1"/>
          </p:cNvSpPr>
          <p:nvPr>
            <p:ph sz="half" idx="1"/>
          </p:nvPr>
        </p:nvSpPr>
        <p:spPr>
          <a:xfrm>
            <a:off x="399600" y="1098708"/>
            <a:ext cx="3790173" cy="3262312"/>
          </a:xfrm>
        </p:spPr>
        <p:txBody>
          <a:bodyPr>
            <a:normAutofit/>
          </a:bodyPr>
          <a:lstStyle/>
          <a:p>
            <a:r>
              <a:rPr lang="en-AU" b="1"/>
              <a:t>Application of home energy ratings. </a:t>
            </a:r>
          </a:p>
          <a:p>
            <a:r>
              <a:rPr lang="en-AU"/>
              <a:t>Energy ratings are already widely adopted for new homes across Australia to demonstrate compliance against the National Construction Code. Making energy ratings publicly available is also common practice in the commercial building sector in Australia, with the Commercial Building Disclosure Program requiring National Australian Built Environment Rating System (NABERS) ratings to be disclosed for office buildings. </a:t>
            </a:r>
          </a:p>
          <a:p>
            <a:r>
              <a:rPr lang="en-AU"/>
              <a:t>Once home energy ratings for existing homes are available mid-2025, state and territory governments can decide to make ratings mandatory when a property is being advertised for sale or lease. </a:t>
            </a:r>
          </a:p>
          <a:p>
            <a:r>
              <a:rPr lang="en-AU"/>
              <a:t>The Australian Capital Territory has successfully operated a mandatory scheme since 1999. NSW has recently committed to mandatory disclosure implementation, beginning with the delivery of trials in 2025. </a:t>
            </a:r>
          </a:p>
        </p:txBody>
      </p:sp>
      <p:pic>
        <p:nvPicPr>
          <p:cNvPr id="14" name="Picture 13">
            <a:extLst>
              <a:ext uri="{FF2B5EF4-FFF2-40B4-BE49-F238E27FC236}">
                <a16:creationId xmlns:a16="http://schemas.microsoft.com/office/drawing/2014/main" id="{42DF2523-69D1-45C9-986D-4F31DA887AD2}"/>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934603" y="3858080"/>
            <a:ext cx="860215" cy="1018150"/>
          </a:xfrm>
          <a:prstGeom prst="rect">
            <a:avLst/>
          </a:prstGeom>
        </p:spPr>
      </p:pic>
      <p:sp>
        <p:nvSpPr>
          <p:cNvPr id="7" name="Content Placeholder 6">
            <a:extLst>
              <a:ext uri="{FF2B5EF4-FFF2-40B4-BE49-F238E27FC236}">
                <a16:creationId xmlns:a16="http://schemas.microsoft.com/office/drawing/2014/main" id="{E73C21A8-C29E-CEB4-3914-DF8F745066DE}"/>
              </a:ext>
            </a:extLst>
          </p:cNvPr>
          <p:cNvSpPr>
            <a:spLocks noGrp="1"/>
          </p:cNvSpPr>
          <p:nvPr>
            <p:ph sz="half" idx="13"/>
          </p:nvPr>
        </p:nvSpPr>
        <p:spPr>
          <a:xfrm>
            <a:off x="4837776" y="1098708"/>
            <a:ext cx="3795822" cy="3262312"/>
          </a:xfrm>
        </p:spPr>
        <p:txBody>
          <a:bodyPr>
            <a:normAutofit/>
          </a:bodyPr>
          <a:lstStyle/>
          <a:p>
            <a:r>
              <a:rPr lang="en-AU" b="1"/>
              <a:t>Ensuring the introduction of ratings is fit-for-purpose</a:t>
            </a:r>
          </a:p>
          <a:p>
            <a:r>
              <a:rPr lang="en-AU"/>
              <a:t>The real estate sector is a natural key partner in the introduction of home energy ratings, due to the central role they can play when a property is being sold or leased. ​The sector could influence the use and response to home energy ratings uptake. ​</a:t>
            </a:r>
          </a:p>
          <a:p>
            <a:r>
              <a:rPr lang="en-AU"/>
              <a:t>It is essential to ensure the sector is ready to assist and support customers to meet their needs and aspirations. Working with the sector early in the policy process will minimise disturbance and ensure home energy ratings are well understood and adopted. </a:t>
            </a:r>
          </a:p>
          <a:p>
            <a:r>
              <a:rPr lang="en-AU"/>
              <a:t>As a result, the NSW Government has been engaging the real estate sector, including the </a:t>
            </a:r>
            <a:r>
              <a:rPr lang="en-AU" err="1"/>
              <a:t>Proptech</a:t>
            </a:r>
            <a:r>
              <a:rPr lang="en-AU"/>
              <a:t> industry. This engagement was undertaken on behalf of the Commonwealth, state and territory governments. The aim of the engagement was to understand opportunities and barriers to introducing home energy ratings and to identify key design principles to meet consumer and industry needs. </a:t>
            </a:r>
          </a:p>
          <a:p>
            <a:endParaRPr lang="en-AU"/>
          </a:p>
          <a:p>
            <a:endParaRPr lang="en-US"/>
          </a:p>
        </p:txBody>
      </p:sp>
      <p:pic>
        <p:nvPicPr>
          <p:cNvPr id="5" name="Picture 4">
            <a:extLst>
              <a:ext uri="{FF2B5EF4-FFF2-40B4-BE49-F238E27FC236}">
                <a16:creationId xmlns:a16="http://schemas.microsoft.com/office/drawing/2014/main" id="{E5FCE9CA-B558-4294-8CA9-6909C3A19743}"/>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43989" y="3913471"/>
            <a:ext cx="1183396" cy="895098"/>
          </a:xfrm>
          <a:prstGeom prst="rect">
            <a:avLst/>
          </a:prstGeom>
        </p:spPr>
      </p:pic>
      <p:sp>
        <p:nvSpPr>
          <p:cNvPr id="12" name="Slide Number Placeholder 11">
            <a:extLst>
              <a:ext uri="{FF2B5EF4-FFF2-40B4-BE49-F238E27FC236}">
                <a16:creationId xmlns:a16="http://schemas.microsoft.com/office/drawing/2014/main" id="{24F3DDAC-0CCB-C60D-87B8-5B0814FF7F4C}"/>
              </a:ext>
            </a:extLst>
          </p:cNvPr>
          <p:cNvSpPr>
            <a:spLocks noGrp="1"/>
          </p:cNvSpPr>
          <p:nvPr>
            <p:ph type="sldNum" sz="quarter" idx="12"/>
          </p:nvPr>
        </p:nvSpPr>
        <p:spPr/>
        <p:txBody>
          <a:bodyPr>
            <a:normAutofit/>
          </a:bodyPr>
          <a:lstStyle/>
          <a:p>
            <a:fld id="{0E1F49C6-3F16-054C-BB3F-6B6B57E53F6C}" type="slidenum">
              <a:rPr lang="en-US" smtClean="0"/>
              <a:pPr/>
              <a:t>11</a:t>
            </a:fld>
            <a:endParaRPr lang="en-US"/>
          </a:p>
        </p:txBody>
      </p:sp>
    </p:spTree>
    <p:extLst>
      <p:ext uri="{BB962C8B-B14F-4D97-AF65-F5344CB8AC3E}">
        <p14:creationId xmlns:p14="http://schemas.microsoft.com/office/powerpoint/2010/main" val="2066162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4AA55"/>
        </a:solidFill>
        <a:effectLst/>
      </p:bgPr>
    </p:bg>
    <p:spTree>
      <p:nvGrpSpPr>
        <p:cNvPr id="1" name="Shape 5821"/>
        <p:cNvGrpSpPr/>
        <p:nvPr/>
      </p:nvGrpSpPr>
      <p:grpSpPr>
        <a:xfrm>
          <a:off x="0" y="0"/>
          <a:ext cx="0" cy="0"/>
          <a:chOff x="0" y="0"/>
          <a:chExt cx="0" cy="0"/>
        </a:xfrm>
      </p:grpSpPr>
      <p:sp>
        <p:nvSpPr>
          <p:cNvPr id="5822" name="Google Shape;5822;p721"/>
          <p:cNvSpPr txBox="1">
            <a:spLocks noGrp="1"/>
          </p:cNvSpPr>
          <p:nvPr>
            <p:ph type="ctrTitle"/>
          </p:nvPr>
        </p:nvSpPr>
        <p:spPr>
          <a:xfrm>
            <a:off x="1174208" y="1663852"/>
            <a:ext cx="5583585" cy="1048576"/>
          </a:xfrm>
        </p:spPr>
        <p:txBody>
          <a:bodyPr spcFirstLastPara="1" wrap="square" lIns="0" tIns="0" rIns="0" bIns="0" anchor="t" anchorCtr="0">
            <a:normAutofit/>
          </a:bodyPr>
          <a:lstStyle/>
          <a:p>
            <a:pPr lvl="0"/>
            <a:r>
              <a:rPr lang="en-US">
                <a:sym typeface="Helvetica Neue"/>
              </a:rPr>
              <a:t>2. Approach</a:t>
            </a:r>
          </a:p>
        </p:txBody>
      </p:sp>
      <p:sp>
        <p:nvSpPr>
          <p:cNvPr id="4" name="Content Placeholder 3">
            <a:extLst>
              <a:ext uri="{FF2B5EF4-FFF2-40B4-BE49-F238E27FC236}">
                <a16:creationId xmlns:a16="http://schemas.microsoft.com/office/drawing/2014/main" id="{1E44DF46-05DB-A12F-CF30-07B3B3C17C57}"/>
              </a:ext>
            </a:extLst>
          </p:cNvPr>
          <p:cNvSpPr>
            <a:spLocks noGrp="1"/>
          </p:cNvSpPr>
          <p:nvPr>
            <p:ph sz="quarter" idx="10"/>
          </p:nvPr>
        </p:nvSpPr>
        <p:spPr>
          <a:xfrm>
            <a:off x="1174208" y="2571750"/>
            <a:ext cx="5583585" cy="514590"/>
          </a:xfrm>
        </p:spPr>
        <p:txBody>
          <a:bodyPr/>
          <a:lstStyle/>
          <a:p>
            <a:r>
              <a:rPr lang="en-GB"/>
              <a:t>This section explains how we explored the opportunities and challenges of introducing home energy ratings.</a:t>
            </a:r>
          </a:p>
        </p:txBody>
      </p:sp>
    </p:spTree>
    <p:extLst>
      <p:ext uri="{BB962C8B-B14F-4D97-AF65-F5344CB8AC3E}">
        <p14:creationId xmlns:p14="http://schemas.microsoft.com/office/powerpoint/2010/main" val="2491714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830"/>
        <p:cNvGrpSpPr/>
        <p:nvPr/>
      </p:nvGrpSpPr>
      <p:grpSpPr>
        <a:xfrm>
          <a:off x="0" y="0"/>
          <a:ext cx="0" cy="0"/>
          <a:chOff x="0" y="0"/>
          <a:chExt cx="0" cy="0"/>
        </a:xfrm>
      </p:grpSpPr>
      <p:sp>
        <p:nvSpPr>
          <p:cNvPr id="5844" name="Google Shape;5844;p722"/>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ea typeface="Helvetica Neue"/>
                <a:sym typeface="Helvetica Neue"/>
              </a:rPr>
              <a:t>Engagement overview</a:t>
            </a:r>
            <a:endParaRPr>
              <a:ea typeface="Helvetica Neue"/>
              <a:sym typeface="Helvetica Neue"/>
            </a:endParaRPr>
          </a:p>
        </p:txBody>
      </p:sp>
      <p:sp>
        <p:nvSpPr>
          <p:cNvPr id="5852" name="Google Shape;5852;p722"/>
          <p:cNvSpPr txBox="1">
            <a:spLocks noGrp="1"/>
          </p:cNvSpPr>
          <p:nvPr>
            <p:ph sz="half" idx="1"/>
          </p:nvPr>
        </p:nvSpPr>
        <p:spPr>
          <a:xfrm>
            <a:off x="457828" y="1098708"/>
            <a:ext cx="2525603" cy="1092557"/>
          </a:xfrm>
          <a:prstGeom prst="rect">
            <a:avLst/>
          </a:prstGeom>
        </p:spPr>
        <p:txBody>
          <a:bodyPr spcFirstLastPara="1" wrap="square" lIns="0" tIns="0" rIns="0" bIns="0" numCol="1" anchor="t" anchorCtr="0">
            <a:noAutofit/>
          </a:bodyPr>
          <a:lstStyle/>
          <a:p>
            <a:pPr marL="0" lvl="0" indent="0" algn="l" rtl="0">
              <a:lnSpc>
                <a:spcPct val="95000"/>
              </a:lnSpc>
              <a:spcBef>
                <a:spcPts val="0"/>
              </a:spcBef>
              <a:spcAft>
                <a:spcPts val="500"/>
              </a:spcAft>
              <a:buNone/>
            </a:pPr>
            <a:r>
              <a:rPr lang="en-US">
                <a:solidFill>
                  <a:srgbClr val="585858"/>
                </a:solidFill>
                <a:latin typeface="Arial"/>
                <a:ea typeface="Arial"/>
                <a:cs typeface="Arial"/>
                <a:sym typeface="Arial"/>
              </a:rPr>
              <a:t>Biome Studios, in collaboration with NSW DCCEEW, conducted 6 real estate expert</a:t>
            </a:r>
            <a:r>
              <a:rPr lang="en-AU">
                <a:solidFill>
                  <a:srgbClr val="585858"/>
                </a:solidFill>
                <a:latin typeface="Arial"/>
                <a:ea typeface="Arial"/>
                <a:cs typeface="Arial"/>
                <a:sym typeface="Arial"/>
              </a:rPr>
              <a:t> </a:t>
            </a:r>
            <a:r>
              <a:rPr lang="en-US">
                <a:solidFill>
                  <a:srgbClr val="585858"/>
                </a:solidFill>
                <a:latin typeface="Arial"/>
                <a:ea typeface="Arial"/>
                <a:cs typeface="Arial"/>
                <a:sym typeface="Arial"/>
              </a:rPr>
              <a:t>roundtables </a:t>
            </a:r>
            <a:r>
              <a:rPr lang="en-US">
                <a:latin typeface="Arial"/>
                <a:ea typeface="Arial"/>
                <a:cs typeface="Arial"/>
                <a:sym typeface="Arial"/>
              </a:rPr>
              <a:t>and 6 </a:t>
            </a:r>
            <a:r>
              <a:rPr lang="en-AU" b="0" i="0">
                <a:effectLst/>
                <a:latin typeface="Arial" panose="020B0604020202020204" pitchFamily="34" charset="0"/>
              </a:rPr>
              <a:t>Property Technology (</a:t>
            </a:r>
            <a:r>
              <a:rPr lang="en-AU" err="1">
                <a:latin typeface="Arial"/>
                <a:ea typeface="Arial"/>
                <a:cs typeface="Arial"/>
                <a:sym typeface="Arial"/>
              </a:rPr>
              <a:t>Proptech</a:t>
            </a:r>
            <a:r>
              <a:rPr lang="en-AU">
                <a:latin typeface="Arial"/>
                <a:ea typeface="Arial"/>
                <a:cs typeface="Arial"/>
                <a:sym typeface="Arial"/>
              </a:rPr>
              <a:t>) </a:t>
            </a:r>
            <a:r>
              <a:rPr lang="en-US">
                <a:latin typeface="Arial"/>
                <a:ea typeface="Arial"/>
                <a:cs typeface="Arial"/>
                <a:sym typeface="Arial"/>
              </a:rPr>
              <a:t>interviews in parallel. </a:t>
            </a:r>
          </a:p>
          <a:p>
            <a:pPr marL="0" lvl="0" indent="0" algn="l" rtl="0">
              <a:lnSpc>
                <a:spcPct val="95000"/>
              </a:lnSpc>
              <a:spcBef>
                <a:spcPts val="0"/>
              </a:spcBef>
              <a:spcAft>
                <a:spcPts val="500"/>
              </a:spcAft>
              <a:buNone/>
            </a:pPr>
            <a:r>
              <a:rPr lang="en-US">
                <a:latin typeface="Arial"/>
                <a:ea typeface="Arial"/>
                <a:cs typeface="Arial"/>
                <a:sym typeface="Arial"/>
              </a:rPr>
              <a:t>Once these sessions were completed, </a:t>
            </a:r>
            <a:r>
              <a:rPr lang="en-US">
                <a:solidFill>
                  <a:srgbClr val="585858"/>
                </a:solidFill>
                <a:latin typeface="Arial"/>
                <a:ea typeface="Arial"/>
                <a:cs typeface="Arial"/>
                <a:sym typeface="Arial"/>
              </a:rPr>
              <a:t>analysis and synthesis was conducted to uncover key insights and findings.</a:t>
            </a:r>
            <a:endParaRPr lang="en-US">
              <a:solidFill>
                <a:srgbClr val="585858"/>
              </a:solidFill>
              <a:latin typeface="Arial"/>
              <a:ea typeface="Arial"/>
              <a:cs typeface="Arial"/>
            </a:endParaRPr>
          </a:p>
          <a:p>
            <a:pPr marL="88900" lvl="0" indent="0" algn="l" rtl="0">
              <a:lnSpc>
                <a:spcPct val="95000"/>
              </a:lnSpc>
              <a:spcBef>
                <a:spcPts val="0"/>
              </a:spcBef>
              <a:spcAft>
                <a:spcPts val="500"/>
              </a:spcAft>
              <a:buNone/>
            </a:pPr>
            <a:endParaRPr lang="en-US">
              <a:solidFill>
                <a:srgbClr val="585858"/>
              </a:solidFill>
              <a:latin typeface="Arial"/>
              <a:ea typeface="Arial"/>
              <a:cs typeface="Arial"/>
              <a:sym typeface="Arial"/>
            </a:endParaRPr>
          </a:p>
        </p:txBody>
      </p:sp>
      <p:sp>
        <p:nvSpPr>
          <p:cNvPr id="5853" name="Google Shape;5853;p722"/>
          <p:cNvSpPr txBox="1">
            <a:spLocks noGrp="1"/>
          </p:cNvSpPr>
          <p:nvPr>
            <p:ph sz="half" idx="13"/>
          </p:nvPr>
        </p:nvSpPr>
        <p:spPr>
          <a:xfrm>
            <a:off x="3322213" y="1098708"/>
            <a:ext cx="2525603" cy="885540"/>
          </a:xfrm>
          <a:prstGeom prst="rect">
            <a:avLst/>
          </a:prstGeom>
        </p:spPr>
        <p:txBody>
          <a:bodyPr spcFirstLastPara="1" wrap="square" lIns="0" tIns="0" rIns="0" bIns="0" anchor="t" anchorCtr="0">
            <a:noAutofit/>
          </a:bodyPr>
          <a:lstStyle/>
          <a:p>
            <a:pPr>
              <a:lnSpc>
                <a:spcPct val="95000"/>
              </a:lnSpc>
              <a:spcBef>
                <a:spcPts val="0"/>
              </a:spcBef>
              <a:spcAft>
                <a:spcPts val="500"/>
              </a:spcAft>
            </a:pPr>
            <a:r>
              <a:rPr lang="en-AU">
                <a:solidFill>
                  <a:srgbClr val="585858"/>
                </a:solidFill>
                <a:latin typeface="Arial"/>
                <a:ea typeface="Arial"/>
                <a:cs typeface="Arial"/>
                <a:sym typeface="Arial"/>
              </a:rPr>
              <a:t>These were then shared for feedback and engagement at the </a:t>
            </a:r>
            <a:r>
              <a:rPr lang="en-AU" err="1">
                <a:solidFill>
                  <a:srgbClr val="585858"/>
                </a:solidFill>
                <a:latin typeface="Arial"/>
                <a:ea typeface="Arial"/>
                <a:cs typeface="Arial"/>
                <a:sym typeface="Arial"/>
              </a:rPr>
              <a:t>Proptech</a:t>
            </a:r>
            <a:r>
              <a:rPr lang="en-AU">
                <a:solidFill>
                  <a:srgbClr val="585858"/>
                </a:solidFill>
                <a:latin typeface="Arial"/>
                <a:ea typeface="Arial"/>
                <a:cs typeface="Arial"/>
                <a:sym typeface="Arial"/>
              </a:rPr>
              <a:t> forum, organised in Novem</a:t>
            </a:r>
            <a:r>
              <a:rPr lang="en-AU">
                <a:solidFill>
                  <a:srgbClr val="585858"/>
                </a:solidFill>
                <a:latin typeface="Arial"/>
                <a:cs typeface="Arial"/>
                <a:sym typeface="Arial"/>
              </a:rPr>
              <a:t>ber 2024 by </a:t>
            </a:r>
            <a:r>
              <a:rPr lang="en-AU" err="1">
                <a:solidFill>
                  <a:srgbClr val="585858"/>
                </a:solidFill>
                <a:latin typeface="Arial"/>
                <a:cs typeface="Arial"/>
                <a:sym typeface="Arial"/>
              </a:rPr>
              <a:t>Proptech</a:t>
            </a:r>
            <a:r>
              <a:rPr lang="en-AU">
                <a:solidFill>
                  <a:srgbClr val="585858"/>
                </a:solidFill>
                <a:latin typeface="Arial"/>
                <a:cs typeface="Arial"/>
                <a:sym typeface="Arial"/>
              </a:rPr>
              <a:t> Australia, before this final report was written.</a:t>
            </a:r>
          </a:p>
        </p:txBody>
      </p:sp>
      <p:sp>
        <p:nvSpPr>
          <p:cNvPr id="4" name="Content Placeholder 3">
            <a:extLst>
              <a:ext uri="{FF2B5EF4-FFF2-40B4-BE49-F238E27FC236}">
                <a16:creationId xmlns:a16="http://schemas.microsoft.com/office/drawing/2014/main" id="{B6650DB9-CB46-3A50-4748-CF62267F489C}"/>
              </a:ext>
            </a:extLst>
          </p:cNvPr>
          <p:cNvSpPr>
            <a:spLocks noGrp="1"/>
          </p:cNvSpPr>
          <p:nvPr>
            <p:ph sz="half" idx="14"/>
          </p:nvPr>
        </p:nvSpPr>
        <p:spPr>
          <a:xfrm>
            <a:off x="6186599" y="1098708"/>
            <a:ext cx="2525603" cy="1339693"/>
          </a:xfrm>
        </p:spPr>
        <p:txBody>
          <a:bodyPr vert="horz" lIns="0" tIns="0" rIns="0" bIns="0" rtlCol="0" anchor="t">
            <a:normAutofit/>
          </a:bodyPr>
          <a:lstStyle/>
          <a:p>
            <a:pPr marL="0" lvl="0" indent="0" algn="l" rtl="0">
              <a:lnSpc>
                <a:spcPct val="95000"/>
              </a:lnSpc>
              <a:spcBef>
                <a:spcPts val="0"/>
              </a:spcBef>
              <a:spcAft>
                <a:spcPts val="0"/>
              </a:spcAft>
              <a:buNone/>
            </a:pPr>
            <a:r>
              <a:rPr lang="en-US">
                <a:solidFill>
                  <a:srgbClr val="585858"/>
                </a:solidFill>
                <a:latin typeface="Arial"/>
                <a:ea typeface="Arial"/>
                <a:cs typeface="Arial"/>
                <a:sym typeface="Arial"/>
              </a:rPr>
              <a:t>Engagement sessions covered:</a:t>
            </a:r>
          </a:p>
          <a:p>
            <a:pPr marL="257810" indent="-171450">
              <a:lnSpc>
                <a:spcPct val="95000"/>
              </a:lnSpc>
              <a:spcAft>
                <a:spcPts val="0"/>
              </a:spcAft>
              <a:buClr>
                <a:srgbClr val="585858"/>
              </a:buClr>
              <a:buSzPts val="800"/>
              <a:buFont typeface="Arial" panose="020B0604020202020204" pitchFamily="34" charset="0"/>
              <a:buChar char="•"/>
            </a:pPr>
            <a:r>
              <a:rPr lang="en-US">
                <a:latin typeface="Arial"/>
                <a:ea typeface="Arial"/>
                <a:cs typeface="Arial"/>
                <a:sym typeface="Arial"/>
              </a:rPr>
              <a:t>RE agent</a:t>
            </a:r>
            <a:r>
              <a:rPr lang="en-US">
                <a:solidFill>
                  <a:srgbClr val="585858"/>
                </a:solidFill>
                <a:latin typeface="Arial"/>
                <a:ea typeface="Arial"/>
                <a:cs typeface="Arial"/>
                <a:sym typeface="Arial"/>
              </a:rPr>
              <a:t> Resources and Materials</a:t>
            </a:r>
            <a:endParaRPr lang="en-US">
              <a:solidFill>
                <a:srgbClr val="585858"/>
              </a:solidFill>
              <a:latin typeface="Arial"/>
              <a:ea typeface="Arial"/>
              <a:cs typeface="Arial"/>
            </a:endParaRPr>
          </a:p>
          <a:p>
            <a:pPr marL="257810" indent="-171450">
              <a:lnSpc>
                <a:spcPct val="95000"/>
              </a:lnSpc>
              <a:spcBef>
                <a:spcPts val="0"/>
              </a:spcBef>
              <a:spcAft>
                <a:spcPts val="0"/>
              </a:spcAft>
              <a:buClr>
                <a:srgbClr val="585858"/>
              </a:buClr>
              <a:buSzPts val="800"/>
              <a:buFont typeface="Arial" panose="020B0604020202020204" pitchFamily="34" charset="0"/>
              <a:buChar char="•"/>
            </a:pPr>
            <a:r>
              <a:rPr lang="en-US">
                <a:latin typeface="Arial"/>
                <a:ea typeface="Arial"/>
                <a:cs typeface="Arial"/>
                <a:sym typeface="Arial"/>
              </a:rPr>
              <a:t>RE agent</a:t>
            </a:r>
            <a:r>
              <a:rPr lang="en-US">
                <a:solidFill>
                  <a:srgbClr val="585858"/>
                </a:solidFill>
                <a:latin typeface="Arial"/>
                <a:ea typeface="Arial"/>
                <a:cs typeface="Arial"/>
                <a:sym typeface="Arial"/>
              </a:rPr>
              <a:t> Professional development and learning </a:t>
            </a:r>
            <a:endParaRPr lang="en-US">
              <a:solidFill>
                <a:srgbClr val="585858"/>
              </a:solidFill>
              <a:latin typeface="Arial"/>
              <a:ea typeface="Arial"/>
              <a:cs typeface="Arial"/>
            </a:endParaRPr>
          </a:p>
          <a:p>
            <a:pPr marL="257810" indent="-171450">
              <a:lnSpc>
                <a:spcPct val="95000"/>
              </a:lnSpc>
              <a:spcBef>
                <a:spcPts val="0"/>
              </a:spcBef>
              <a:spcAft>
                <a:spcPts val="0"/>
              </a:spcAft>
              <a:buClr>
                <a:srgbClr val="585858"/>
              </a:buClr>
              <a:buSzPts val="800"/>
              <a:buFont typeface="Arial" panose="020B0604020202020204" pitchFamily="34" charset="0"/>
              <a:buChar char="•"/>
            </a:pPr>
            <a:r>
              <a:rPr lang="en-US">
                <a:latin typeface="Arial"/>
                <a:ea typeface="Arial"/>
                <a:cs typeface="Arial"/>
                <a:sym typeface="Arial"/>
              </a:rPr>
              <a:t>RE agent</a:t>
            </a:r>
            <a:r>
              <a:rPr lang="en-US">
                <a:solidFill>
                  <a:srgbClr val="585858"/>
                </a:solidFill>
                <a:latin typeface="Arial"/>
                <a:ea typeface="Arial"/>
                <a:cs typeface="Arial"/>
                <a:sym typeface="Arial"/>
              </a:rPr>
              <a:t> Home energy rating pitches </a:t>
            </a:r>
            <a:endParaRPr lang="en-US">
              <a:solidFill>
                <a:srgbClr val="585858"/>
              </a:solidFill>
              <a:latin typeface="Arial"/>
              <a:ea typeface="Arial"/>
              <a:cs typeface="Arial"/>
            </a:endParaRPr>
          </a:p>
          <a:p>
            <a:pPr marL="257811" lvl="0" indent="-171450" algn="l" rtl="0">
              <a:lnSpc>
                <a:spcPct val="95000"/>
              </a:lnSpc>
              <a:spcBef>
                <a:spcPts val="0"/>
              </a:spcBef>
              <a:spcAft>
                <a:spcPts val="0"/>
              </a:spcAft>
              <a:buClr>
                <a:srgbClr val="585858"/>
              </a:buClr>
              <a:buSzPts val="800"/>
              <a:buFont typeface="Arial" panose="020B0604020202020204" pitchFamily="34" charset="0"/>
              <a:buChar char="•"/>
            </a:pPr>
            <a:r>
              <a:rPr lang="en-US" err="1">
                <a:solidFill>
                  <a:srgbClr val="585858"/>
                </a:solidFill>
                <a:latin typeface="Arial"/>
                <a:ea typeface="Arial"/>
                <a:cs typeface="Arial"/>
                <a:sym typeface="Arial"/>
              </a:rPr>
              <a:t>Proptech</a:t>
            </a:r>
            <a:r>
              <a:rPr lang="en-US">
                <a:solidFill>
                  <a:srgbClr val="585858"/>
                </a:solidFill>
                <a:latin typeface="Arial"/>
                <a:ea typeface="Arial"/>
                <a:cs typeface="Arial"/>
                <a:sym typeface="Arial"/>
              </a:rPr>
              <a:t> listings </a:t>
            </a:r>
          </a:p>
          <a:p>
            <a:pPr marL="257811" lvl="0" indent="-171450" algn="l" rtl="0">
              <a:lnSpc>
                <a:spcPct val="95000"/>
              </a:lnSpc>
              <a:spcBef>
                <a:spcPts val="0"/>
              </a:spcBef>
              <a:spcAft>
                <a:spcPts val="0"/>
              </a:spcAft>
              <a:buClr>
                <a:srgbClr val="585858"/>
              </a:buClr>
              <a:buSzPts val="800"/>
              <a:buFont typeface="Arial" panose="020B0604020202020204" pitchFamily="34" charset="0"/>
              <a:buChar char="•"/>
            </a:pPr>
            <a:r>
              <a:rPr lang="en-US">
                <a:solidFill>
                  <a:srgbClr val="585858"/>
                </a:solidFill>
                <a:latin typeface="Arial"/>
                <a:ea typeface="Arial"/>
                <a:cs typeface="Arial"/>
                <a:sym typeface="Arial"/>
              </a:rPr>
              <a:t>Key messages</a:t>
            </a:r>
          </a:p>
          <a:p>
            <a:pPr marL="257811" lvl="0" indent="-171450" algn="l" rtl="0">
              <a:lnSpc>
                <a:spcPct val="95000"/>
              </a:lnSpc>
              <a:spcBef>
                <a:spcPts val="0"/>
              </a:spcBef>
              <a:spcAft>
                <a:spcPts val="0"/>
              </a:spcAft>
              <a:buClr>
                <a:srgbClr val="585858"/>
              </a:buClr>
              <a:buSzPts val="800"/>
              <a:buFont typeface="Arial" panose="020B0604020202020204" pitchFamily="34" charset="0"/>
              <a:buChar char="•"/>
            </a:pPr>
            <a:r>
              <a:rPr lang="en-US">
                <a:solidFill>
                  <a:srgbClr val="585858"/>
                </a:solidFill>
                <a:latin typeface="Arial"/>
                <a:ea typeface="Arial"/>
                <a:cs typeface="Arial"/>
                <a:sym typeface="Arial"/>
              </a:rPr>
              <a:t>Draft advertising rules</a:t>
            </a:r>
          </a:p>
          <a:p>
            <a:pPr marL="0" lvl="0" indent="0" algn="l" rtl="0">
              <a:lnSpc>
                <a:spcPct val="95000"/>
              </a:lnSpc>
              <a:spcBef>
                <a:spcPts val="500"/>
              </a:spcBef>
              <a:spcAft>
                <a:spcPts val="500"/>
              </a:spcAft>
              <a:buNone/>
            </a:pPr>
            <a:endParaRPr lang="en-US">
              <a:solidFill>
                <a:srgbClr val="585858"/>
              </a:solidFill>
              <a:latin typeface="Arial"/>
              <a:ea typeface="Arial"/>
              <a:cs typeface="Arial"/>
              <a:sym typeface="Arial"/>
            </a:endParaRPr>
          </a:p>
          <a:p>
            <a:endParaRPr lang="en-US"/>
          </a:p>
        </p:txBody>
      </p:sp>
      <p:pic>
        <p:nvPicPr>
          <p:cNvPr id="6" name="Picture 5" descr="Flowchart showing the steps taken to deliver the final report. It begins with roundtables/interviews, then analysis, the Proptech forum and final delivery.">
            <a:extLst>
              <a:ext uri="{FF2B5EF4-FFF2-40B4-BE49-F238E27FC236}">
                <a16:creationId xmlns:a16="http://schemas.microsoft.com/office/drawing/2014/main" id="{2B2A890C-4C47-F78C-046F-6F5B4CD0E317}"/>
              </a:ext>
            </a:extLst>
          </p:cNvPr>
          <p:cNvPicPr>
            <a:picLocks noChangeAspect="1"/>
          </p:cNvPicPr>
          <p:nvPr/>
        </p:nvPicPr>
        <p:blipFill>
          <a:blip r:embed="rId3"/>
          <a:srcRect t="50033"/>
          <a:stretch/>
        </p:blipFill>
        <p:spPr>
          <a:xfrm>
            <a:off x="103600" y="2438401"/>
            <a:ext cx="9049114" cy="2543354"/>
          </a:xfrm>
          <a:prstGeom prst="rect">
            <a:avLst/>
          </a:prstGeom>
        </p:spPr>
      </p:pic>
      <p:sp>
        <p:nvSpPr>
          <p:cNvPr id="7" name="Slide Number Placeholder 6">
            <a:extLst>
              <a:ext uri="{FF2B5EF4-FFF2-40B4-BE49-F238E27FC236}">
                <a16:creationId xmlns:a16="http://schemas.microsoft.com/office/drawing/2014/main" id="{61985241-8624-2849-B51E-C4C5F4A9A51F}"/>
              </a:ext>
            </a:extLst>
          </p:cNvPr>
          <p:cNvSpPr>
            <a:spLocks noGrp="1"/>
          </p:cNvSpPr>
          <p:nvPr>
            <p:ph type="sldNum" sz="quarter" idx="12"/>
          </p:nvPr>
        </p:nvSpPr>
        <p:spPr/>
        <p:txBody>
          <a:bodyPr>
            <a:normAutofit/>
          </a:bodyPr>
          <a:lstStyle/>
          <a:p>
            <a:fld id="{0E1F49C6-3F16-054C-BB3F-6B6B57E53F6C}" type="slidenum">
              <a:rPr lang="en-US" smtClean="0"/>
              <a:pPr/>
              <a:t>13</a:t>
            </a:fld>
            <a:endParaRPr lang="en-US"/>
          </a:p>
        </p:txBody>
      </p:sp>
    </p:spTree>
    <p:extLst>
      <p:ext uri="{BB962C8B-B14F-4D97-AF65-F5344CB8AC3E}">
        <p14:creationId xmlns:p14="http://schemas.microsoft.com/office/powerpoint/2010/main" val="3724654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859"/>
        <p:cNvGrpSpPr/>
        <p:nvPr/>
      </p:nvGrpSpPr>
      <p:grpSpPr>
        <a:xfrm>
          <a:off x="0" y="0"/>
          <a:ext cx="0" cy="0"/>
          <a:chOff x="0" y="0"/>
          <a:chExt cx="0" cy="0"/>
        </a:xfrm>
      </p:grpSpPr>
      <p:sp>
        <p:nvSpPr>
          <p:cNvPr id="5860" name="Google Shape;5860;p723"/>
          <p:cNvSpPr txBox="1">
            <a:spLocks noGrp="1"/>
          </p:cNvSpPr>
          <p:nvPr>
            <p:ph type="title"/>
          </p:nvPr>
        </p:nvSpPr>
        <p:spPr>
          <a:xfrm>
            <a:off x="457828" y="511175"/>
            <a:ext cx="7886700" cy="413273"/>
          </a:xfrm>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latin typeface="+mj-lt"/>
                <a:ea typeface="Helvetica Neue"/>
                <a:cs typeface="Arial" panose="020B0604020202020204" pitchFamily="34" charset="0"/>
                <a:sym typeface="Helvetica Neue"/>
              </a:rPr>
              <a:t>Participants overview</a:t>
            </a:r>
            <a:endParaRPr>
              <a:latin typeface="+mj-lt"/>
              <a:ea typeface="Helvetica Neue"/>
              <a:cs typeface="Arial" panose="020B0604020202020204" pitchFamily="34" charset="0"/>
              <a:sym typeface="Helvetica Neue"/>
            </a:endParaRPr>
          </a:p>
        </p:txBody>
      </p:sp>
      <p:sp>
        <p:nvSpPr>
          <p:cNvPr id="5865" name="Google Shape;5865;p723"/>
          <p:cNvSpPr txBox="1">
            <a:spLocks noGrp="1"/>
          </p:cNvSpPr>
          <p:nvPr>
            <p:ph sz="half" idx="1"/>
          </p:nvPr>
        </p:nvSpPr>
        <p:spPr>
          <a:xfrm>
            <a:off x="457828" y="1098708"/>
            <a:ext cx="2525603" cy="1364446"/>
          </a:xfrm>
          <a:prstGeom prst="rect">
            <a:avLst/>
          </a:prstGeom>
        </p:spPr>
        <p:txBody>
          <a:bodyPr spcFirstLastPara="1" wrap="square" lIns="0" tIns="0" rIns="0" bIns="0" anchor="t" anchorCtr="0">
            <a:noAutofit/>
          </a:bodyPr>
          <a:lstStyle/>
          <a:p>
            <a:pPr>
              <a:lnSpc>
                <a:spcPct val="95000"/>
              </a:lnSpc>
              <a:spcBef>
                <a:spcPts val="0"/>
              </a:spcBef>
            </a:pPr>
            <a:r>
              <a:rPr lang="en-US" sz="1100">
                <a:solidFill>
                  <a:srgbClr val="585858"/>
                </a:solidFill>
                <a:latin typeface="Arial"/>
                <a:ea typeface="Arial"/>
                <a:cs typeface="Arial"/>
                <a:sym typeface="Arial"/>
              </a:rPr>
              <a:t>Participants were recruited through networks held with NSW DCCEEW, professional recruitment services and self selected </a:t>
            </a:r>
            <a:r>
              <a:rPr lang="en-AU" sz="1100">
                <a:solidFill>
                  <a:srgbClr val="585858"/>
                </a:solidFill>
                <a:latin typeface="Arial"/>
                <a:ea typeface="Arial"/>
                <a:cs typeface="Arial"/>
                <a:sym typeface="Arial"/>
              </a:rPr>
              <a:t>attendance</a:t>
            </a:r>
            <a:r>
              <a:rPr lang="en-US" sz="1100">
                <a:solidFill>
                  <a:srgbClr val="585858"/>
                </a:solidFill>
                <a:latin typeface="Arial"/>
                <a:ea typeface="Arial"/>
                <a:cs typeface="Arial"/>
                <a:sym typeface="Arial"/>
              </a:rPr>
              <a:t> at the Proptech forum. Participants are representative of the leading edge of </a:t>
            </a:r>
            <a:r>
              <a:rPr lang="en-US" sz="1100">
                <a:latin typeface="Arial"/>
                <a:ea typeface="Arial"/>
                <a:cs typeface="Arial"/>
                <a:sym typeface="Arial"/>
              </a:rPr>
              <a:t>RE agents</a:t>
            </a:r>
            <a:r>
              <a:rPr lang="en-US" sz="1100">
                <a:solidFill>
                  <a:srgbClr val="585858"/>
                </a:solidFill>
                <a:latin typeface="Arial"/>
                <a:ea typeface="Arial"/>
                <a:cs typeface="Arial"/>
                <a:sym typeface="Arial"/>
              </a:rPr>
              <a:t> and Proptech, representing early adopters and industry influencers.</a:t>
            </a:r>
            <a:endParaRPr sz="1100">
              <a:solidFill>
                <a:srgbClr val="585858"/>
              </a:solidFill>
              <a:latin typeface="Arial"/>
              <a:ea typeface="Arial"/>
              <a:cs typeface="Arial"/>
              <a:sym typeface="Arial"/>
            </a:endParaRPr>
          </a:p>
        </p:txBody>
      </p:sp>
      <p:pic>
        <p:nvPicPr>
          <p:cNvPr id="5867" name="Google Shape;5867;p723">
            <a:extLst>
              <a:ext uri="{C183D7F6-B498-43B3-948B-1728B52AA6E4}">
                <adec:decorative xmlns:adec="http://schemas.microsoft.com/office/drawing/2017/decorative" val="1"/>
              </a:ext>
            </a:extLst>
          </p:cNvPr>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618939" y="2431704"/>
            <a:ext cx="2444152" cy="2432120"/>
          </a:xfrm>
          <a:prstGeom prst="rect">
            <a:avLst/>
          </a:prstGeom>
          <a:noFill/>
          <a:ln>
            <a:noFill/>
          </a:ln>
        </p:spPr>
      </p:pic>
      <p:sp>
        <p:nvSpPr>
          <p:cNvPr id="5861" name="Google Shape;5861;p723" descr="The number '58' is shown, which is the total number of stakeholders that participated in the study."/>
          <p:cNvSpPr txBox="1"/>
          <p:nvPr/>
        </p:nvSpPr>
        <p:spPr>
          <a:xfrm>
            <a:off x="4103145" y="298308"/>
            <a:ext cx="1511700" cy="1600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200" b="1">
                <a:solidFill>
                  <a:schemeClr val="tx1"/>
                </a:solidFill>
                <a:latin typeface="Arial" panose="020B0604020202020204" pitchFamily="34" charset="0"/>
                <a:sym typeface="Helvetica Neue"/>
              </a:rPr>
              <a:t>58</a:t>
            </a:r>
            <a:endParaRPr sz="5900" b="1">
              <a:solidFill>
                <a:schemeClr val="tx1"/>
              </a:solidFill>
            </a:endParaRPr>
          </a:p>
        </p:txBody>
      </p:sp>
      <p:sp>
        <p:nvSpPr>
          <p:cNvPr id="5862" name="Google Shape;5862;p723"/>
          <p:cNvSpPr txBox="1"/>
          <p:nvPr/>
        </p:nvSpPr>
        <p:spPr>
          <a:xfrm>
            <a:off x="3555308" y="1729340"/>
            <a:ext cx="2525603" cy="1364446"/>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Stakeholders</a:t>
            </a:r>
            <a:endParaRPr lang="en-US"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lnSpc>
                <a:spcPct val="100000"/>
              </a:lnSpc>
              <a:spcBef>
                <a:spcPts val="500"/>
              </a:spcBef>
              <a:spcAft>
                <a:spcPts val="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19 Real estate agents ​</a:t>
            </a:r>
            <a:endParaRPr sz="1200">
              <a:solidFill>
                <a:schemeClr val="dk1"/>
              </a:solidFill>
              <a:latin typeface="Arial" panose="020B0604020202020204" pitchFamily="34" charset="0"/>
              <a:ea typeface="Helvetica Neue Light"/>
              <a:cs typeface="Arial" panose="020B0604020202020204" pitchFamily="34" charset="0"/>
            </a:endParaRPr>
          </a:p>
          <a:p>
            <a:pPr marL="457200" indent="-323850">
              <a:spcBef>
                <a:spcPts val="500"/>
              </a:spcBef>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13 </a:t>
            </a:r>
            <a:r>
              <a:rPr lang="en-US" sz="1200" err="1">
                <a:solidFill>
                  <a:schemeClr val="dk1"/>
                </a:solidFill>
                <a:latin typeface="Arial" panose="020B0604020202020204" pitchFamily="34" charset="0"/>
                <a:ea typeface="Helvetica Neue Light"/>
                <a:cs typeface="Arial" panose="020B0604020202020204" pitchFamily="34" charset="0"/>
                <a:sym typeface="Helvetica Neue Light"/>
              </a:rPr>
              <a:t>Proptech</a:t>
            </a:r>
            <a:r>
              <a:rPr lang="en-US" sz="1200">
                <a:solidFill>
                  <a:schemeClr val="dk1"/>
                </a:solidFill>
                <a:latin typeface="Arial" panose="020B0604020202020204" pitchFamily="34" charset="0"/>
                <a:ea typeface="Helvetica Neue Light"/>
                <a:cs typeface="Arial" panose="020B0604020202020204" pitchFamily="34" charset="0"/>
                <a:sym typeface="Helvetica Neue Light"/>
              </a:rPr>
              <a:t> participants </a:t>
            </a:r>
            <a:endParaRPr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lnSpc>
                <a:spcPct val="100000"/>
              </a:lnSpc>
              <a:spcBef>
                <a:spcPts val="500"/>
              </a:spcBef>
              <a:spcAft>
                <a:spcPts val="50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26 </a:t>
            </a:r>
            <a:r>
              <a:rPr lang="en-US" sz="1200" err="1">
                <a:solidFill>
                  <a:schemeClr val="dk1"/>
                </a:solidFill>
                <a:latin typeface="Arial" panose="020B0604020202020204" pitchFamily="34" charset="0"/>
                <a:ea typeface="Helvetica Neue Light"/>
                <a:cs typeface="Arial" panose="020B0604020202020204" pitchFamily="34" charset="0"/>
                <a:sym typeface="Helvetica Neue Light"/>
              </a:rPr>
              <a:t>Proptech</a:t>
            </a:r>
            <a:r>
              <a:rPr lang="en-US" sz="1200">
                <a:solidFill>
                  <a:schemeClr val="dk1"/>
                </a:solidFill>
                <a:latin typeface="Arial" panose="020B0604020202020204" pitchFamily="34" charset="0"/>
                <a:ea typeface="Helvetica Neue Light"/>
                <a:cs typeface="Arial" panose="020B0604020202020204" pitchFamily="34" charset="0"/>
                <a:sym typeface="Helvetica Neue Light"/>
              </a:rPr>
              <a:t> forum participants</a:t>
            </a:r>
            <a:endParaRPr sz="1200">
              <a:solidFill>
                <a:schemeClr val="dk1"/>
              </a:solidFill>
              <a:latin typeface="Arial" panose="020B0604020202020204" pitchFamily="34" charset="0"/>
              <a:ea typeface="Helvetica Neue Light"/>
              <a:cs typeface="Arial" panose="020B0604020202020204" pitchFamily="34" charset="0"/>
              <a:sym typeface="Helvetica Neue Light"/>
            </a:endParaRPr>
          </a:p>
        </p:txBody>
      </p:sp>
      <p:pic>
        <p:nvPicPr>
          <p:cNvPr id="5868" name="Google Shape;5868;p723">
            <a:extLst>
              <a:ext uri="{C183D7F6-B498-43B3-948B-1728B52AA6E4}">
                <adec:decorative xmlns:adec="http://schemas.microsoft.com/office/drawing/2017/decorative" val="1"/>
              </a:ext>
            </a:extLst>
          </p:cNvPr>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6440925" y="588211"/>
            <a:ext cx="1310617" cy="1265785"/>
          </a:xfrm>
          <a:prstGeom prst="rect">
            <a:avLst/>
          </a:prstGeom>
          <a:noFill/>
          <a:ln>
            <a:noFill/>
          </a:ln>
        </p:spPr>
      </p:pic>
      <p:sp>
        <p:nvSpPr>
          <p:cNvPr id="5864" name="Google Shape;5864;p723"/>
          <p:cNvSpPr txBox="1"/>
          <p:nvPr/>
        </p:nvSpPr>
        <p:spPr>
          <a:xfrm>
            <a:off x="6419693" y="1733188"/>
            <a:ext cx="2525603" cy="1677352"/>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Locations:</a:t>
            </a:r>
            <a:endParaRPr lang="en-US"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lnSpc>
                <a:spcPct val="100000"/>
              </a:lnSpc>
              <a:spcBef>
                <a:spcPts val="500"/>
              </a:spcBef>
              <a:spcAft>
                <a:spcPts val="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NSW</a:t>
            </a:r>
            <a:endParaRPr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lnSpc>
                <a:spcPct val="100000"/>
              </a:lnSpc>
              <a:spcBef>
                <a:spcPts val="500"/>
              </a:spcBef>
              <a:spcAft>
                <a:spcPts val="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VIC </a:t>
            </a:r>
            <a:endParaRPr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lnSpc>
                <a:spcPct val="100000"/>
              </a:lnSpc>
              <a:spcBef>
                <a:spcPts val="500"/>
              </a:spcBef>
              <a:spcAft>
                <a:spcPts val="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QLD </a:t>
            </a:r>
            <a:endParaRPr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lnSpc>
                <a:spcPct val="100000"/>
              </a:lnSpc>
              <a:spcBef>
                <a:spcPts val="500"/>
              </a:spcBef>
              <a:spcAft>
                <a:spcPts val="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WA</a:t>
            </a:r>
            <a:endParaRPr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lnSpc>
                <a:spcPct val="100000"/>
              </a:lnSpc>
              <a:spcBef>
                <a:spcPts val="500"/>
              </a:spcBef>
              <a:spcAft>
                <a:spcPts val="50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SA</a:t>
            </a:r>
            <a:endParaRPr sz="1200">
              <a:solidFill>
                <a:schemeClr val="dk1"/>
              </a:solidFill>
              <a:latin typeface="Arial" panose="020B0604020202020204" pitchFamily="34" charset="0"/>
              <a:ea typeface="Helvetica Neue Light"/>
              <a:cs typeface="Arial" panose="020B0604020202020204" pitchFamily="34" charset="0"/>
              <a:sym typeface="Helvetica Neue Light"/>
            </a:endParaRPr>
          </a:p>
        </p:txBody>
      </p:sp>
      <p:sp>
        <p:nvSpPr>
          <p:cNvPr id="5863" name="Google Shape;5863;p723"/>
          <p:cNvSpPr txBox="1"/>
          <p:nvPr/>
        </p:nvSpPr>
        <p:spPr>
          <a:xfrm>
            <a:off x="3555308" y="3231853"/>
            <a:ext cx="2525603" cy="1677352"/>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Roles:</a:t>
            </a:r>
            <a:endParaRPr lang="en-US"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lnSpc>
                <a:spcPct val="100000"/>
              </a:lnSpc>
              <a:spcBef>
                <a:spcPts val="500"/>
              </a:spcBef>
              <a:spcAft>
                <a:spcPts val="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Property Managers ​​</a:t>
            </a:r>
            <a:endParaRPr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lnSpc>
                <a:spcPct val="100000"/>
              </a:lnSpc>
              <a:spcBef>
                <a:spcPts val="500"/>
              </a:spcBef>
              <a:spcAft>
                <a:spcPts val="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Sales Agents ​​</a:t>
            </a:r>
            <a:endParaRPr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lnSpc>
                <a:spcPct val="100000"/>
              </a:lnSpc>
              <a:spcBef>
                <a:spcPts val="500"/>
              </a:spcBef>
              <a:spcAft>
                <a:spcPts val="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Buyer agents ​​</a:t>
            </a:r>
            <a:endParaRPr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lnSpc>
                <a:spcPct val="100000"/>
              </a:lnSpc>
              <a:spcBef>
                <a:spcPts val="500"/>
              </a:spcBef>
              <a:spcAft>
                <a:spcPts val="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Principals ​​</a:t>
            </a:r>
            <a:endParaRPr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lnSpc>
                <a:spcPct val="100000"/>
              </a:lnSpc>
              <a:spcBef>
                <a:spcPts val="500"/>
              </a:spcBef>
              <a:spcAft>
                <a:spcPts val="50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State partners​</a:t>
            </a:r>
            <a:endParaRPr sz="1200">
              <a:solidFill>
                <a:schemeClr val="dk1"/>
              </a:solidFill>
              <a:latin typeface="Arial" panose="020B0604020202020204" pitchFamily="34" charset="0"/>
              <a:ea typeface="Helvetica Neue Light"/>
              <a:cs typeface="Arial" panose="020B0604020202020204" pitchFamily="34" charset="0"/>
              <a:sym typeface="Helvetica Neue Light"/>
            </a:endParaRPr>
          </a:p>
        </p:txBody>
      </p:sp>
      <p:sp>
        <p:nvSpPr>
          <p:cNvPr id="5866" name="Google Shape;5866;p723"/>
          <p:cNvSpPr txBox="1"/>
          <p:nvPr/>
        </p:nvSpPr>
        <p:spPr>
          <a:xfrm>
            <a:off x="6419693" y="3478777"/>
            <a:ext cx="2525603" cy="1179780"/>
          </a:xfrm>
          <a:prstGeom prst="rect">
            <a:avLst/>
          </a:prstGeom>
          <a:noFill/>
          <a:ln>
            <a:noFill/>
          </a:ln>
        </p:spPr>
        <p:txBody>
          <a:bodyPr spcFirstLastPara="1" wrap="square" lIns="91425" tIns="91425" rIns="91425" bIns="91425" anchor="t" anchorCtr="0">
            <a:spAutoFit/>
          </a:bodyPr>
          <a:lstStyle/>
          <a:p>
            <a:pPr marL="457200" lvl="0" indent="-323850" algn="l" rtl="0">
              <a:spcBef>
                <a:spcPts val="0"/>
              </a:spcBef>
              <a:spcAft>
                <a:spcPts val="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Directors ​​</a:t>
            </a:r>
            <a:endParaRPr lang="en-US"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spcBef>
                <a:spcPts val="500"/>
              </a:spcBef>
              <a:spcAft>
                <a:spcPts val="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CEOs​​</a:t>
            </a:r>
            <a:endParaRPr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spcBef>
                <a:spcPts val="500"/>
              </a:spcBef>
              <a:spcAft>
                <a:spcPts val="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CRM providers ​</a:t>
            </a:r>
            <a:endParaRPr sz="1200">
              <a:solidFill>
                <a:schemeClr val="dk1"/>
              </a:solidFill>
              <a:latin typeface="Arial" panose="020B0604020202020204" pitchFamily="34" charset="0"/>
              <a:ea typeface="Helvetica Neue Light"/>
              <a:cs typeface="Arial" panose="020B0604020202020204" pitchFamily="34" charset="0"/>
            </a:endParaRPr>
          </a:p>
          <a:p>
            <a:pPr marL="457200" lvl="0" indent="-323850" algn="l" rtl="0">
              <a:spcBef>
                <a:spcPts val="500"/>
              </a:spcBef>
              <a:spcAft>
                <a:spcPts val="500"/>
              </a:spcAft>
              <a:buClr>
                <a:schemeClr val="dk1"/>
              </a:buClr>
              <a:buSzPts val="1500"/>
              <a:buFont typeface="Helvetica Neue Light"/>
              <a:buChar char="-"/>
            </a:pPr>
            <a:r>
              <a:rPr lang="en-US" sz="1200">
                <a:solidFill>
                  <a:schemeClr val="dk1"/>
                </a:solidFill>
                <a:latin typeface="Arial" panose="020B0604020202020204" pitchFamily="34" charset="0"/>
                <a:ea typeface="Helvetica Neue Light"/>
                <a:cs typeface="Arial" panose="020B0604020202020204" pitchFamily="34" charset="0"/>
                <a:sym typeface="Helvetica Neue Light"/>
              </a:rPr>
              <a:t>Listings platforms</a:t>
            </a:r>
            <a:endParaRPr sz="1200">
              <a:solidFill>
                <a:schemeClr val="dk1"/>
              </a:solidFill>
            </a:endParaRPr>
          </a:p>
        </p:txBody>
      </p:sp>
      <p:sp>
        <p:nvSpPr>
          <p:cNvPr id="4" name="Slide Number Placeholder 3">
            <a:extLst>
              <a:ext uri="{FF2B5EF4-FFF2-40B4-BE49-F238E27FC236}">
                <a16:creationId xmlns:a16="http://schemas.microsoft.com/office/drawing/2014/main" id="{B0E85DF1-2269-7594-A173-92F29691DFA0}"/>
              </a:ext>
            </a:extLst>
          </p:cNvPr>
          <p:cNvSpPr>
            <a:spLocks noGrp="1"/>
          </p:cNvSpPr>
          <p:nvPr>
            <p:ph type="sldNum" sz="quarter" idx="12"/>
          </p:nvPr>
        </p:nvSpPr>
        <p:spPr/>
        <p:txBody>
          <a:bodyPr>
            <a:normAutofit/>
          </a:bodyPr>
          <a:lstStyle/>
          <a:p>
            <a:fld id="{0E1F49C6-3F16-054C-BB3F-6B6B57E53F6C}" type="slidenum">
              <a:rPr lang="en-US" smtClean="0"/>
              <a:pPr/>
              <a:t>14</a:t>
            </a:fld>
            <a:endParaRPr lang="en-US"/>
          </a:p>
        </p:txBody>
      </p:sp>
    </p:spTree>
    <p:extLst>
      <p:ext uri="{BB962C8B-B14F-4D97-AF65-F5344CB8AC3E}">
        <p14:creationId xmlns:p14="http://schemas.microsoft.com/office/powerpoint/2010/main" val="958085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4AA55"/>
        </a:solidFill>
        <a:effectLst/>
      </p:bgPr>
    </p:bg>
    <p:spTree>
      <p:nvGrpSpPr>
        <p:cNvPr id="1" name="Shape 5881"/>
        <p:cNvGrpSpPr/>
        <p:nvPr/>
      </p:nvGrpSpPr>
      <p:grpSpPr>
        <a:xfrm>
          <a:off x="0" y="0"/>
          <a:ext cx="0" cy="0"/>
          <a:chOff x="0" y="0"/>
          <a:chExt cx="0" cy="0"/>
        </a:xfrm>
      </p:grpSpPr>
      <p:sp>
        <p:nvSpPr>
          <p:cNvPr id="5883" name="Google Shape;5883;p726"/>
          <p:cNvSpPr txBox="1">
            <a:spLocks noGrp="1"/>
          </p:cNvSpPr>
          <p:nvPr>
            <p:ph type="ctrTitle"/>
          </p:nvPr>
        </p:nvSpPr>
        <p:spPr>
          <a:xfrm>
            <a:off x="1149495" y="1688565"/>
            <a:ext cx="5583585" cy="527413"/>
          </a:xfrm>
        </p:spPr>
        <p:txBody>
          <a:bodyPr spcFirstLastPara="1" wrap="square" lIns="0" tIns="0" rIns="0" bIns="0" anchor="t" anchorCtr="0">
            <a:normAutofit fontScale="90000"/>
          </a:bodyPr>
          <a:lstStyle/>
          <a:p>
            <a:r>
              <a:rPr lang="en-US">
                <a:sym typeface="Helvetica Neue"/>
              </a:rPr>
              <a:t>3. </a:t>
            </a:r>
            <a:r>
              <a:rPr lang="en-US" sz="4400"/>
              <a:t>Key themes identified</a:t>
            </a:r>
            <a:endParaRPr lang="en-US"/>
          </a:p>
        </p:txBody>
      </p:sp>
      <p:sp>
        <p:nvSpPr>
          <p:cNvPr id="2" name="Content Placeholder 3">
            <a:extLst>
              <a:ext uri="{FF2B5EF4-FFF2-40B4-BE49-F238E27FC236}">
                <a16:creationId xmlns:a16="http://schemas.microsoft.com/office/drawing/2014/main" id="{635C7A94-5D52-4330-64D1-6810C7D88688}"/>
              </a:ext>
            </a:extLst>
          </p:cNvPr>
          <p:cNvSpPr>
            <a:spLocks noGrp="1"/>
          </p:cNvSpPr>
          <p:nvPr>
            <p:ph sz="quarter" idx="10"/>
          </p:nvPr>
        </p:nvSpPr>
        <p:spPr>
          <a:xfrm>
            <a:off x="1174208" y="2571750"/>
            <a:ext cx="5583585" cy="514590"/>
          </a:xfrm>
        </p:spPr>
        <p:txBody>
          <a:bodyPr/>
          <a:lstStyle/>
          <a:p>
            <a:r>
              <a:rPr lang="en-GB"/>
              <a:t>This section explains the 4 connected themes we identified </a:t>
            </a:r>
          </a:p>
        </p:txBody>
      </p:sp>
      <p:sp>
        <p:nvSpPr>
          <p:cNvPr id="4" name="Slide Number Placeholder 3">
            <a:extLst>
              <a:ext uri="{FF2B5EF4-FFF2-40B4-BE49-F238E27FC236}">
                <a16:creationId xmlns:a16="http://schemas.microsoft.com/office/drawing/2014/main" id="{F57835A8-0531-EBBF-A181-37F4548952EB}"/>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15</a:t>
            </a:fld>
            <a:endParaRPr lang="en-US" sz="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859"/>
        <p:cNvGrpSpPr/>
        <p:nvPr/>
      </p:nvGrpSpPr>
      <p:grpSpPr>
        <a:xfrm>
          <a:off x="0" y="0"/>
          <a:ext cx="0" cy="0"/>
          <a:chOff x="0" y="0"/>
          <a:chExt cx="0" cy="0"/>
        </a:xfrm>
      </p:grpSpPr>
      <p:sp>
        <p:nvSpPr>
          <p:cNvPr id="5860" name="Header slide 15"/>
          <p:cNvSpPr txBox="1">
            <a:spLocks noGrp="1"/>
          </p:cNvSpPr>
          <p:nvPr>
            <p:ph type="title"/>
          </p:nvPr>
        </p:nvSpPr>
        <p:spPr>
          <a:prstGeom prst="rect">
            <a:avLst/>
          </a:prstGeom>
        </p:spPr>
        <p:txBody>
          <a:bodyPr spcFirstLastPara="1" wrap="square" lIns="0" tIns="0" rIns="0" bIns="0" anchor="t" anchorCtr="0">
            <a:normAutofit/>
          </a:bodyPr>
          <a:lstStyle/>
          <a:p>
            <a:r>
              <a:rPr lang="en-US">
                <a:latin typeface="Arial" panose="020B0604020202020204" pitchFamily="34" charset="0"/>
                <a:sym typeface="Helvetica Neue"/>
              </a:rPr>
              <a:t>How </a:t>
            </a:r>
            <a:r>
              <a:rPr lang="en-US">
                <a:latin typeface="Arial" panose="020B0604020202020204" pitchFamily="34" charset="0"/>
                <a:cs typeface="Arial" panose="020B0604020202020204" pitchFamily="34" charset="0"/>
                <a:sym typeface="Helvetica Neue"/>
              </a:rPr>
              <a:t>identified</a:t>
            </a:r>
            <a:r>
              <a:rPr lang="en-US">
                <a:latin typeface="Arial" panose="020B0604020202020204" pitchFamily="34" charset="0"/>
                <a:sym typeface="Helvetica Neue"/>
              </a:rPr>
              <a:t> key themes relate</a:t>
            </a:r>
            <a:endParaRPr lang="en-US"/>
          </a:p>
        </p:txBody>
      </p:sp>
      <p:sp>
        <p:nvSpPr>
          <p:cNvPr id="5865" name="Text slide 15"/>
          <p:cNvSpPr txBox="1">
            <a:spLocks noGrp="1"/>
          </p:cNvSpPr>
          <p:nvPr>
            <p:ph sz="half" idx="1"/>
          </p:nvPr>
        </p:nvSpPr>
        <p:spPr>
          <a:xfrm>
            <a:off x="441755" y="1301440"/>
            <a:ext cx="2746692" cy="3262312"/>
          </a:xfrm>
          <a:prstGeom prst="rect">
            <a:avLst/>
          </a:prstGeom>
        </p:spPr>
        <p:txBody>
          <a:bodyPr spcFirstLastPara="1" wrap="square" lIns="0" tIns="0" rIns="0" bIns="0" anchor="t" anchorCtr="0">
            <a:noAutofit/>
          </a:bodyPr>
          <a:lstStyle/>
          <a:p>
            <a:pPr marL="0" indent="0">
              <a:lnSpc>
                <a:spcPct val="95000"/>
              </a:lnSpc>
              <a:spcAft>
                <a:spcPts val="500"/>
              </a:spcAft>
            </a:pPr>
            <a:r>
              <a:rPr lang="en-GB" sz="1100">
                <a:solidFill>
                  <a:srgbClr val="585858"/>
                </a:solidFill>
                <a:latin typeface="Arial"/>
                <a:ea typeface="Arial"/>
                <a:cs typeface="Arial"/>
                <a:sym typeface="Arial"/>
              </a:rPr>
              <a:t>To successfully implement a home energy rating policy, four connected themes must work together to ensure it is adopted and makes an impact.</a:t>
            </a:r>
          </a:p>
          <a:p>
            <a:pPr marL="0" indent="0">
              <a:lnSpc>
                <a:spcPct val="95000"/>
              </a:lnSpc>
              <a:spcAft>
                <a:spcPts val="500"/>
              </a:spcAft>
            </a:pPr>
            <a:r>
              <a:rPr lang="en-GB" sz="1100">
                <a:solidFill>
                  <a:srgbClr val="585858"/>
                </a:solidFill>
                <a:latin typeface="Arial"/>
                <a:cs typeface="Arial"/>
              </a:rPr>
              <a:t>For example, educating real estate agents (Theme A) works better when the government leads the rollout and simplifies decisions (Theme B). Clear rules and standard formats (Theme C) also help make education and communication (Themes A and D) clear and consistent.</a:t>
            </a:r>
          </a:p>
          <a:p>
            <a:pPr marL="0" indent="0">
              <a:lnSpc>
                <a:spcPct val="95000"/>
              </a:lnSpc>
              <a:spcAft>
                <a:spcPts val="500"/>
              </a:spcAft>
            </a:pPr>
            <a:r>
              <a:rPr lang="en-GB" sz="1100">
                <a:solidFill>
                  <a:srgbClr val="585858"/>
                </a:solidFill>
                <a:latin typeface="Arial"/>
                <a:cs typeface="Arial"/>
              </a:rPr>
              <a:t>Each theme plays a key role, and together they create the conditions needed for home energy ratings to succeed.</a:t>
            </a:r>
            <a:endParaRPr lang="en-US" sz="1100">
              <a:solidFill>
                <a:srgbClr val="585858"/>
              </a:solidFill>
              <a:latin typeface="Arial"/>
              <a:cs typeface="Arial"/>
            </a:endParaRPr>
          </a:p>
          <a:p>
            <a:pPr marL="0" indent="0">
              <a:lnSpc>
                <a:spcPct val="95000"/>
              </a:lnSpc>
              <a:spcAft>
                <a:spcPts val="500"/>
              </a:spcAft>
            </a:pPr>
            <a:endParaRPr lang="en-US" sz="1100">
              <a:solidFill>
                <a:srgbClr val="585858"/>
              </a:solidFill>
              <a:latin typeface="Arial"/>
              <a:cs typeface="Arial"/>
            </a:endParaRPr>
          </a:p>
        </p:txBody>
      </p:sp>
      <p:sp>
        <p:nvSpPr>
          <p:cNvPr id="10" name="Theme A text">
            <a:extLst>
              <a:ext uri="{FF2B5EF4-FFF2-40B4-BE49-F238E27FC236}">
                <a16:creationId xmlns:a16="http://schemas.microsoft.com/office/drawing/2014/main" id="{C42A6E68-95CA-780E-E777-3B98C3EA16C4}"/>
              </a:ext>
            </a:extLst>
          </p:cNvPr>
          <p:cNvSpPr txBox="1"/>
          <p:nvPr/>
        </p:nvSpPr>
        <p:spPr>
          <a:xfrm>
            <a:off x="3894420" y="1413625"/>
            <a:ext cx="121736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latin typeface="Arial" panose="020B0604020202020204" pitchFamily="34" charset="0"/>
                <a:cs typeface="Arial" panose="020B0604020202020204" pitchFamily="34" charset="0"/>
              </a:rPr>
              <a:t>Theme A:</a:t>
            </a:r>
            <a:br>
              <a:rPr lang="en-US" sz="800">
                <a:latin typeface="Arial" panose="020B0604020202020204" pitchFamily="34" charset="0"/>
                <a:cs typeface="Arial" panose="020B0604020202020204" pitchFamily="34" charset="0"/>
              </a:rPr>
            </a:br>
            <a:r>
              <a:rPr lang="en-US" sz="800">
                <a:latin typeface="Arial" panose="020B0604020202020204" pitchFamily="34" charset="0"/>
                <a:cs typeface="Arial" panose="020B0604020202020204" pitchFamily="34" charset="0"/>
              </a:rPr>
              <a:t>Build the capacity of the market to adopt and respond to home energy ratings through education.</a:t>
            </a:r>
          </a:p>
        </p:txBody>
      </p:sp>
      <p:sp>
        <p:nvSpPr>
          <p:cNvPr id="11" name="Theme B text">
            <a:extLst>
              <a:ext uri="{FF2B5EF4-FFF2-40B4-BE49-F238E27FC236}">
                <a16:creationId xmlns:a16="http://schemas.microsoft.com/office/drawing/2014/main" id="{8F96F299-E1BC-A159-E864-42919FBA9295}"/>
              </a:ext>
            </a:extLst>
          </p:cNvPr>
          <p:cNvSpPr txBox="1"/>
          <p:nvPr/>
        </p:nvSpPr>
        <p:spPr>
          <a:xfrm>
            <a:off x="7755525" y="1418310"/>
            <a:ext cx="1109628" cy="9634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t>Theme B:</a:t>
            </a:r>
            <a:br>
              <a:rPr lang="en-US" sz="800">
                <a:latin typeface="Arial" panose="020B0604020202020204" pitchFamily="34" charset="0"/>
                <a:cs typeface="Arial" panose="020B0604020202020204" pitchFamily="34" charset="0"/>
              </a:rPr>
            </a:br>
            <a:r>
              <a:rPr lang="en-US" sz="800"/>
              <a:t>Government needs to be the glue and orchestrate to enable adoption and make decision points easy.</a:t>
            </a:r>
            <a:endParaRPr lang="en-US"/>
          </a:p>
        </p:txBody>
      </p:sp>
      <p:sp>
        <p:nvSpPr>
          <p:cNvPr id="12" name="Theme C text">
            <a:extLst>
              <a:ext uri="{FF2B5EF4-FFF2-40B4-BE49-F238E27FC236}">
                <a16:creationId xmlns:a16="http://schemas.microsoft.com/office/drawing/2014/main" id="{E025CA1F-8585-3472-2225-44C75E7ED608}"/>
              </a:ext>
            </a:extLst>
          </p:cNvPr>
          <p:cNvSpPr txBox="1"/>
          <p:nvPr/>
        </p:nvSpPr>
        <p:spPr>
          <a:xfrm>
            <a:off x="3906893" y="3107093"/>
            <a:ext cx="1217369"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latin typeface="Arial" panose="020B0604020202020204" pitchFamily="34" charset="0"/>
                <a:cs typeface="Arial" panose="020B0604020202020204" pitchFamily="34" charset="0"/>
              </a:rPr>
              <a:t>Theme C: </a:t>
            </a:r>
            <a:br>
              <a:rPr lang="en-US" sz="800">
                <a:latin typeface="Arial" panose="020B0604020202020204" pitchFamily="34" charset="0"/>
                <a:cs typeface="Arial" panose="020B0604020202020204" pitchFamily="34" charset="0"/>
              </a:rPr>
            </a:br>
            <a:r>
              <a:rPr lang="en-US" sz="800">
                <a:latin typeface="Arial" panose="020B0604020202020204" pitchFamily="34" charset="0"/>
                <a:cs typeface="Arial" panose="020B0604020202020204" pitchFamily="34" charset="0"/>
              </a:rPr>
              <a:t>Keep rules and guidance clear, simple and consistent so that competition is fair and information is useful and comparable.</a:t>
            </a:r>
          </a:p>
          <a:p>
            <a:endParaRPr lang="en-US" sz="800">
              <a:latin typeface="Arial" panose="020B0604020202020204" pitchFamily="34" charset="0"/>
              <a:cs typeface="Arial" panose="020B0604020202020204" pitchFamily="34" charset="0"/>
            </a:endParaRPr>
          </a:p>
        </p:txBody>
      </p:sp>
      <p:sp>
        <p:nvSpPr>
          <p:cNvPr id="13" name="Theme D Text">
            <a:extLst>
              <a:ext uri="{FF2B5EF4-FFF2-40B4-BE49-F238E27FC236}">
                <a16:creationId xmlns:a16="http://schemas.microsoft.com/office/drawing/2014/main" id="{AA6F45CF-D0BD-B9C1-44C6-F6F565389BA1}"/>
              </a:ext>
            </a:extLst>
          </p:cNvPr>
          <p:cNvSpPr txBox="1"/>
          <p:nvPr/>
        </p:nvSpPr>
        <p:spPr>
          <a:xfrm>
            <a:off x="7751988" y="3229557"/>
            <a:ext cx="117052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latin typeface="Arial" panose="020B0604020202020204" pitchFamily="34" charset="0"/>
                <a:cs typeface="Arial" panose="020B0604020202020204" pitchFamily="34" charset="0"/>
              </a:rPr>
              <a:t>Theme D: </a:t>
            </a:r>
            <a:br>
              <a:rPr lang="en-US" sz="800">
                <a:latin typeface="Arial" panose="020B0604020202020204" pitchFamily="34" charset="0"/>
                <a:cs typeface="Arial" panose="020B0604020202020204" pitchFamily="34" charset="0"/>
              </a:rPr>
            </a:br>
            <a:r>
              <a:rPr lang="en-US" sz="800">
                <a:latin typeface="Arial" panose="020B0604020202020204" pitchFamily="34" charset="0"/>
                <a:cs typeface="Arial" panose="020B0604020202020204" pitchFamily="34" charset="0"/>
              </a:rPr>
              <a:t>Make information tangible and provide context so that users can make decisions and take action.</a:t>
            </a:r>
          </a:p>
          <a:p>
            <a:endParaRPr lang="en-US" sz="800">
              <a:latin typeface="Arial" panose="020B0604020202020204" pitchFamily="34" charset="0"/>
              <a:cs typeface="Arial" panose="020B0604020202020204" pitchFamily="34" charset="0"/>
            </a:endParaRPr>
          </a:p>
        </p:txBody>
      </p:sp>
      <p:sp>
        <p:nvSpPr>
          <p:cNvPr id="16" name="Oval 15">
            <a:extLst>
              <a:ext uri="{FF2B5EF4-FFF2-40B4-BE49-F238E27FC236}">
                <a16:creationId xmlns:a16="http://schemas.microsoft.com/office/drawing/2014/main" id="{00CFF8A0-DC28-BF61-CE31-1B8AE37D3D0B}"/>
              </a:ext>
              <a:ext uri="{C183D7F6-B498-43B3-948B-1728B52AA6E4}">
                <adec:decorative xmlns:adec="http://schemas.microsoft.com/office/drawing/2017/decorative" val="1"/>
              </a:ext>
            </a:extLst>
          </p:cNvPr>
          <p:cNvSpPr/>
          <p:nvPr/>
        </p:nvSpPr>
        <p:spPr>
          <a:xfrm>
            <a:off x="5316823" y="1714500"/>
            <a:ext cx="2136097" cy="2159520"/>
          </a:xfrm>
          <a:prstGeom prst="ellipse">
            <a:avLst/>
          </a:prstGeom>
          <a:noFill/>
          <a:ln w="57150">
            <a:solidFill>
              <a:schemeClr val="bg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Theme A Image">
            <a:extLst>
              <a:ext uri="{FF2B5EF4-FFF2-40B4-BE49-F238E27FC236}">
                <a16:creationId xmlns:a16="http://schemas.microsoft.com/office/drawing/2014/main" id="{7491928D-EFCA-9907-6F55-B4B6167B7AFB}"/>
              </a:ext>
              <a:ext uri="{C183D7F6-B498-43B3-948B-1728B52AA6E4}">
                <adec:decorative xmlns:adec="http://schemas.microsoft.com/office/drawing/2017/decorative" val="1"/>
              </a:ext>
            </a:extLst>
          </p:cNvPr>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5072204" y="1210687"/>
            <a:ext cx="1087467" cy="1099130"/>
          </a:xfrm>
          <a:prstGeom prst="rect">
            <a:avLst/>
          </a:prstGeom>
          <a:noFill/>
          <a:ln>
            <a:noFill/>
          </a:ln>
        </p:spPr>
      </p:pic>
      <p:pic>
        <p:nvPicPr>
          <p:cNvPr id="5" name="Theme B Image">
            <a:extLst>
              <a:ext uri="{FF2B5EF4-FFF2-40B4-BE49-F238E27FC236}">
                <a16:creationId xmlns:a16="http://schemas.microsoft.com/office/drawing/2014/main" id="{C196481E-F618-9956-520D-0348D4A774F9}"/>
              </a:ext>
              <a:ext uri="{C183D7F6-B498-43B3-948B-1728B52AA6E4}">
                <adec:decorative xmlns:adec="http://schemas.microsoft.com/office/drawing/2017/decorative" val="1"/>
              </a:ext>
            </a:extLst>
          </p:cNvPr>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6728770" y="1291181"/>
            <a:ext cx="1026234" cy="1023319"/>
          </a:xfrm>
          <a:prstGeom prst="rect">
            <a:avLst/>
          </a:prstGeom>
          <a:noFill/>
          <a:ln>
            <a:noFill/>
          </a:ln>
        </p:spPr>
      </p:pic>
      <p:pic>
        <p:nvPicPr>
          <p:cNvPr id="7" name="Theme C Image">
            <a:extLst>
              <a:ext uri="{FF2B5EF4-FFF2-40B4-BE49-F238E27FC236}">
                <a16:creationId xmlns:a16="http://schemas.microsoft.com/office/drawing/2014/main" id="{F5C77904-B583-4DD4-338B-04D620AD74EE}"/>
              </a:ext>
              <a:ext uri="{C183D7F6-B498-43B3-948B-1728B52AA6E4}">
                <adec:decorative xmlns:adec="http://schemas.microsoft.com/office/drawing/2017/decorative" val="1"/>
              </a:ext>
            </a:extLst>
          </p:cNvPr>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5067042" y="2958839"/>
            <a:ext cx="1064139" cy="1102045"/>
          </a:xfrm>
          <a:prstGeom prst="rect">
            <a:avLst/>
          </a:prstGeom>
          <a:noFill/>
          <a:ln>
            <a:noFill/>
          </a:ln>
        </p:spPr>
      </p:pic>
      <p:pic>
        <p:nvPicPr>
          <p:cNvPr id="9" name="Theme D Image">
            <a:extLst>
              <a:ext uri="{FF2B5EF4-FFF2-40B4-BE49-F238E27FC236}">
                <a16:creationId xmlns:a16="http://schemas.microsoft.com/office/drawing/2014/main" id="{A55AD7CE-67E4-08AE-8B3A-D56D5AC78CA1}"/>
              </a:ext>
              <a:ext uri="{C183D7F6-B498-43B3-948B-1728B52AA6E4}">
                <adec:decorative xmlns:adec="http://schemas.microsoft.com/office/drawing/2017/decorative" val="1"/>
              </a:ext>
            </a:extLst>
          </p:cNvPr>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6616583" y="2932596"/>
            <a:ext cx="1145782" cy="1128288"/>
          </a:xfrm>
          <a:prstGeom prst="rect">
            <a:avLst/>
          </a:prstGeom>
          <a:noFill/>
          <a:ln>
            <a:noFill/>
          </a:ln>
        </p:spPr>
      </p:pic>
      <p:sp>
        <p:nvSpPr>
          <p:cNvPr id="6" name="Slide Number Placeholder 5">
            <a:extLst>
              <a:ext uri="{FF2B5EF4-FFF2-40B4-BE49-F238E27FC236}">
                <a16:creationId xmlns:a16="http://schemas.microsoft.com/office/drawing/2014/main" id="{B0E2B3FB-12FB-19ED-A746-5C62B9E241EF}"/>
              </a:ext>
            </a:extLst>
          </p:cNvPr>
          <p:cNvSpPr>
            <a:spLocks noGrp="1"/>
          </p:cNvSpPr>
          <p:nvPr>
            <p:ph type="sldNum" sz="quarter" idx="12"/>
          </p:nvPr>
        </p:nvSpPr>
        <p:spPr/>
        <p:txBody>
          <a:bodyPr>
            <a:normAutofit/>
          </a:bodyPr>
          <a:lstStyle/>
          <a:p>
            <a:fld id="{0E1F49C6-3F16-054C-BB3F-6B6B57E53F6C}" type="slidenum">
              <a:rPr lang="en-US" smtClean="0"/>
              <a:pPr/>
              <a:t>16</a:t>
            </a:fld>
            <a:endParaRPr lang="en-US"/>
          </a:p>
        </p:txBody>
      </p:sp>
    </p:spTree>
    <p:extLst>
      <p:ext uri="{BB962C8B-B14F-4D97-AF65-F5344CB8AC3E}">
        <p14:creationId xmlns:p14="http://schemas.microsoft.com/office/powerpoint/2010/main" val="2270968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890"/>
        <p:cNvGrpSpPr/>
        <p:nvPr/>
      </p:nvGrpSpPr>
      <p:grpSpPr>
        <a:xfrm>
          <a:off x="0" y="0"/>
          <a:ext cx="0" cy="0"/>
          <a:chOff x="0" y="0"/>
          <a:chExt cx="0" cy="0"/>
        </a:xfrm>
      </p:grpSpPr>
      <p:sp>
        <p:nvSpPr>
          <p:cNvPr id="5892" name="Heading slide 16"/>
          <p:cNvSpPr txBox="1">
            <a:spLocks noGrp="1"/>
          </p:cNvSpPr>
          <p:nvPr>
            <p:ph type="title"/>
          </p:nvPr>
        </p:nvSpPr>
        <p:spPr>
          <a:xfrm>
            <a:off x="457828" y="511174"/>
            <a:ext cx="3924702" cy="1021063"/>
          </a:xfrm>
        </p:spPr>
        <p:txBody>
          <a:bodyPr spcFirstLastPara="1" wrap="square" lIns="0" tIns="0" rIns="0" bIns="0" anchor="t" anchorCtr="0">
            <a:noAutofit/>
          </a:bodyPr>
          <a:lstStyle/>
          <a:p>
            <a:r>
              <a:rPr lang="en-AU" sz="1800" b="0">
                <a:ea typeface="Helvetica Neue Thin" panose="020B0403020202020204" pitchFamily="34" charset="0"/>
                <a:sym typeface="Helvetica Neue Light"/>
              </a:rPr>
              <a:t>Theme A:</a:t>
            </a:r>
            <a:br>
              <a:rPr lang="en-AU" sz="1800" b="0"/>
            </a:br>
            <a:r>
              <a:rPr lang="en-AU" sz="1800" b="0">
                <a:latin typeface="Arial" panose="020B0604020202020204" pitchFamily="34" charset="0"/>
                <a:cs typeface="Arial" panose="020B0604020202020204" pitchFamily="34" charset="0"/>
                <a:sym typeface="Helvetica Neue"/>
              </a:rPr>
              <a:t>Build the capacity of the market to adopt and respond to home energy ratings through education.</a:t>
            </a:r>
            <a:endParaRPr lang="en-AU" sz="1800" b="0">
              <a:latin typeface="Arial" panose="020B0604020202020204" pitchFamily="34" charset="0"/>
              <a:cs typeface="Arial" panose="020B0604020202020204" pitchFamily="34" charset="0"/>
            </a:endParaRPr>
          </a:p>
        </p:txBody>
      </p:sp>
      <p:sp>
        <p:nvSpPr>
          <p:cNvPr id="5891" name="Body text slide 16"/>
          <p:cNvSpPr txBox="1">
            <a:spLocks noGrp="1"/>
          </p:cNvSpPr>
          <p:nvPr>
            <p:ph sz="half" idx="1"/>
          </p:nvPr>
        </p:nvSpPr>
        <p:spPr/>
        <p:txBody>
          <a:bodyPr spcFirstLastPara="1" wrap="square" lIns="0" tIns="0" rIns="0" bIns="0" anchor="t" anchorCtr="0">
            <a:noAutofit/>
          </a:bodyPr>
          <a:lstStyle/>
          <a:p>
            <a:pPr>
              <a:spcAft>
                <a:spcPts val="0"/>
              </a:spcAft>
            </a:pPr>
            <a:r>
              <a:rPr lang="en-AU" sz="850">
                <a:latin typeface="Arial"/>
                <a:cs typeface="Arial"/>
              </a:rPr>
              <a:t>RE agents identified </a:t>
            </a:r>
            <a:r>
              <a:rPr lang="en-AU" sz="850">
                <a:latin typeface="Arial"/>
                <a:cs typeface="Arial"/>
                <a:sym typeface="Libre Franklin"/>
              </a:rPr>
              <a:t>early training and capability uplift</a:t>
            </a:r>
            <a:r>
              <a:rPr lang="en-AU" sz="850">
                <a:latin typeface="Arial"/>
                <a:cs typeface="Arial"/>
              </a:rPr>
              <a:t> as crucial prior to launching home energy ratings. </a:t>
            </a:r>
          </a:p>
          <a:p>
            <a:pPr>
              <a:spcAft>
                <a:spcPts val="0"/>
              </a:spcAft>
            </a:pPr>
            <a:r>
              <a:rPr lang="en-AU" sz="850">
                <a:latin typeface="Arial"/>
                <a:cs typeface="Arial"/>
              </a:rPr>
              <a:t>Many RE agents suggested </a:t>
            </a:r>
            <a:r>
              <a:rPr lang="en-AU" sz="850">
                <a:latin typeface="Arial"/>
                <a:cs typeface="Arial"/>
                <a:sym typeface="Libre Franklin"/>
              </a:rPr>
              <a:t>regulation training for home energy ratings should be made mandatory</a:t>
            </a:r>
            <a:r>
              <a:rPr lang="en-AU" sz="850">
                <a:latin typeface="Arial"/>
                <a:cs typeface="Arial"/>
              </a:rPr>
              <a:t> to increase awareness and uptake, especially if making disclosure mandatory.</a:t>
            </a:r>
          </a:p>
          <a:p>
            <a:pPr>
              <a:spcAft>
                <a:spcPts val="0"/>
              </a:spcAft>
            </a:pPr>
            <a:r>
              <a:rPr lang="en-AU" sz="850">
                <a:latin typeface="Arial"/>
                <a:cs typeface="Arial"/>
              </a:rPr>
              <a:t>But the design and delivery of </a:t>
            </a:r>
            <a:r>
              <a:rPr lang="en-AU" sz="850">
                <a:latin typeface="Arial"/>
                <a:cs typeface="Arial"/>
                <a:sym typeface="Libre Franklin"/>
              </a:rPr>
              <a:t>training must be engaging and flexible enough to fit around RE agent's workflows</a:t>
            </a:r>
            <a:r>
              <a:rPr lang="en-AU" sz="850">
                <a:latin typeface="Arial"/>
                <a:cs typeface="Arial"/>
              </a:rPr>
              <a:t> and quiet times like winter and the summer break. Ideally training is co-delivered with a respected and influential real estate figure to encourage uptake and is available during quiet industry periods. </a:t>
            </a:r>
          </a:p>
          <a:p>
            <a:pPr>
              <a:spcAft>
                <a:spcPts val="0"/>
              </a:spcAft>
            </a:pPr>
            <a:r>
              <a:rPr lang="en-AU" sz="850">
                <a:latin typeface="Arial"/>
                <a:cs typeface="Arial"/>
              </a:rPr>
              <a:t>A key leverage point will be </a:t>
            </a:r>
            <a:r>
              <a:rPr lang="en-AU" sz="850">
                <a:latin typeface="Arial"/>
                <a:cs typeface="Arial"/>
                <a:sym typeface="Libre Franklin"/>
              </a:rPr>
              <a:t>raising the awareness of home energy ratings </a:t>
            </a:r>
            <a:r>
              <a:rPr lang="en-AU" sz="850">
                <a:latin typeface="Arial"/>
                <a:cs typeface="Arial"/>
              </a:rPr>
              <a:t>for buyers. Buyer’s </a:t>
            </a:r>
            <a:r>
              <a:rPr lang="en-AU" sz="850">
                <a:latin typeface="Arial"/>
                <a:cs typeface="Arial"/>
                <a:sym typeface="Libre Franklin"/>
              </a:rPr>
              <a:t>questions </a:t>
            </a:r>
            <a:r>
              <a:rPr lang="en-AU" sz="850">
                <a:latin typeface="Arial"/>
                <a:cs typeface="Arial"/>
              </a:rPr>
              <a:t>drive RE agents interest to learn more and sellers to consider upgrades. Buyers generally have larger financial and personal incentives to care about home energy ratings since they directly benefit from the home's energy efficiency for years to come.</a:t>
            </a:r>
          </a:p>
          <a:p>
            <a:pPr marL="0" lvl="0">
              <a:spcAft>
                <a:spcPts val="0"/>
              </a:spcAft>
            </a:pPr>
            <a:r>
              <a:rPr lang="en-AU" sz="850">
                <a:sym typeface="Libre Franklin"/>
              </a:rPr>
              <a:t>Raising vendor awareness and knowledge is also crucial to help reduce a potential backlash</a:t>
            </a:r>
            <a:r>
              <a:rPr lang="en-AU" sz="850"/>
              <a:t> and to help frame the rating as an opportunity for a better return on investment. But buyer behaviour will be what drives vendor interest and action.</a:t>
            </a:r>
          </a:p>
        </p:txBody>
      </p:sp>
      <p:sp>
        <p:nvSpPr>
          <p:cNvPr id="5893" name="Shape">
            <a:extLst>
              <a:ext uri="{C183D7F6-B498-43B3-948B-1728B52AA6E4}">
                <adec:decorative xmlns:adec="http://schemas.microsoft.com/office/drawing/2017/decorative" val="1"/>
              </a:ext>
            </a:extLst>
          </p:cNvPr>
          <p:cNvSpPr/>
          <p:nvPr/>
        </p:nvSpPr>
        <p:spPr>
          <a:xfrm>
            <a:off x="4572000" y="-25"/>
            <a:ext cx="4572000" cy="5143500"/>
          </a:xfrm>
          <a:prstGeom prst="rect">
            <a:avLst/>
          </a:prstGeom>
          <a:solidFill>
            <a:srgbClr val="E8F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897" name="Image Theme A">
            <a:extLst>
              <a:ext uri="{C183D7F6-B498-43B3-948B-1728B52AA6E4}">
                <adec:decorative xmlns:adec="http://schemas.microsoft.com/office/drawing/2017/decorative" val="1"/>
              </a:ext>
            </a:extLst>
          </p:cNvPr>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5833900" y="232550"/>
            <a:ext cx="2029275" cy="2029275"/>
          </a:xfrm>
          <a:prstGeom prst="rect">
            <a:avLst/>
          </a:prstGeom>
          <a:noFill/>
          <a:ln>
            <a:noFill/>
          </a:ln>
        </p:spPr>
      </p:pic>
      <p:sp>
        <p:nvSpPr>
          <p:cNvPr id="5894" name="Quote 1_16"/>
          <p:cNvSpPr/>
          <p:nvPr/>
        </p:nvSpPr>
        <p:spPr>
          <a:xfrm>
            <a:off x="5002813" y="2364046"/>
            <a:ext cx="1507500" cy="1175824"/>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a:lnSpc>
                <a:spcPct val="95000"/>
              </a:lnSpc>
            </a:pPr>
            <a:r>
              <a:rPr lang="en-US" sz="800" i="1">
                <a:solidFill>
                  <a:srgbClr val="585858"/>
                </a:solidFill>
              </a:rPr>
              <a:t>If buyers are asking questions then agents don't want to sound like a dummy, they will go and do the research to attempt to try and learn something. </a:t>
            </a:r>
            <a:endParaRPr lang="en-US"/>
          </a:p>
          <a:p>
            <a:pPr>
              <a:lnSpc>
                <a:spcPct val="95000"/>
              </a:lnSpc>
            </a:pPr>
            <a:endParaRPr lang="en-US" sz="800" i="1">
              <a:solidFill>
                <a:srgbClr val="585858"/>
              </a:solidFill>
            </a:endParaRPr>
          </a:p>
          <a:p>
            <a:pPr>
              <a:lnSpc>
                <a:spcPct val="95000"/>
              </a:lnSpc>
            </a:pPr>
            <a:r>
              <a:rPr lang="en-US" sz="800" i="1">
                <a:solidFill>
                  <a:srgbClr val="585858"/>
                </a:solidFill>
              </a:rPr>
              <a:t>- RE agents Upskilling 2</a:t>
            </a:r>
            <a:endParaRPr lang="en-US"/>
          </a:p>
        </p:txBody>
      </p:sp>
      <p:sp>
        <p:nvSpPr>
          <p:cNvPr id="5895" name="Quote 2_16"/>
          <p:cNvSpPr/>
          <p:nvPr/>
        </p:nvSpPr>
        <p:spPr>
          <a:xfrm>
            <a:off x="6743200" y="2364046"/>
            <a:ext cx="1507500" cy="1098900"/>
          </a:xfrm>
          <a:prstGeom prst="wedgeRoundRectCallout">
            <a:avLst>
              <a:gd name="adj1" fmla="val -19649"/>
              <a:gd name="adj2" fmla="val 60688"/>
              <a:gd name="adj3" fmla="val 0"/>
            </a:avLst>
          </a:prstGeom>
          <a:solidFill>
            <a:srgbClr val="FFFFFF"/>
          </a:solidFill>
          <a:ln>
            <a:noFill/>
          </a:ln>
        </p:spPr>
        <p:txBody>
          <a:bodyPr spcFirstLastPara="1" wrap="square" lIns="91425" tIns="91425" rIns="91425" bIns="91425" anchor="ctr" anchorCtr="0">
            <a:noAutofit/>
          </a:bodyPr>
          <a:lstStyle/>
          <a:p>
            <a:pPr marL="0" lvl="0" indent="0" algn="l" rtl="0">
              <a:lnSpc>
                <a:spcPct val="95000"/>
              </a:lnSpc>
              <a:spcBef>
                <a:spcPts val="0"/>
              </a:spcBef>
              <a:spcAft>
                <a:spcPts val="500"/>
              </a:spcAft>
              <a:buClr>
                <a:schemeClr val="dk1"/>
              </a:buClr>
              <a:buSzPts val="1100"/>
              <a:buFont typeface="Arial"/>
              <a:buNone/>
            </a:pPr>
            <a:r>
              <a:rPr lang="en-US" sz="800" i="1">
                <a:solidFill>
                  <a:srgbClr val="585858"/>
                </a:solidFill>
              </a:rPr>
              <a:t>It'll be the new buyers more than likely who will do upgrades because their house doesn't have the features they're after. </a:t>
            </a:r>
          </a:p>
          <a:p>
            <a:pPr>
              <a:lnSpc>
                <a:spcPct val="95000"/>
              </a:lnSpc>
              <a:spcAft>
                <a:spcPts val="500"/>
              </a:spcAft>
              <a:buClr>
                <a:schemeClr val="dk1"/>
              </a:buClr>
              <a:buSzPts val="1100"/>
            </a:pPr>
            <a:r>
              <a:rPr lang="en-US" sz="800" i="1">
                <a:solidFill>
                  <a:srgbClr val="585858"/>
                </a:solidFill>
              </a:rPr>
              <a:t>- RE agents Resources 1</a:t>
            </a:r>
            <a:endParaRPr/>
          </a:p>
        </p:txBody>
      </p:sp>
      <p:sp>
        <p:nvSpPr>
          <p:cNvPr id="5896" name="Quote 3_16"/>
          <p:cNvSpPr/>
          <p:nvPr/>
        </p:nvSpPr>
        <p:spPr>
          <a:xfrm>
            <a:off x="5378113" y="3789575"/>
            <a:ext cx="1507500" cy="1003500"/>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marL="0" lvl="0" indent="0" algn="l" rtl="0">
              <a:lnSpc>
                <a:spcPct val="95000"/>
              </a:lnSpc>
              <a:spcBef>
                <a:spcPts val="0"/>
              </a:spcBef>
              <a:spcAft>
                <a:spcPts val="0"/>
              </a:spcAft>
              <a:buNone/>
            </a:pPr>
            <a:r>
              <a:rPr lang="en-US" sz="800" i="1">
                <a:solidFill>
                  <a:srgbClr val="585858"/>
                </a:solidFill>
              </a:rPr>
              <a:t>You need those people that will bring people into the fold, get that critical mass, push it over. </a:t>
            </a:r>
            <a:endParaRPr sz="800" i="1">
              <a:solidFill>
                <a:srgbClr val="585858"/>
              </a:solidFill>
            </a:endParaRPr>
          </a:p>
          <a:p>
            <a:pPr>
              <a:lnSpc>
                <a:spcPct val="95000"/>
              </a:lnSpc>
              <a:spcBef>
                <a:spcPts val="500"/>
              </a:spcBef>
              <a:spcAft>
                <a:spcPts val="500"/>
              </a:spcAft>
              <a:buClr>
                <a:schemeClr val="dk1"/>
              </a:buClr>
              <a:buSzPts val="1100"/>
            </a:pPr>
            <a:r>
              <a:rPr lang="en-US" sz="800" i="1">
                <a:solidFill>
                  <a:srgbClr val="585858"/>
                </a:solidFill>
              </a:rPr>
              <a:t>- RE agents Upskilling 1</a:t>
            </a:r>
            <a:endParaRPr/>
          </a:p>
        </p:txBody>
      </p:sp>
      <p:sp>
        <p:nvSpPr>
          <p:cNvPr id="5898" name="Quote 4_16"/>
          <p:cNvSpPr/>
          <p:nvPr/>
        </p:nvSpPr>
        <p:spPr>
          <a:xfrm>
            <a:off x="7355075" y="3587393"/>
            <a:ext cx="1507500" cy="1173000"/>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marL="0" lvl="0" indent="0" algn="l" rtl="0">
              <a:lnSpc>
                <a:spcPct val="95000"/>
              </a:lnSpc>
              <a:spcBef>
                <a:spcPts val="0"/>
              </a:spcBef>
              <a:spcAft>
                <a:spcPts val="0"/>
              </a:spcAft>
              <a:buNone/>
            </a:pPr>
            <a:r>
              <a:rPr lang="en-US" sz="800" i="1">
                <a:solidFill>
                  <a:srgbClr val="585858"/>
                </a:solidFill>
              </a:rPr>
              <a:t>We are supposed to be knowers of all things, with our clients we need to be able to hold our own and know how their property stacks up against another one. </a:t>
            </a:r>
            <a:endParaRPr sz="800" i="1">
              <a:solidFill>
                <a:srgbClr val="585858"/>
              </a:solidFill>
            </a:endParaRPr>
          </a:p>
          <a:p>
            <a:pPr>
              <a:lnSpc>
                <a:spcPct val="95000"/>
              </a:lnSpc>
              <a:spcBef>
                <a:spcPts val="500"/>
              </a:spcBef>
              <a:spcAft>
                <a:spcPts val="500"/>
              </a:spcAft>
              <a:buClr>
                <a:schemeClr val="dk1"/>
              </a:buClr>
              <a:buSzPts val="1100"/>
            </a:pPr>
            <a:r>
              <a:rPr lang="en-US" sz="800" i="1">
                <a:solidFill>
                  <a:srgbClr val="585858"/>
                </a:solidFill>
              </a:rPr>
              <a:t>- RE agents Upskilling 2</a:t>
            </a:r>
            <a:endParaRPr/>
          </a:p>
        </p:txBody>
      </p:sp>
      <p:sp>
        <p:nvSpPr>
          <p:cNvPr id="9" name="Slide Number Placeholder 8">
            <a:extLst>
              <a:ext uri="{FF2B5EF4-FFF2-40B4-BE49-F238E27FC236}">
                <a16:creationId xmlns:a16="http://schemas.microsoft.com/office/drawing/2014/main" id="{EF7FEAAE-BCBA-F90C-5756-373C3ECCCAA7}"/>
              </a:ext>
            </a:extLst>
          </p:cNvPr>
          <p:cNvSpPr>
            <a:spLocks noGrp="1"/>
          </p:cNvSpPr>
          <p:nvPr>
            <p:ph type="sldNum" sz="quarter" idx="12"/>
          </p:nvPr>
        </p:nvSpPr>
        <p:spPr/>
        <p:txBody>
          <a:bodyPr>
            <a:normAutofit/>
          </a:bodyPr>
          <a:lstStyle/>
          <a:p>
            <a:fld id="{0E1F49C6-3F16-054C-BB3F-6B6B57E53F6C}"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902"/>
        <p:cNvGrpSpPr/>
        <p:nvPr/>
      </p:nvGrpSpPr>
      <p:grpSpPr>
        <a:xfrm>
          <a:off x="0" y="0"/>
          <a:ext cx="0" cy="0"/>
          <a:chOff x="0" y="0"/>
          <a:chExt cx="0" cy="0"/>
        </a:xfrm>
      </p:grpSpPr>
      <p:sp>
        <p:nvSpPr>
          <p:cNvPr id="5905" name="Heading slide 17"/>
          <p:cNvSpPr txBox="1">
            <a:spLocks noGrp="1"/>
          </p:cNvSpPr>
          <p:nvPr>
            <p:ph type="title"/>
          </p:nvPr>
        </p:nvSpPr>
        <p:spPr>
          <a:xfrm>
            <a:off x="457828" y="511175"/>
            <a:ext cx="3741881" cy="1310130"/>
          </a:xfrm>
          <a:prstGeom prst="rect">
            <a:avLst/>
          </a:prstGeom>
        </p:spPr>
        <p:txBody>
          <a:bodyPr spcFirstLastPara="1" wrap="square" lIns="0" tIns="0" rIns="0" bIns="0" anchor="t" anchorCtr="0">
            <a:noAutofit/>
          </a:bodyPr>
          <a:lstStyle/>
          <a:p>
            <a:pPr>
              <a:buSzPts val="990"/>
            </a:pPr>
            <a:r>
              <a:rPr lang="en-US" sz="1800" b="0">
                <a:solidFill>
                  <a:schemeClr val="dk1"/>
                </a:solidFill>
                <a:latin typeface="Arial"/>
                <a:ea typeface="Helvetica Neue Light"/>
                <a:cs typeface="Arial"/>
                <a:sym typeface="Helvetica Neue Light"/>
              </a:rPr>
              <a:t>Theme B: </a:t>
            </a:r>
            <a:br>
              <a:rPr lang="en-US" sz="1800" b="0">
                <a:ea typeface="Helvetica Neue Light"/>
              </a:rPr>
            </a:br>
            <a:r>
              <a:rPr lang="en-US" sz="1800" b="0">
                <a:solidFill>
                  <a:schemeClr val="dk1"/>
                </a:solidFill>
                <a:latin typeface="Arial"/>
                <a:ea typeface="Helvetica Neue Light"/>
                <a:cs typeface="Arial"/>
                <a:sym typeface="Helvetica Neue"/>
              </a:rPr>
              <a:t>Government</a:t>
            </a:r>
            <a:r>
              <a:rPr lang="en-US" sz="1800" b="0">
                <a:solidFill>
                  <a:schemeClr val="dk1"/>
                </a:solidFill>
                <a:latin typeface="Arial"/>
                <a:ea typeface="Helvetica Neue"/>
                <a:cs typeface="Arial"/>
                <a:sym typeface="Helvetica Neue"/>
              </a:rPr>
              <a:t> needs to be the glue and orchestrate to enable adoption and make decision points easy.</a:t>
            </a:r>
            <a:endParaRPr sz="1800" b="0">
              <a:solidFill>
                <a:schemeClr val="dk1"/>
              </a:solidFill>
              <a:latin typeface="Arial"/>
              <a:ea typeface="Helvetica Neue Light"/>
              <a:cs typeface="Arial"/>
              <a:sym typeface="Helvetica Neue Light"/>
            </a:endParaRPr>
          </a:p>
        </p:txBody>
      </p:sp>
      <p:sp>
        <p:nvSpPr>
          <p:cNvPr id="5904" name="Body copy slide 17"/>
          <p:cNvSpPr txBox="1">
            <a:spLocks noGrp="1"/>
          </p:cNvSpPr>
          <p:nvPr>
            <p:ph sz="half" idx="1"/>
          </p:nvPr>
        </p:nvSpPr>
        <p:spPr>
          <a:xfrm>
            <a:off x="457827" y="1895868"/>
            <a:ext cx="3682093" cy="2852656"/>
          </a:xfrm>
          <a:prstGeom prst="rect">
            <a:avLst/>
          </a:prstGeom>
        </p:spPr>
        <p:txBody>
          <a:bodyPr spcFirstLastPara="1" wrap="square" lIns="0" tIns="0" rIns="0" bIns="0" anchor="t" anchorCtr="0">
            <a:normAutofit/>
          </a:bodyPr>
          <a:lstStyle/>
          <a:p>
            <a:pPr marL="0" indent="0"/>
            <a:r>
              <a:rPr lang="en-US" sz="850"/>
              <a:t>The </a:t>
            </a:r>
            <a:r>
              <a:rPr lang="en-US" sz="850">
                <a:sym typeface="Libre Franklin"/>
              </a:rPr>
              <a:t>home energy rating process and service journey should be made clear</a:t>
            </a:r>
            <a:r>
              <a:rPr lang="en-US" sz="850"/>
              <a:t> to set expectations and assure agents and consumers of the process. Define the steps, costs, longevity of a rating and requirements for re-assessment. </a:t>
            </a:r>
            <a:endParaRPr sz="850"/>
          </a:p>
          <a:p>
            <a:pPr marL="0" lvl="0" indent="0" algn="l" rtl="0">
              <a:buNone/>
            </a:pPr>
            <a:r>
              <a:rPr lang="en-US" sz="850"/>
              <a:t>Rollout of policy, technologies and training needs to be </a:t>
            </a:r>
            <a:r>
              <a:rPr lang="en-US" sz="850">
                <a:sym typeface="Libre Franklin"/>
              </a:rPr>
              <a:t>orchestrated to </a:t>
            </a:r>
            <a:r>
              <a:rPr lang="en-US" sz="850" err="1">
                <a:sym typeface="Libre Franklin"/>
              </a:rPr>
              <a:t>maximise</a:t>
            </a:r>
            <a:r>
              <a:rPr lang="en-US" sz="850">
                <a:sym typeface="Libre Franklin"/>
              </a:rPr>
              <a:t> engagement and facilitate ease of uptake. </a:t>
            </a:r>
            <a:endParaRPr lang="en-US" sz="850"/>
          </a:p>
          <a:p>
            <a:pPr>
              <a:buClr>
                <a:schemeClr val="dk1"/>
              </a:buClr>
            </a:pPr>
            <a:r>
              <a:rPr lang="en-US" sz="850">
                <a:latin typeface="Arial"/>
                <a:cs typeface="Arial"/>
                <a:sym typeface="Libre Franklin"/>
              </a:rPr>
              <a:t>Make the choice to install energy efficient features easy at key moments</a:t>
            </a:r>
            <a:r>
              <a:rPr lang="en-US" sz="850">
                <a:latin typeface="Arial"/>
                <a:cs typeface="Arial"/>
              </a:rPr>
              <a:t> like selling and buying a home, or when something breaks, or a disaster like drought or flooding drives change. </a:t>
            </a:r>
            <a:r>
              <a:rPr lang="en-US" sz="850">
                <a:latin typeface="Arial"/>
                <a:cs typeface="Arial"/>
                <a:sym typeface="Libre Franklin"/>
              </a:rPr>
              <a:t>Government must ensure the infrastructure is in place to support easy decision making. </a:t>
            </a:r>
            <a:r>
              <a:rPr lang="en-US" sz="850">
                <a:latin typeface="Arial"/>
                <a:cs typeface="Arial"/>
              </a:rPr>
              <a:t>This means ensuring there are trained trades people, educated RE agents, aware consumers and financial supports and incentives in place.</a:t>
            </a:r>
            <a:endParaRPr sz="850">
              <a:latin typeface="Arial"/>
              <a:cs typeface="Arial"/>
            </a:endParaRPr>
          </a:p>
        </p:txBody>
      </p:sp>
      <p:sp>
        <p:nvSpPr>
          <p:cNvPr id="5903" name="Shape Slide 17">
            <a:extLst>
              <a:ext uri="{C183D7F6-B498-43B3-948B-1728B52AA6E4}">
                <adec:decorative xmlns:adec="http://schemas.microsoft.com/office/drawing/2017/decorative" val="1"/>
              </a:ext>
            </a:extLst>
          </p:cNvPr>
          <p:cNvSpPr/>
          <p:nvPr/>
        </p:nvSpPr>
        <p:spPr>
          <a:xfrm>
            <a:off x="4572000" y="-25"/>
            <a:ext cx="4572000" cy="5143500"/>
          </a:xfrm>
          <a:prstGeom prst="rect">
            <a:avLst/>
          </a:prstGeom>
          <a:solidFill>
            <a:srgbClr val="FFE6E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910" name="Image Theme B">
            <a:extLst>
              <a:ext uri="{C183D7F6-B498-43B3-948B-1728B52AA6E4}">
                <adec:decorative xmlns:adec="http://schemas.microsoft.com/office/drawing/2017/decorative" val="1"/>
              </a:ext>
            </a:extLst>
          </p:cNvPr>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5826216" y="274675"/>
            <a:ext cx="2029275" cy="2029275"/>
          </a:xfrm>
          <a:prstGeom prst="rect">
            <a:avLst/>
          </a:prstGeom>
          <a:noFill/>
          <a:ln>
            <a:noFill/>
          </a:ln>
        </p:spPr>
      </p:pic>
      <p:sp>
        <p:nvSpPr>
          <p:cNvPr id="5906" name="Quote 1_17"/>
          <p:cNvSpPr/>
          <p:nvPr/>
        </p:nvSpPr>
        <p:spPr>
          <a:xfrm>
            <a:off x="4754825" y="2168513"/>
            <a:ext cx="1507500" cy="1577100"/>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marL="0" lvl="0" indent="0" algn="l" rtl="0">
              <a:lnSpc>
                <a:spcPct val="95000"/>
              </a:lnSpc>
              <a:spcBef>
                <a:spcPts val="0"/>
              </a:spcBef>
              <a:spcAft>
                <a:spcPts val="0"/>
              </a:spcAft>
              <a:buNone/>
            </a:pPr>
            <a:r>
              <a:rPr lang="en-US" sz="800" i="1">
                <a:solidFill>
                  <a:srgbClr val="585858"/>
                </a:solidFill>
              </a:rPr>
              <a:t>If we're doing some kind of certification, it has to be done by someone who cares. I've seen pool certifications where each certifier has a different opinion about something that should be black and white, compliant or non-compliant. </a:t>
            </a:r>
            <a:endParaRPr sz="800" i="1">
              <a:solidFill>
                <a:srgbClr val="585858"/>
              </a:solidFill>
            </a:endParaRPr>
          </a:p>
          <a:p>
            <a:pPr>
              <a:lnSpc>
                <a:spcPct val="95000"/>
              </a:lnSpc>
              <a:spcBef>
                <a:spcPts val="500"/>
              </a:spcBef>
              <a:spcAft>
                <a:spcPts val="500"/>
              </a:spcAft>
              <a:buClr>
                <a:schemeClr val="dk1"/>
              </a:buClr>
              <a:buSzPts val="1100"/>
            </a:pPr>
            <a:r>
              <a:rPr lang="en-US" sz="800" i="1">
                <a:solidFill>
                  <a:srgbClr val="585858"/>
                </a:solidFill>
              </a:rPr>
              <a:t>- RE agents Resources 1</a:t>
            </a:r>
            <a:endParaRPr/>
          </a:p>
        </p:txBody>
      </p:sp>
      <p:sp>
        <p:nvSpPr>
          <p:cNvPr id="5908" name="Quote 2_17"/>
          <p:cNvSpPr/>
          <p:nvPr/>
        </p:nvSpPr>
        <p:spPr>
          <a:xfrm>
            <a:off x="6534500" y="2554725"/>
            <a:ext cx="1507500" cy="662400"/>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a:lnSpc>
                <a:spcPct val="95000"/>
              </a:lnSpc>
            </a:pPr>
            <a:r>
              <a:rPr lang="en-US" sz="800" i="1">
                <a:solidFill>
                  <a:srgbClr val="585858"/>
                </a:solidFill>
              </a:rPr>
              <a:t>To get this right (delivery of ratings disclosure) could take us 12-18 months.</a:t>
            </a:r>
            <a:endParaRPr sz="800" i="1">
              <a:solidFill>
                <a:srgbClr val="585858"/>
              </a:solidFill>
            </a:endParaRPr>
          </a:p>
          <a:p>
            <a:pPr marL="0" lvl="0" indent="0" algn="l" rtl="0">
              <a:lnSpc>
                <a:spcPct val="95000"/>
              </a:lnSpc>
              <a:spcBef>
                <a:spcPts val="500"/>
              </a:spcBef>
              <a:spcAft>
                <a:spcPts val="500"/>
              </a:spcAft>
              <a:buClr>
                <a:schemeClr val="dk1"/>
              </a:buClr>
              <a:buSzPts val="1100"/>
              <a:buFont typeface="Arial"/>
              <a:buNone/>
            </a:pPr>
            <a:r>
              <a:rPr lang="en-US" sz="800" i="1">
                <a:solidFill>
                  <a:srgbClr val="585858"/>
                </a:solidFill>
              </a:rPr>
              <a:t>- </a:t>
            </a:r>
            <a:r>
              <a:rPr lang="en-US" sz="800" i="1" err="1">
                <a:solidFill>
                  <a:srgbClr val="585858"/>
                </a:solidFill>
              </a:rPr>
              <a:t>Proptech</a:t>
            </a:r>
            <a:r>
              <a:rPr lang="en-US" sz="800" i="1">
                <a:solidFill>
                  <a:srgbClr val="585858"/>
                </a:solidFill>
              </a:rPr>
              <a:t> 2</a:t>
            </a:r>
            <a:endParaRPr/>
          </a:p>
        </p:txBody>
      </p:sp>
      <p:sp>
        <p:nvSpPr>
          <p:cNvPr id="5907" name="Quote 3_17"/>
          <p:cNvSpPr/>
          <p:nvPr/>
        </p:nvSpPr>
        <p:spPr>
          <a:xfrm>
            <a:off x="5554750" y="3847850"/>
            <a:ext cx="1507500" cy="1102800"/>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marL="0" lvl="0" indent="0" algn="l" rtl="0">
              <a:lnSpc>
                <a:spcPct val="95000"/>
              </a:lnSpc>
              <a:spcBef>
                <a:spcPts val="0"/>
              </a:spcBef>
              <a:spcAft>
                <a:spcPts val="0"/>
              </a:spcAft>
              <a:buNone/>
            </a:pPr>
            <a:r>
              <a:rPr lang="en-US" sz="800" i="1">
                <a:solidFill>
                  <a:srgbClr val="585858"/>
                </a:solidFill>
              </a:rPr>
              <a:t>You run into issues with the trades as well. Electricians and plumbers are super resistant to change. It's easier to install another RHEEM than an electrical heat pump. </a:t>
            </a:r>
            <a:endParaRPr sz="800" i="1">
              <a:solidFill>
                <a:srgbClr val="585858"/>
              </a:solidFill>
            </a:endParaRPr>
          </a:p>
          <a:p>
            <a:pPr>
              <a:lnSpc>
                <a:spcPct val="95000"/>
              </a:lnSpc>
              <a:spcBef>
                <a:spcPts val="500"/>
              </a:spcBef>
              <a:spcAft>
                <a:spcPts val="500"/>
              </a:spcAft>
              <a:buClr>
                <a:schemeClr val="dk1"/>
              </a:buClr>
              <a:buSzPts val="1100"/>
            </a:pPr>
            <a:r>
              <a:rPr lang="en-US" sz="800" i="1">
                <a:solidFill>
                  <a:srgbClr val="585858"/>
                </a:solidFill>
              </a:rPr>
              <a:t>- RE agents Upskilling 1</a:t>
            </a:r>
            <a:endParaRPr/>
          </a:p>
        </p:txBody>
      </p:sp>
      <p:sp>
        <p:nvSpPr>
          <p:cNvPr id="5909" name="Quote 4_17"/>
          <p:cNvSpPr/>
          <p:nvPr/>
        </p:nvSpPr>
        <p:spPr>
          <a:xfrm>
            <a:off x="7348400" y="3425225"/>
            <a:ext cx="1507500" cy="1342038"/>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marL="0" lvl="0" indent="0" algn="l" rtl="0">
              <a:lnSpc>
                <a:spcPct val="95000"/>
              </a:lnSpc>
              <a:spcBef>
                <a:spcPts val="0"/>
              </a:spcBef>
              <a:spcAft>
                <a:spcPts val="0"/>
              </a:spcAft>
              <a:buClr>
                <a:schemeClr val="dk1"/>
              </a:buClr>
              <a:buSzPts val="1100"/>
              <a:buFont typeface="Arial"/>
              <a:buNone/>
            </a:pPr>
            <a:r>
              <a:rPr lang="en-US" sz="800" i="1">
                <a:solidFill>
                  <a:srgbClr val="585858"/>
                </a:solidFill>
              </a:rPr>
              <a:t>We have training in December, and I asked is there a better time we can do this? There are ebbs and flows, January, winter break. Time of year and speed of the course are important. </a:t>
            </a:r>
            <a:endParaRPr sz="800" i="1">
              <a:solidFill>
                <a:srgbClr val="585858"/>
              </a:solidFill>
            </a:endParaRPr>
          </a:p>
          <a:p>
            <a:pPr>
              <a:lnSpc>
                <a:spcPct val="95000"/>
              </a:lnSpc>
              <a:spcBef>
                <a:spcPts val="500"/>
              </a:spcBef>
              <a:spcAft>
                <a:spcPts val="500"/>
              </a:spcAft>
              <a:buClr>
                <a:schemeClr val="dk1"/>
              </a:buClr>
              <a:buSzPts val="1100"/>
            </a:pPr>
            <a:r>
              <a:rPr lang="en-US" sz="800" i="1">
                <a:solidFill>
                  <a:srgbClr val="585858"/>
                </a:solidFill>
              </a:rPr>
              <a:t>- RE agents Upskilling 2</a:t>
            </a:r>
            <a:endParaRPr/>
          </a:p>
        </p:txBody>
      </p:sp>
      <p:sp>
        <p:nvSpPr>
          <p:cNvPr id="3" name="Slide Number Placeholder 2">
            <a:extLst>
              <a:ext uri="{FF2B5EF4-FFF2-40B4-BE49-F238E27FC236}">
                <a16:creationId xmlns:a16="http://schemas.microsoft.com/office/drawing/2014/main" id="{A4DF1F61-DDA1-87ED-C3C6-4ED426D7C42D}"/>
              </a:ext>
            </a:extLst>
          </p:cNvPr>
          <p:cNvSpPr>
            <a:spLocks noGrp="1"/>
          </p:cNvSpPr>
          <p:nvPr>
            <p:ph type="sldNum" sz="quarter" idx="12"/>
          </p:nvPr>
        </p:nvSpPr>
        <p:spPr/>
        <p:txBody>
          <a:bodyPr>
            <a:normAutofit/>
          </a:bodyPr>
          <a:lstStyle/>
          <a:p>
            <a:fld id="{0E1F49C6-3F16-054C-BB3F-6B6B57E53F6C}"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914"/>
        <p:cNvGrpSpPr/>
        <p:nvPr/>
      </p:nvGrpSpPr>
      <p:grpSpPr>
        <a:xfrm>
          <a:off x="0" y="0"/>
          <a:ext cx="0" cy="0"/>
          <a:chOff x="0" y="0"/>
          <a:chExt cx="0" cy="0"/>
        </a:xfrm>
      </p:grpSpPr>
      <p:sp>
        <p:nvSpPr>
          <p:cNvPr id="5917" name="Heading slide 18"/>
          <p:cNvSpPr txBox="1">
            <a:spLocks noGrp="1"/>
          </p:cNvSpPr>
          <p:nvPr>
            <p:ph type="title"/>
          </p:nvPr>
        </p:nvSpPr>
        <p:spPr>
          <a:xfrm>
            <a:off x="457828" y="511175"/>
            <a:ext cx="3792896" cy="1449430"/>
          </a:xfrm>
          <a:prstGeom prst="rect">
            <a:avLst/>
          </a:prstGeom>
        </p:spPr>
        <p:txBody>
          <a:bodyPr spcFirstLastPara="1" wrap="square" lIns="0" tIns="0" rIns="0" bIns="0" anchor="t" anchorCtr="0">
            <a:noAutofit/>
          </a:bodyPr>
          <a:lstStyle/>
          <a:p>
            <a:pPr>
              <a:buClr>
                <a:schemeClr val="dk1"/>
              </a:buClr>
              <a:buSzPts val="990"/>
            </a:pPr>
            <a:r>
              <a:rPr lang="en-US" sz="1800" b="0">
                <a:solidFill>
                  <a:schemeClr val="dk1"/>
                </a:solidFill>
                <a:ea typeface="Helvetica Neue Light"/>
                <a:sym typeface="Helvetica Neue Light"/>
              </a:rPr>
              <a:t>Theme C: </a:t>
            </a:r>
            <a:br>
              <a:rPr lang="en-US" sz="1800" b="0">
                <a:ea typeface="Helvetica Neue Light"/>
              </a:rPr>
            </a:br>
            <a:r>
              <a:rPr lang="en-US" sz="1800" b="0">
                <a:solidFill>
                  <a:schemeClr val="dk1"/>
                </a:solidFill>
                <a:ea typeface="Helvetica Neue"/>
                <a:sym typeface="Helvetica Neue"/>
              </a:rPr>
              <a:t>Keep rules and guidance clear, simple and consistent so that competition is fair and information is useful and comparable.</a:t>
            </a:r>
            <a:endParaRPr sz="1800">
              <a:solidFill>
                <a:schemeClr val="dk1"/>
              </a:solidFill>
            </a:endParaRPr>
          </a:p>
        </p:txBody>
      </p:sp>
      <p:sp>
        <p:nvSpPr>
          <p:cNvPr id="5916" name="Body copy 18"/>
          <p:cNvSpPr txBox="1">
            <a:spLocks noGrp="1"/>
          </p:cNvSpPr>
          <p:nvPr>
            <p:ph sz="half" idx="1"/>
          </p:nvPr>
        </p:nvSpPr>
        <p:spPr>
          <a:xfrm>
            <a:off x="457827" y="1914607"/>
            <a:ext cx="3682093" cy="2717718"/>
          </a:xfrm>
          <a:prstGeom prst="rect">
            <a:avLst/>
          </a:prstGeom>
        </p:spPr>
        <p:txBody>
          <a:bodyPr spcFirstLastPara="1" wrap="square" lIns="0" tIns="0" rIns="0" bIns="0" anchor="t" anchorCtr="0">
            <a:noAutofit/>
          </a:bodyPr>
          <a:lstStyle/>
          <a:p>
            <a:pPr marL="0" indent="0"/>
            <a:r>
              <a:rPr lang="en-US" sz="850"/>
              <a:t>Stakeholders identified the importance of </a:t>
            </a:r>
            <a:r>
              <a:rPr lang="en-US" sz="850">
                <a:sym typeface="Libre Franklin"/>
              </a:rPr>
              <a:t>clear and </a:t>
            </a:r>
            <a:r>
              <a:rPr lang="en-US" sz="850" err="1">
                <a:sym typeface="Libre Franklin"/>
              </a:rPr>
              <a:t>standardised</a:t>
            </a:r>
            <a:r>
              <a:rPr lang="en-US" sz="850">
                <a:sym typeface="Libre Franklin"/>
              </a:rPr>
              <a:t> rules. </a:t>
            </a:r>
            <a:r>
              <a:rPr lang="en-US" sz="850" err="1">
                <a:sym typeface="Libre Franklin"/>
              </a:rPr>
              <a:t>Standardised</a:t>
            </a:r>
            <a:r>
              <a:rPr lang="en-US" sz="850">
                <a:sym typeface="Libre Franklin"/>
              </a:rPr>
              <a:t> formats</a:t>
            </a:r>
            <a:r>
              <a:rPr lang="en-US" sz="850"/>
              <a:t> for certificates, icons, and data </a:t>
            </a:r>
            <a:r>
              <a:rPr lang="en-US" sz="850">
                <a:sym typeface="Libre Franklin"/>
              </a:rPr>
              <a:t>would enable consistency and efficiency across the sector.</a:t>
            </a:r>
            <a:endParaRPr lang="en-US" sz="850"/>
          </a:p>
          <a:p>
            <a:pPr marL="0" marR="0" lvl="0" indent="0" algn="l" rtl="0">
              <a:buNone/>
            </a:pPr>
            <a:r>
              <a:rPr lang="en-US" sz="850"/>
              <a:t>Disclosure rules must </a:t>
            </a:r>
            <a:r>
              <a:rPr lang="en-US" sz="850">
                <a:sym typeface="Libre Franklin"/>
              </a:rPr>
              <a:t>strike a balance between </a:t>
            </a:r>
            <a:r>
              <a:rPr lang="en-US" sz="850" err="1">
                <a:sym typeface="Libre Franklin"/>
              </a:rPr>
              <a:t>standardisation</a:t>
            </a:r>
            <a:r>
              <a:rPr lang="en-US" sz="850">
                <a:sym typeface="Libre Franklin"/>
              </a:rPr>
              <a:t> and commercial objectives</a:t>
            </a:r>
            <a:r>
              <a:rPr lang="en-US" sz="850"/>
              <a:t>, ensuring consumer transparency without overly restricting business goals.</a:t>
            </a:r>
            <a:endParaRPr sz="850"/>
          </a:p>
          <a:p>
            <a:pPr marL="0" marR="0" lvl="0" indent="0" algn="l" rtl="0">
              <a:buNone/>
            </a:pPr>
            <a:r>
              <a:rPr lang="en-US" sz="850"/>
              <a:t>Careful consideration must be given to the policy about </a:t>
            </a:r>
            <a:r>
              <a:rPr lang="en-US" sz="850">
                <a:sym typeface="Libre Franklin"/>
              </a:rPr>
              <a:t>when the rating must be </a:t>
            </a:r>
            <a:r>
              <a:rPr lang="en-AU" sz="850">
                <a:sym typeface="Libre Franklin"/>
              </a:rPr>
              <a:t>disclosed</a:t>
            </a:r>
            <a:r>
              <a:rPr lang="en-US" sz="850">
                <a:sym typeface="Libre Franklin"/>
              </a:rPr>
              <a:t> and if and when the certificate or its data should be disclosed. </a:t>
            </a:r>
            <a:endParaRPr sz="850">
              <a:sym typeface="Libre Franklin"/>
            </a:endParaRPr>
          </a:p>
          <a:p>
            <a:pPr marL="0" indent="0"/>
            <a:r>
              <a:rPr lang="en-US" sz="850"/>
              <a:t>The rating icon causes confusion for stakeholders. </a:t>
            </a:r>
            <a:br>
              <a:rPr lang="en-US" sz="850"/>
            </a:br>
            <a:r>
              <a:rPr lang="en-US" sz="850">
                <a:sym typeface="Libre Franklin"/>
              </a:rPr>
              <a:t>The star rating is the most easily understood and prominent but not the key metric recommended for disclosure.</a:t>
            </a:r>
            <a:endParaRPr lang="en-AU" sz="850">
              <a:sym typeface="Libre Franklin"/>
            </a:endParaRPr>
          </a:p>
        </p:txBody>
      </p:sp>
      <p:sp>
        <p:nvSpPr>
          <p:cNvPr id="5915" name="Shape slide 18">
            <a:extLst>
              <a:ext uri="{C183D7F6-B498-43B3-948B-1728B52AA6E4}">
                <adec:decorative xmlns:adec="http://schemas.microsoft.com/office/drawing/2017/decorative" val="1"/>
              </a:ext>
            </a:extLst>
          </p:cNvPr>
          <p:cNvSpPr/>
          <p:nvPr/>
        </p:nvSpPr>
        <p:spPr>
          <a:xfrm>
            <a:off x="4572000" y="-25"/>
            <a:ext cx="4572000" cy="5143500"/>
          </a:xfrm>
          <a:prstGeom prst="rect">
            <a:avLst/>
          </a:prstGeom>
          <a:solidFill>
            <a:srgbClr val="DEF8E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920" name="Image Theme C">
            <a:extLst>
              <a:ext uri="{C183D7F6-B498-43B3-948B-1728B52AA6E4}">
                <adec:decorative xmlns:adec="http://schemas.microsoft.com/office/drawing/2017/decorative" val="1"/>
              </a:ext>
            </a:extLst>
          </p:cNvPr>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5833900" y="232550"/>
            <a:ext cx="2029275" cy="2029275"/>
          </a:xfrm>
          <a:prstGeom prst="rect">
            <a:avLst/>
          </a:prstGeom>
          <a:noFill/>
          <a:ln>
            <a:noFill/>
          </a:ln>
        </p:spPr>
      </p:pic>
      <p:sp>
        <p:nvSpPr>
          <p:cNvPr id="5918" name="Quote 1_18"/>
          <p:cNvSpPr/>
          <p:nvPr/>
        </p:nvSpPr>
        <p:spPr>
          <a:xfrm>
            <a:off x="4908900" y="2591225"/>
            <a:ext cx="1507500" cy="893400"/>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marL="0" lvl="0" indent="0" algn="l" rtl="0">
              <a:lnSpc>
                <a:spcPct val="95000"/>
              </a:lnSpc>
              <a:spcBef>
                <a:spcPts val="0"/>
              </a:spcBef>
              <a:spcAft>
                <a:spcPts val="0"/>
              </a:spcAft>
              <a:buNone/>
            </a:pPr>
            <a:r>
              <a:rPr lang="en-US" sz="800" i="1">
                <a:solidFill>
                  <a:srgbClr val="585858"/>
                </a:solidFill>
              </a:rPr>
              <a:t>My initial thought is the higher the star rating, the more energy efficient the house is. </a:t>
            </a:r>
            <a:endParaRPr sz="800" i="1">
              <a:solidFill>
                <a:srgbClr val="585858"/>
              </a:solidFill>
            </a:endParaRPr>
          </a:p>
          <a:p>
            <a:pPr>
              <a:lnSpc>
                <a:spcPct val="95000"/>
              </a:lnSpc>
              <a:spcBef>
                <a:spcPts val="500"/>
              </a:spcBef>
              <a:spcAft>
                <a:spcPts val="500"/>
              </a:spcAft>
              <a:buClr>
                <a:schemeClr val="dk1"/>
              </a:buClr>
              <a:buSzPts val="1100"/>
            </a:pPr>
            <a:r>
              <a:rPr lang="en-US" sz="800" i="1">
                <a:solidFill>
                  <a:srgbClr val="585858"/>
                </a:solidFill>
              </a:rPr>
              <a:t>- RE agents Communicating Ratings 2</a:t>
            </a:r>
            <a:endParaRPr/>
          </a:p>
        </p:txBody>
      </p:sp>
      <p:sp>
        <p:nvSpPr>
          <p:cNvPr id="5921" name="Quote 2_18"/>
          <p:cNvSpPr/>
          <p:nvPr/>
        </p:nvSpPr>
        <p:spPr>
          <a:xfrm>
            <a:off x="6959100" y="2261825"/>
            <a:ext cx="1721100" cy="893400"/>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marL="0" lvl="0" indent="0" algn="l" rtl="0">
              <a:lnSpc>
                <a:spcPct val="95000"/>
              </a:lnSpc>
              <a:spcBef>
                <a:spcPts val="0"/>
              </a:spcBef>
              <a:spcAft>
                <a:spcPts val="0"/>
              </a:spcAft>
              <a:buNone/>
            </a:pPr>
            <a:r>
              <a:rPr lang="en-US" sz="800" i="1">
                <a:solidFill>
                  <a:srgbClr val="585858"/>
                </a:solidFill>
              </a:rPr>
              <a:t>If you say it is </a:t>
            </a:r>
            <a:r>
              <a:rPr lang="en-US" sz="800" i="1" err="1">
                <a:solidFill>
                  <a:srgbClr val="585858"/>
                </a:solidFill>
              </a:rPr>
              <a:t>standardised</a:t>
            </a:r>
            <a:r>
              <a:rPr lang="en-US" sz="800" i="1">
                <a:solidFill>
                  <a:srgbClr val="585858"/>
                </a:solidFill>
              </a:rPr>
              <a:t> and must be presented this way, then people will follow. If you give people the choice they'll all do it how they want to. </a:t>
            </a:r>
            <a:endParaRPr lang="en-US"/>
          </a:p>
          <a:p>
            <a:pPr marL="0" lvl="0" indent="0" algn="l" rtl="0">
              <a:lnSpc>
                <a:spcPct val="95000"/>
              </a:lnSpc>
              <a:spcBef>
                <a:spcPts val="500"/>
              </a:spcBef>
              <a:spcAft>
                <a:spcPts val="500"/>
              </a:spcAft>
              <a:buClr>
                <a:schemeClr val="dk1"/>
              </a:buClr>
              <a:buSzPts val="1100"/>
              <a:buFont typeface="Arial"/>
              <a:buNone/>
            </a:pPr>
            <a:r>
              <a:rPr lang="en-US" sz="800" i="1">
                <a:solidFill>
                  <a:srgbClr val="585858"/>
                </a:solidFill>
              </a:rPr>
              <a:t>- </a:t>
            </a:r>
            <a:r>
              <a:rPr lang="en-US" sz="800" i="1" err="1">
                <a:solidFill>
                  <a:srgbClr val="585858"/>
                </a:solidFill>
              </a:rPr>
              <a:t>Proptech</a:t>
            </a:r>
            <a:r>
              <a:rPr lang="en-US" sz="800" i="1">
                <a:solidFill>
                  <a:srgbClr val="585858"/>
                </a:solidFill>
              </a:rPr>
              <a:t> 2</a:t>
            </a:r>
          </a:p>
        </p:txBody>
      </p:sp>
      <p:sp>
        <p:nvSpPr>
          <p:cNvPr id="5919" name="Quote 3_18"/>
          <p:cNvSpPr/>
          <p:nvPr/>
        </p:nvSpPr>
        <p:spPr>
          <a:xfrm>
            <a:off x="5072900" y="3866775"/>
            <a:ext cx="1507500" cy="800100"/>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marL="0" lvl="0" indent="0" algn="l" rtl="0">
              <a:lnSpc>
                <a:spcPct val="95000"/>
              </a:lnSpc>
              <a:spcBef>
                <a:spcPts val="0"/>
              </a:spcBef>
              <a:spcAft>
                <a:spcPts val="0"/>
              </a:spcAft>
              <a:buNone/>
            </a:pPr>
            <a:r>
              <a:rPr lang="en-US" sz="800" i="1">
                <a:solidFill>
                  <a:srgbClr val="585858"/>
                </a:solidFill>
              </a:rPr>
              <a:t>On the listings environment it’s a </a:t>
            </a:r>
            <a:r>
              <a:rPr lang="en-AU" sz="800" i="1">
                <a:solidFill>
                  <a:srgbClr val="585858"/>
                </a:solidFill>
              </a:rPr>
              <a:t>rea</a:t>
            </a:r>
            <a:r>
              <a:rPr lang="en-US" sz="800" i="1">
                <a:solidFill>
                  <a:srgbClr val="585858"/>
                </a:solidFill>
              </a:rPr>
              <a:t>l competition for space. </a:t>
            </a:r>
            <a:endParaRPr lang="en-US"/>
          </a:p>
          <a:p>
            <a:pPr marL="0" lvl="0" indent="0" algn="l" rtl="0">
              <a:lnSpc>
                <a:spcPct val="95000"/>
              </a:lnSpc>
              <a:spcBef>
                <a:spcPts val="500"/>
              </a:spcBef>
              <a:spcAft>
                <a:spcPts val="500"/>
              </a:spcAft>
              <a:buClr>
                <a:schemeClr val="dk1"/>
              </a:buClr>
              <a:buSzPts val="1100"/>
              <a:buFont typeface="Arial"/>
              <a:buNone/>
            </a:pPr>
            <a:r>
              <a:rPr lang="en-US" sz="800" i="1">
                <a:solidFill>
                  <a:srgbClr val="585858"/>
                </a:solidFill>
              </a:rPr>
              <a:t>- Proptech 3</a:t>
            </a:r>
          </a:p>
        </p:txBody>
      </p:sp>
      <p:sp>
        <p:nvSpPr>
          <p:cNvPr id="5922" name="Quote 4_18"/>
          <p:cNvSpPr/>
          <p:nvPr/>
        </p:nvSpPr>
        <p:spPr>
          <a:xfrm>
            <a:off x="6959100" y="3484625"/>
            <a:ext cx="1721100" cy="1404300"/>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a:lnSpc>
                <a:spcPct val="95000"/>
              </a:lnSpc>
              <a:buClr>
                <a:schemeClr val="dk1"/>
              </a:buClr>
              <a:buSzPts val="1100"/>
            </a:pPr>
            <a:r>
              <a:rPr lang="en-US" sz="800" i="1">
                <a:solidFill>
                  <a:srgbClr val="585858"/>
                </a:solidFill>
              </a:rPr>
              <a:t>Needs a </a:t>
            </a:r>
            <a:r>
              <a:rPr lang="en-US" sz="800" i="1" err="1">
                <a:solidFill>
                  <a:srgbClr val="585858"/>
                </a:solidFill>
              </a:rPr>
              <a:t>standardised</a:t>
            </a:r>
            <a:r>
              <a:rPr lang="en-US" sz="800" i="1">
                <a:solidFill>
                  <a:srgbClr val="585858"/>
                </a:solidFill>
              </a:rPr>
              <a:t> format. Make it compulsory. </a:t>
            </a:r>
            <a:br>
              <a:rPr lang="en-US" sz="800" i="1"/>
            </a:br>
            <a:r>
              <a:rPr lang="en-US" sz="800" i="1">
                <a:solidFill>
                  <a:srgbClr val="585858"/>
                </a:solidFill>
              </a:rPr>
              <a:t>- RE agents Resources 2</a:t>
            </a:r>
            <a:endParaRPr sz="800" i="1">
              <a:solidFill>
                <a:srgbClr val="585858"/>
              </a:solidFill>
            </a:endParaRPr>
          </a:p>
          <a:p>
            <a:pPr>
              <a:lnSpc>
                <a:spcPct val="95000"/>
              </a:lnSpc>
              <a:spcBef>
                <a:spcPts val="500"/>
              </a:spcBef>
            </a:pPr>
            <a:r>
              <a:rPr lang="en-US" sz="800" i="1">
                <a:solidFill>
                  <a:srgbClr val="585858"/>
                </a:solidFill>
              </a:rPr>
              <a:t>I love that NSW is looking to mandate it. </a:t>
            </a:r>
            <a:br>
              <a:rPr lang="en-US" sz="800" i="1"/>
            </a:br>
            <a:r>
              <a:rPr lang="en-US" sz="800" i="1">
                <a:solidFill>
                  <a:srgbClr val="585858"/>
                </a:solidFill>
              </a:rPr>
              <a:t>- RE agents Upskilling 1</a:t>
            </a:r>
            <a:endParaRPr sz="800" i="1">
              <a:solidFill>
                <a:srgbClr val="585858"/>
              </a:solidFill>
            </a:endParaRPr>
          </a:p>
          <a:p>
            <a:pPr>
              <a:lnSpc>
                <a:spcPct val="95000"/>
              </a:lnSpc>
              <a:spcBef>
                <a:spcPts val="500"/>
              </a:spcBef>
              <a:spcAft>
                <a:spcPts val="500"/>
              </a:spcAft>
              <a:buClr>
                <a:schemeClr val="dk1"/>
              </a:buClr>
              <a:buSzPts val="1100"/>
            </a:pPr>
            <a:r>
              <a:rPr lang="en-US" sz="800" i="1">
                <a:solidFill>
                  <a:srgbClr val="585858"/>
                </a:solidFill>
              </a:rPr>
              <a:t>I think it’s great that mandatory energy ratings are coming across NSW. </a:t>
            </a:r>
            <a:br>
              <a:rPr lang="en-US" sz="800" i="1"/>
            </a:br>
            <a:r>
              <a:rPr lang="en-US" sz="800" i="1">
                <a:solidFill>
                  <a:srgbClr val="585858"/>
                </a:solidFill>
              </a:rPr>
              <a:t>- RE agents Resources 1</a:t>
            </a:r>
            <a:endParaRPr sz="800" i="1">
              <a:solidFill>
                <a:srgbClr val="585858"/>
              </a:solidFill>
            </a:endParaRPr>
          </a:p>
        </p:txBody>
      </p:sp>
      <p:sp>
        <p:nvSpPr>
          <p:cNvPr id="2" name="Slide Number Placeholder 1">
            <a:extLst>
              <a:ext uri="{FF2B5EF4-FFF2-40B4-BE49-F238E27FC236}">
                <a16:creationId xmlns:a16="http://schemas.microsoft.com/office/drawing/2014/main" id="{E18BB1E5-A5CE-214D-3A81-B72CF4DEB6E3}"/>
              </a:ext>
            </a:extLst>
          </p:cNvPr>
          <p:cNvSpPr>
            <a:spLocks noGrp="1"/>
          </p:cNvSpPr>
          <p:nvPr>
            <p:ph type="sldNum" sz="quarter" idx="12"/>
          </p:nvPr>
        </p:nvSpPr>
        <p:spPr/>
        <p:txBody>
          <a:bodyPr>
            <a:normAutofit/>
          </a:bodyPr>
          <a:lstStyle/>
          <a:p>
            <a:fld id="{0E1F49C6-3F16-054C-BB3F-6B6B57E53F6C}"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926"/>
        <p:cNvGrpSpPr/>
        <p:nvPr/>
      </p:nvGrpSpPr>
      <p:grpSpPr>
        <a:xfrm>
          <a:off x="0" y="0"/>
          <a:ext cx="0" cy="0"/>
          <a:chOff x="0" y="0"/>
          <a:chExt cx="0" cy="0"/>
        </a:xfrm>
      </p:grpSpPr>
      <p:sp>
        <p:nvSpPr>
          <p:cNvPr id="5928" name="Heading slide 19"/>
          <p:cNvSpPr txBox="1">
            <a:spLocks noGrp="1"/>
          </p:cNvSpPr>
          <p:nvPr>
            <p:ph type="title"/>
          </p:nvPr>
        </p:nvSpPr>
        <p:spPr>
          <a:xfrm>
            <a:off x="457828" y="511175"/>
            <a:ext cx="3825848" cy="446088"/>
          </a:xfrm>
          <a:prstGeom prst="rect">
            <a:avLst/>
          </a:prstGeom>
        </p:spPr>
        <p:txBody>
          <a:bodyPr spcFirstLastPara="1" wrap="square" lIns="0" tIns="0" rIns="0" bIns="0" anchor="t" anchorCtr="0">
            <a:noAutofit/>
          </a:bodyPr>
          <a:lstStyle/>
          <a:p>
            <a:pPr>
              <a:buClr>
                <a:schemeClr val="dk1"/>
              </a:buClr>
              <a:buSzPts val="990"/>
            </a:pPr>
            <a:r>
              <a:rPr lang="en-US" sz="1800" b="0">
                <a:solidFill>
                  <a:schemeClr val="dk1"/>
                </a:solidFill>
                <a:ea typeface="Helvetica Neue Light"/>
                <a:sym typeface="Helvetica Neue Light"/>
              </a:rPr>
              <a:t>Theme D: </a:t>
            </a:r>
            <a:br>
              <a:rPr lang="en-US" sz="1800" b="0">
                <a:ea typeface="Helvetica Neue Light"/>
              </a:rPr>
            </a:br>
            <a:r>
              <a:rPr lang="en-US" sz="1800" b="0">
                <a:solidFill>
                  <a:schemeClr val="dk1"/>
                </a:solidFill>
                <a:ea typeface="Helvetica Neue"/>
                <a:sym typeface="Helvetica Neue"/>
              </a:rPr>
              <a:t>Make information tangible and provide context so that users can make decisions and take action.</a:t>
            </a:r>
            <a:endParaRPr sz="1800">
              <a:solidFill>
                <a:schemeClr val="dk1"/>
              </a:solidFill>
            </a:endParaRPr>
          </a:p>
        </p:txBody>
      </p:sp>
      <p:sp>
        <p:nvSpPr>
          <p:cNvPr id="5934" name="Body copy 19"/>
          <p:cNvSpPr txBox="1">
            <a:spLocks noGrp="1"/>
          </p:cNvSpPr>
          <p:nvPr>
            <p:ph sz="half" idx="1"/>
          </p:nvPr>
        </p:nvSpPr>
        <p:spPr>
          <a:prstGeom prst="rect">
            <a:avLst/>
          </a:prstGeom>
        </p:spPr>
        <p:txBody>
          <a:bodyPr spcFirstLastPara="1" wrap="square" lIns="0" tIns="0" rIns="0" bIns="0" anchor="t" anchorCtr="0">
            <a:normAutofit/>
          </a:bodyPr>
          <a:lstStyle/>
          <a:p>
            <a:pPr marL="0" indent="0"/>
            <a:r>
              <a:rPr lang="en-US" sz="850"/>
              <a:t>Stakeholders indicated a metric or </a:t>
            </a:r>
            <a:r>
              <a:rPr lang="en-US" sz="850">
                <a:sym typeface="Libre Franklin"/>
              </a:rPr>
              <a:t>rating without context or a baseline will provide little value to users </a:t>
            </a:r>
            <a:r>
              <a:rPr lang="en-US" sz="850"/>
              <a:t>and be disregarded. </a:t>
            </a:r>
            <a:endParaRPr sz="850"/>
          </a:p>
          <a:p>
            <a:pPr marL="0" lvl="0" indent="0" algn="l" rtl="0">
              <a:buNone/>
            </a:pPr>
            <a:r>
              <a:rPr lang="en-US" sz="850"/>
              <a:t>Indicating how a rating compares to others helps users </a:t>
            </a:r>
            <a:r>
              <a:rPr lang="en-US" sz="850">
                <a:sym typeface="Libre Franklin"/>
              </a:rPr>
              <a:t>understand the risks and opportunities</a:t>
            </a:r>
            <a:r>
              <a:rPr lang="en-US" sz="850"/>
              <a:t> of their rating. Providing tangible figures like financial or lifestyle impacts </a:t>
            </a:r>
            <a:r>
              <a:rPr lang="en-US" sz="850">
                <a:sym typeface="Libre Franklin"/>
              </a:rPr>
              <a:t>motivates users to act.</a:t>
            </a:r>
            <a:endParaRPr sz="850">
              <a:sym typeface="Libre Franklin"/>
            </a:endParaRPr>
          </a:p>
          <a:p>
            <a:pPr marL="0" lvl="0" indent="0" algn="l" rtl="0">
              <a:buNone/>
            </a:pPr>
            <a:r>
              <a:rPr lang="en-US" sz="850"/>
              <a:t>If users do choose to act, they want to know </a:t>
            </a:r>
            <a:r>
              <a:rPr lang="en-US" sz="850">
                <a:sym typeface="Libre Franklin"/>
              </a:rPr>
              <a:t>what impacts each choice or action will have</a:t>
            </a:r>
            <a:r>
              <a:rPr lang="en-US" sz="850"/>
              <a:t>. Specifically, they want to know </a:t>
            </a:r>
            <a:r>
              <a:rPr lang="en-US" sz="850">
                <a:sym typeface="Libre Franklin"/>
              </a:rPr>
              <a:t>how each feature upgrade improves their rating.</a:t>
            </a:r>
            <a:endParaRPr sz="850">
              <a:sym typeface="Libre Franklin"/>
            </a:endParaRPr>
          </a:p>
          <a:p>
            <a:pPr marL="0" lvl="0" indent="0" algn="l" rtl="0">
              <a:buNone/>
            </a:pPr>
            <a:r>
              <a:rPr lang="en-US" sz="850">
                <a:sym typeface="Libre Franklin"/>
              </a:rPr>
              <a:t>Financial and lifestyle improvement information is a key motivator</a:t>
            </a:r>
            <a:r>
              <a:rPr lang="en-US" sz="850"/>
              <a:t> that unlocks change and encourages investment in upgrades that improve the energy performance of homes.</a:t>
            </a:r>
            <a:endParaRPr sz="850"/>
          </a:p>
        </p:txBody>
      </p:sp>
      <p:sp>
        <p:nvSpPr>
          <p:cNvPr id="5927" name="Shape slide 19">
            <a:extLst>
              <a:ext uri="{C183D7F6-B498-43B3-948B-1728B52AA6E4}">
                <adec:decorative xmlns:adec="http://schemas.microsoft.com/office/drawing/2017/decorative" val="1"/>
              </a:ext>
            </a:extLst>
          </p:cNvPr>
          <p:cNvSpPr/>
          <p:nvPr/>
        </p:nvSpPr>
        <p:spPr>
          <a:xfrm>
            <a:off x="4553100" y="-25"/>
            <a:ext cx="4590900" cy="5143500"/>
          </a:xfrm>
          <a:prstGeom prst="rect">
            <a:avLst/>
          </a:prstGeom>
          <a:solidFill>
            <a:srgbClr val="FFECB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933" name="Image Theme D">
            <a:extLst>
              <a:ext uri="{C183D7F6-B498-43B3-948B-1728B52AA6E4}">
                <adec:decorative xmlns:adec="http://schemas.microsoft.com/office/drawing/2017/decorative" val="1"/>
              </a:ext>
            </a:extLst>
          </p:cNvPr>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5833900" y="232550"/>
            <a:ext cx="2029275" cy="2029275"/>
          </a:xfrm>
          <a:prstGeom prst="rect">
            <a:avLst/>
          </a:prstGeom>
          <a:noFill/>
          <a:ln>
            <a:noFill/>
          </a:ln>
        </p:spPr>
      </p:pic>
      <p:sp>
        <p:nvSpPr>
          <p:cNvPr id="5929" name="Quote 1_19"/>
          <p:cNvSpPr/>
          <p:nvPr/>
        </p:nvSpPr>
        <p:spPr>
          <a:xfrm>
            <a:off x="4824225" y="2428550"/>
            <a:ext cx="1507500" cy="1269900"/>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marL="0" lvl="0" indent="0" algn="l" rtl="0">
              <a:lnSpc>
                <a:spcPct val="95000"/>
              </a:lnSpc>
              <a:spcBef>
                <a:spcPts val="0"/>
              </a:spcBef>
              <a:spcAft>
                <a:spcPts val="0"/>
              </a:spcAft>
              <a:buNone/>
            </a:pPr>
            <a:r>
              <a:rPr lang="en-US" sz="800" i="1">
                <a:solidFill>
                  <a:srgbClr val="585858"/>
                </a:solidFill>
              </a:rPr>
              <a:t>Is 60 good or bad? I don't know. Is it cheap to run or expensive to run? It's lacking context. </a:t>
            </a:r>
            <a:endParaRPr sz="800" i="1">
              <a:solidFill>
                <a:srgbClr val="585858"/>
              </a:solidFill>
            </a:endParaRPr>
          </a:p>
          <a:p>
            <a:pPr marL="0" lvl="0" indent="0" algn="l" rtl="0">
              <a:lnSpc>
                <a:spcPct val="95000"/>
              </a:lnSpc>
              <a:spcBef>
                <a:spcPts val="500"/>
              </a:spcBef>
              <a:spcAft>
                <a:spcPts val="500"/>
              </a:spcAft>
              <a:buClr>
                <a:schemeClr val="dk1"/>
              </a:buClr>
              <a:buSzPts val="1100"/>
              <a:buFont typeface="Arial"/>
              <a:buNone/>
            </a:pPr>
            <a:r>
              <a:rPr lang="en-US" sz="800" i="1">
                <a:solidFill>
                  <a:srgbClr val="585858"/>
                </a:solidFill>
              </a:rPr>
              <a:t>- </a:t>
            </a:r>
            <a:r>
              <a:rPr lang="en-US" sz="800" i="1" err="1">
                <a:solidFill>
                  <a:srgbClr val="585858"/>
                </a:solidFill>
              </a:rPr>
              <a:t>Proptech</a:t>
            </a:r>
            <a:r>
              <a:rPr lang="en-US" sz="800" i="1">
                <a:solidFill>
                  <a:srgbClr val="585858"/>
                </a:solidFill>
              </a:rPr>
              <a:t> 3</a:t>
            </a:r>
            <a:endParaRPr/>
          </a:p>
        </p:txBody>
      </p:sp>
      <p:sp>
        <p:nvSpPr>
          <p:cNvPr id="5931" name="Quote 2_19"/>
          <p:cNvSpPr/>
          <p:nvPr/>
        </p:nvSpPr>
        <p:spPr>
          <a:xfrm>
            <a:off x="6666963" y="2428550"/>
            <a:ext cx="1507500" cy="1003500"/>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marL="0" lvl="0" indent="0" algn="l" rtl="0">
              <a:lnSpc>
                <a:spcPct val="95000"/>
              </a:lnSpc>
              <a:spcBef>
                <a:spcPts val="0"/>
              </a:spcBef>
              <a:spcAft>
                <a:spcPts val="0"/>
              </a:spcAft>
              <a:buNone/>
            </a:pPr>
            <a:r>
              <a:rPr lang="en-US" sz="800" i="1">
                <a:solidFill>
                  <a:srgbClr val="585858"/>
                </a:solidFill>
              </a:rPr>
              <a:t>Dollar figures help people be aware of what their savings can be. </a:t>
            </a:r>
            <a:endParaRPr sz="800" i="1">
              <a:solidFill>
                <a:srgbClr val="585858"/>
              </a:solidFill>
            </a:endParaRPr>
          </a:p>
          <a:p>
            <a:pPr>
              <a:lnSpc>
                <a:spcPct val="95000"/>
              </a:lnSpc>
              <a:spcBef>
                <a:spcPts val="500"/>
              </a:spcBef>
              <a:spcAft>
                <a:spcPts val="500"/>
              </a:spcAft>
              <a:buClr>
                <a:schemeClr val="dk1"/>
              </a:buClr>
              <a:buSzPts val="1100"/>
            </a:pPr>
            <a:r>
              <a:rPr lang="en-US" sz="800" i="1">
                <a:solidFill>
                  <a:srgbClr val="585858"/>
                </a:solidFill>
              </a:rPr>
              <a:t>- RE agents Resources 1</a:t>
            </a:r>
            <a:endParaRPr/>
          </a:p>
        </p:txBody>
      </p:sp>
      <p:sp>
        <p:nvSpPr>
          <p:cNvPr id="5930" name="Quote 3_19"/>
          <p:cNvSpPr/>
          <p:nvPr/>
        </p:nvSpPr>
        <p:spPr>
          <a:xfrm>
            <a:off x="5434888" y="3921950"/>
            <a:ext cx="1507500" cy="845313"/>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marL="0" lvl="0" indent="0" algn="l" rtl="0">
              <a:lnSpc>
                <a:spcPct val="95000"/>
              </a:lnSpc>
              <a:spcBef>
                <a:spcPts val="0"/>
              </a:spcBef>
              <a:spcAft>
                <a:spcPts val="0"/>
              </a:spcAft>
              <a:buNone/>
            </a:pPr>
            <a:r>
              <a:rPr lang="en-US" sz="800" i="1">
                <a:solidFill>
                  <a:srgbClr val="585858"/>
                </a:solidFill>
              </a:rPr>
              <a:t>Would like confidence that if I take action, my rating will benefit from it. </a:t>
            </a:r>
            <a:endParaRPr sz="800" i="1">
              <a:solidFill>
                <a:srgbClr val="585858"/>
              </a:solidFill>
            </a:endParaRPr>
          </a:p>
          <a:p>
            <a:pPr>
              <a:lnSpc>
                <a:spcPct val="95000"/>
              </a:lnSpc>
              <a:spcBef>
                <a:spcPts val="500"/>
              </a:spcBef>
              <a:spcAft>
                <a:spcPts val="500"/>
              </a:spcAft>
              <a:buClr>
                <a:schemeClr val="dk1"/>
              </a:buClr>
              <a:buSzPts val="1100"/>
            </a:pPr>
            <a:r>
              <a:rPr lang="en-US" sz="800" i="1">
                <a:solidFill>
                  <a:srgbClr val="585858"/>
                </a:solidFill>
              </a:rPr>
              <a:t>- RE agents Communicating Ratings 2</a:t>
            </a:r>
            <a:endParaRPr/>
          </a:p>
        </p:txBody>
      </p:sp>
      <p:sp>
        <p:nvSpPr>
          <p:cNvPr id="5932" name="Quote 4_19"/>
          <p:cNvSpPr/>
          <p:nvPr/>
        </p:nvSpPr>
        <p:spPr>
          <a:xfrm>
            <a:off x="7392550" y="3628050"/>
            <a:ext cx="1507500" cy="1062350"/>
          </a:xfrm>
          <a:prstGeom prst="wedgeRoundRectCallout">
            <a:avLst>
              <a:gd name="adj1" fmla="val -19649"/>
              <a:gd name="adj2" fmla="val 60688"/>
              <a:gd name="adj3" fmla="val 0"/>
            </a:avLst>
          </a:prstGeom>
          <a:solidFill>
            <a:schemeClr val="lt1"/>
          </a:solidFill>
          <a:ln>
            <a:noFill/>
          </a:ln>
        </p:spPr>
        <p:txBody>
          <a:bodyPr spcFirstLastPara="1" wrap="square" lIns="91425" tIns="91425" rIns="91425" bIns="91425" anchor="ctr" anchorCtr="0">
            <a:noAutofit/>
          </a:bodyPr>
          <a:lstStyle/>
          <a:p>
            <a:pPr marL="0" lvl="0" indent="0" algn="l" rtl="0">
              <a:lnSpc>
                <a:spcPct val="95000"/>
              </a:lnSpc>
              <a:spcBef>
                <a:spcPts val="0"/>
              </a:spcBef>
              <a:spcAft>
                <a:spcPts val="0"/>
              </a:spcAft>
              <a:buNone/>
            </a:pPr>
            <a:r>
              <a:rPr lang="en-US" sz="800" i="1">
                <a:solidFill>
                  <a:srgbClr val="585858"/>
                </a:solidFill>
              </a:rPr>
              <a:t>I don't know how to interpret whether my house is a good house or a bad house. Maybe have a national benchmark or a suburb benchmark or both. </a:t>
            </a:r>
            <a:endParaRPr sz="800" i="1">
              <a:solidFill>
                <a:srgbClr val="585858"/>
              </a:solidFill>
            </a:endParaRPr>
          </a:p>
          <a:p>
            <a:pPr marL="0" lvl="0" indent="0" algn="l" rtl="0">
              <a:lnSpc>
                <a:spcPct val="95000"/>
              </a:lnSpc>
              <a:spcBef>
                <a:spcPts val="500"/>
              </a:spcBef>
              <a:spcAft>
                <a:spcPts val="500"/>
              </a:spcAft>
              <a:buClr>
                <a:schemeClr val="dk1"/>
              </a:buClr>
              <a:buSzPts val="1100"/>
              <a:buFont typeface="Arial"/>
              <a:buNone/>
            </a:pPr>
            <a:r>
              <a:rPr lang="en-US" sz="800" i="1">
                <a:solidFill>
                  <a:srgbClr val="585858"/>
                </a:solidFill>
              </a:rPr>
              <a:t>- </a:t>
            </a:r>
            <a:r>
              <a:rPr lang="en-US" sz="800" i="1" err="1">
                <a:solidFill>
                  <a:srgbClr val="585858"/>
                </a:solidFill>
              </a:rPr>
              <a:t>Proptech</a:t>
            </a:r>
            <a:r>
              <a:rPr lang="en-US" sz="800" i="1">
                <a:solidFill>
                  <a:srgbClr val="585858"/>
                </a:solidFill>
              </a:rPr>
              <a:t> 4</a:t>
            </a:r>
            <a:endParaRPr/>
          </a:p>
        </p:txBody>
      </p:sp>
      <p:sp>
        <p:nvSpPr>
          <p:cNvPr id="2" name="Slide Number Placeholder 1">
            <a:extLst>
              <a:ext uri="{FF2B5EF4-FFF2-40B4-BE49-F238E27FC236}">
                <a16:creationId xmlns:a16="http://schemas.microsoft.com/office/drawing/2014/main" id="{E0CCCCBA-65D6-3231-5BA9-F72B83A42A92}"/>
              </a:ext>
            </a:extLst>
          </p:cNvPr>
          <p:cNvSpPr>
            <a:spLocks noGrp="1"/>
          </p:cNvSpPr>
          <p:nvPr>
            <p:ph type="sldNum" sz="quarter" idx="12"/>
          </p:nvPr>
        </p:nvSpPr>
        <p:spPr/>
        <p:txBody>
          <a:bodyPr>
            <a:normAutofit/>
          </a:bodyPr>
          <a:lstStyle/>
          <a:p>
            <a:fld id="{0E1F49C6-3F16-054C-BB3F-6B6B57E53F6C}"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8BD2CF"/>
        </a:solidFill>
        <a:effectLst/>
      </p:bgPr>
    </p:bg>
    <p:spTree>
      <p:nvGrpSpPr>
        <p:cNvPr id="1" name="Shape 5881"/>
        <p:cNvGrpSpPr/>
        <p:nvPr/>
      </p:nvGrpSpPr>
      <p:grpSpPr>
        <a:xfrm>
          <a:off x="0" y="0"/>
          <a:ext cx="0" cy="0"/>
          <a:chOff x="0" y="0"/>
          <a:chExt cx="0" cy="0"/>
        </a:xfrm>
      </p:grpSpPr>
      <p:sp>
        <p:nvSpPr>
          <p:cNvPr id="5883" name="Google Shape;5883;p726"/>
          <p:cNvSpPr txBox="1">
            <a:spLocks noGrp="1"/>
          </p:cNvSpPr>
          <p:nvPr>
            <p:ph type="ctrTitle"/>
          </p:nvPr>
        </p:nvSpPr>
        <p:spPr>
          <a:xfrm>
            <a:off x="1157733" y="1663852"/>
            <a:ext cx="5583585" cy="1048576"/>
          </a:xfrm>
          <a:noFill/>
        </p:spPr>
        <p:txBody>
          <a:bodyPr spcFirstLastPara="1" wrap="square" lIns="0" tIns="0" rIns="0" bIns="0" anchor="t" anchorCtr="0">
            <a:normAutofit/>
          </a:bodyPr>
          <a:lstStyle/>
          <a:p>
            <a:r>
              <a:rPr lang="en-US">
                <a:sym typeface="Helvetica Neue"/>
              </a:rPr>
              <a:t>4. </a:t>
            </a:r>
            <a:r>
              <a:rPr lang="en-GB"/>
              <a:t>Details of key themes</a:t>
            </a:r>
            <a:endParaRPr lang="en-US">
              <a:sym typeface="Helvetica Neue"/>
            </a:endParaRPr>
          </a:p>
        </p:txBody>
      </p:sp>
      <p:sp>
        <p:nvSpPr>
          <p:cNvPr id="12" name="Content Placeholder 11">
            <a:extLst>
              <a:ext uri="{FF2B5EF4-FFF2-40B4-BE49-F238E27FC236}">
                <a16:creationId xmlns:a16="http://schemas.microsoft.com/office/drawing/2014/main" id="{8775C28E-0191-5C0F-8034-30689AC97E88}"/>
              </a:ext>
            </a:extLst>
          </p:cNvPr>
          <p:cNvSpPr>
            <a:spLocks noGrp="1"/>
          </p:cNvSpPr>
          <p:nvPr>
            <p:ph sz="quarter" idx="10"/>
          </p:nvPr>
        </p:nvSpPr>
        <p:spPr>
          <a:xfrm>
            <a:off x="1157733" y="2571750"/>
            <a:ext cx="5481964" cy="514590"/>
          </a:xfrm>
        </p:spPr>
        <p:txBody>
          <a:bodyPr/>
          <a:lstStyle/>
          <a:p>
            <a:r>
              <a:rPr lang="en-GB"/>
              <a:t>This section provides a detailed explanation of each theme's main points.</a:t>
            </a:r>
          </a:p>
        </p:txBody>
      </p:sp>
      <p:sp>
        <p:nvSpPr>
          <p:cNvPr id="2" name="Slide Number Placeholder 3">
            <a:extLst>
              <a:ext uri="{FF2B5EF4-FFF2-40B4-BE49-F238E27FC236}">
                <a16:creationId xmlns:a16="http://schemas.microsoft.com/office/drawing/2014/main" id="{769A6E59-DB65-5DAB-6A93-CFBE1751329B}"/>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21</a:t>
            </a:fld>
            <a:endParaRPr lang="en-US" sz="800"/>
          </a:p>
        </p:txBody>
      </p:sp>
    </p:spTree>
    <p:extLst>
      <p:ext uri="{BB962C8B-B14F-4D97-AF65-F5344CB8AC3E}">
        <p14:creationId xmlns:p14="http://schemas.microsoft.com/office/powerpoint/2010/main" val="4139015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BECF4"/>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A6471E-75C0-101A-1368-5C7C5CBC8935}"/>
              </a:ext>
            </a:extLst>
          </p:cNvPr>
          <p:cNvSpPr>
            <a:spLocks noGrp="1"/>
          </p:cNvSpPr>
          <p:nvPr>
            <p:ph type="ctrTitle"/>
          </p:nvPr>
        </p:nvSpPr>
        <p:spPr>
          <a:xfrm>
            <a:off x="1108305" y="1614425"/>
            <a:ext cx="7106474" cy="1048576"/>
          </a:xfrm>
        </p:spPr>
        <p:txBody>
          <a:bodyPr/>
          <a:lstStyle/>
          <a:p>
            <a:r>
              <a:rPr lang="en-US" b="1" noProof="0">
                <a:latin typeface="Arial" panose="020B0604020202020204" pitchFamily="34" charset="0"/>
                <a:cs typeface="Arial" panose="020B0604020202020204" pitchFamily="34" charset="0"/>
                <a:sym typeface="Helvetica Neue Light"/>
              </a:rPr>
              <a:t>Theme A: </a:t>
            </a:r>
            <a:r>
              <a:rPr lang="en-AU">
                <a:latin typeface="Arial" panose="020B0604020202020204" pitchFamily="34" charset="0"/>
                <a:cs typeface="Arial" panose="020B0604020202020204" pitchFamily="34" charset="0"/>
              </a:rPr>
              <a:t>Educate and prepare stakeholders</a:t>
            </a:r>
            <a:endParaRPr lang="en-GB"/>
          </a:p>
        </p:txBody>
      </p:sp>
      <p:sp>
        <p:nvSpPr>
          <p:cNvPr id="5" name="Content Placeholder 4">
            <a:extLst>
              <a:ext uri="{FF2B5EF4-FFF2-40B4-BE49-F238E27FC236}">
                <a16:creationId xmlns:a16="http://schemas.microsoft.com/office/drawing/2014/main" id="{8C1411C3-6458-6601-636D-22CB544128CB}"/>
              </a:ext>
            </a:extLst>
          </p:cNvPr>
          <p:cNvSpPr>
            <a:spLocks noGrp="1"/>
          </p:cNvSpPr>
          <p:nvPr>
            <p:ph sz="quarter" idx="10"/>
          </p:nvPr>
        </p:nvSpPr>
        <p:spPr>
          <a:xfrm>
            <a:off x="1108305" y="2148411"/>
            <a:ext cx="6516105" cy="514590"/>
          </a:xfrm>
        </p:spPr>
        <p:txBody>
          <a:bodyPr/>
          <a:lstStyle/>
          <a:p>
            <a:r>
              <a:rPr lang="en-US" noProof="0">
                <a:sym typeface="Helvetica Neue"/>
              </a:rPr>
              <a:t>Build the capacity of the market to adopt and respond to home energy ratings through education.</a:t>
            </a:r>
            <a:endParaRPr lang="en-GB"/>
          </a:p>
          <a:p>
            <a:endParaRPr lang="en-GB"/>
          </a:p>
        </p:txBody>
      </p:sp>
      <p:sp>
        <p:nvSpPr>
          <p:cNvPr id="3" name="Slide Number Placeholder 3">
            <a:extLst>
              <a:ext uri="{FF2B5EF4-FFF2-40B4-BE49-F238E27FC236}">
                <a16:creationId xmlns:a16="http://schemas.microsoft.com/office/drawing/2014/main" id="{3099AC20-FCA7-C5CC-A678-0C323C034514}"/>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22</a:t>
            </a:fld>
            <a:endParaRPr lang="en-US" sz="800"/>
          </a:p>
        </p:txBody>
      </p:sp>
    </p:spTree>
    <p:extLst>
      <p:ext uri="{BB962C8B-B14F-4D97-AF65-F5344CB8AC3E}">
        <p14:creationId xmlns:p14="http://schemas.microsoft.com/office/powerpoint/2010/main" val="476958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947"/>
        <p:cNvGrpSpPr/>
        <p:nvPr/>
      </p:nvGrpSpPr>
      <p:grpSpPr>
        <a:xfrm>
          <a:off x="0" y="0"/>
          <a:ext cx="0" cy="0"/>
          <a:chOff x="0" y="0"/>
          <a:chExt cx="0" cy="0"/>
        </a:xfrm>
      </p:grpSpPr>
      <p:sp>
        <p:nvSpPr>
          <p:cNvPr id="5950" name="Google Shape;5950;p732"/>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b="1">
                <a:latin typeface="Arial" panose="020B0604020202020204" pitchFamily="34" charset="0"/>
                <a:cs typeface="Arial" panose="020B0604020202020204" pitchFamily="34" charset="0"/>
              </a:rPr>
              <a:t>Theme A: Main points – 1</a:t>
            </a:r>
          </a:p>
        </p:txBody>
      </p:sp>
      <p:sp>
        <p:nvSpPr>
          <p:cNvPr id="5949" name="Google Shape;5949;p732"/>
          <p:cNvSpPr txBox="1">
            <a:spLocks noGrp="1"/>
          </p:cNvSpPr>
          <p:nvPr>
            <p:ph type="body" idx="1"/>
          </p:nvPr>
        </p:nvSpPr>
        <p:spPr>
          <a:prstGeom prst="rect">
            <a:avLst/>
          </a:prstGeom>
        </p:spPr>
        <p:txBody>
          <a:bodyPr spcFirstLastPara="1" wrap="square" lIns="0" tIns="0" rIns="0" bIns="0" anchor="t" anchorCtr="0">
            <a:normAutofit lnSpcReduction="10000"/>
          </a:bodyPr>
          <a:lstStyle/>
          <a:p>
            <a:pPr marL="0" indent="0">
              <a:lnSpc>
                <a:spcPct val="95000"/>
              </a:lnSpc>
            </a:pPr>
            <a:r>
              <a:rPr lang="en-US" sz="800" b="1">
                <a:solidFill>
                  <a:srgbClr val="585858"/>
                </a:solidFill>
                <a:latin typeface="Arial"/>
                <a:ea typeface="Arial"/>
                <a:cs typeface="Arial"/>
                <a:sym typeface="Arial"/>
              </a:rPr>
              <a:t>A.1 Real estate agents want to be one step ahead of customers</a:t>
            </a:r>
            <a:endParaRPr lang="en-US" sz="800">
              <a:solidFill>
                <a:srgbClr val="585858"/>
              </a:solidFill>
              <a:latin typeface="Arial"/>
              <a:ea typeface="Arial"/>
              <a:cs typeface="Arial"/>
            </a:endParaRPr>
          </a:p>
          <a:p>
            <a:pPr indent="0">
              <a:lnSpc>
                <a:spcPct val="95000"/>
              </a:lnSpc>
              <a:spcBef>
                <a:spcPts val="500"/>
              </a:spcBef>
            </a:pPr>
            <a:r>
              <a:rPr lang="en-US" sz="800">
                <a:solidFill>
                  <a:srgbClr val="585858"/>
                </a:solidFill>
                <a:latin typeface="Arial"/>
                <a:ea typeface="Arial"/>
                <a:cs typeface="Arial"/>
                <a:sym typeface="Arial"/>
              </a:rPr>
              <a:t>As consumer awareness around home energy efficiency grows, RE agents face pressure to build knowledge. Buyers, increasingly well-informed on energy ratings and efficiency, will drive the need for agents to stay ahead. Effective training and up-to-date knowledge on property features—such as solar panels and energy-efficient appliances— will be important information for some agents to confidently answer detailed questions and gain a competitive edge.</a:t>
            </a:r>
          </a:p>
          <a:p>
            <a:pPr marL="0" indent="0">
              <a:lnSpc>
                <a:spcPct val="95000"/>
              </a:lnSpc>
              <a:spcBef>
                <a:spcPts val="500"/>
              </a:spcBef>
              <a:spcAft>
                <a:spcPts val="500"/>
              </a:spcAft>
            </a:pPr>
            <a:r>
              <a:rPr lang="en-US" sz="800">
                <a:solidFill>
                  <a:srgbClr val="585858"/>
                </a:solidFill>
                <a:latin typeface="Arial"/>
                <a:ea typeface="Arial"/>
                <a:cs typeface="Arial"/>
                <a:sym typeface="Arial"/>
              </a:rPr>
              <a:t>Agents must anticipate buyer inquiries and discuss energy efficiency as they would any other property features, highlighting energy savings, comfort benefits, and the value of specific features. Providing accurate information builds trust and positions agents as credible, influencing both buyers and vendors. If vendors, see the importance buyers place on energy ratings, they may be motivated to make improvements, while buyers could use ratings as negotiation tools. </a:t>
            </a:r>
            <a:endParaRPr lang="en-US">
              <a:solidFill>
                <a:srgbClr val="585858"/>
              </a:solidFill>
            </a:endParaRPr>
          </a:p>
        </p:txBody>
      </p:sp>
      <p:sp>
        <p:nvSpPr>
          <p:cNvPr id="4" name="Google Shape;5948;p732">
            <a:extLst>
              <a:ext uri="{FF2B5EF4-FFF2-40B4-BE49-F238E27FC236}">
                <a16:creationId xmlns:a16="http://schemas.microsoft.com/office/drawing/2014/main" id="{7572A28B-BFA3-150E-902B-E5FE2CBFB9FC}"/>
              </a:ext>
              <a:ext uri="{C183D7F6-B498-43B3-948B-1728B52AA6E4}">
                <adec:decorative xmlns:adec="http://schemas.microsoft.com/office/drawing/2017/decorative" val="1"/>
              </a:ext>
            </a:extLst>
          </p:cNvPr>
          <p:cNvSpPr/>
          <p:nvPr/>
        </p:nvSpPr>
        <p:spPr>
          <a:xfrm>
            <a:off x="2491350" y="1129451"/>
            <a:ext cx="1907625" cy="3307980"/>
          </a:xfrm>
          <a:prstGeom prst="wedgeRoundRectCallout">
            <a:avLst>
              <a:gd name="adj1" fmla="val -20383"/>
              <a:gd name="adj2" fmla="val 55288"/>
              <a:gd name="adj3" fmla="val 0"/>
            </a:avLst>
          </a:prstGeom>
          <a:solidFill>
            <a:srgbClr val="CBEBF4"/>
          </a:solid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CBEBF4"/>
              </a:solidFill>
            </a:endParaRPr>
          </a:p>
        </p:txBody>
      </p:sp>
      <p:sp>
        <p:nvSpPr>
          <p:cNvPr id="5951" name="Google Shape;5951;p732"/>
          <p:cNvSpPr txBox="1">
            <a:spLocks noGrp="1"/>
          </p:cNvSpPr>
          <p:nvPr>
            <p:ph type="body" idx="2"/>
          </p:nvPr>
        </p:nvSpPr>
        <p:spPr>
          <a:prstGeom prst="rect">
            <a:avLst/>
          </a:prstGeom>
        </p:spPr>
        <p:txBody>
          <a:bodyPr spcFirstLastPara="1" wrap="square" lIns="0" tIns="0" rIns="0" bIns="0" anchor="t" anchorCtr="0">
            <a:normAutofit lnSpcReduction="10000"/>
          </a:bodyPr>
          <a:lstStyle/>
          <a:p>
            <a:pPr indent="0">
              <a:lnSpc>
                <a:spcPct val="95000"/>
              </a:lnSpc>
            </a:pPr>
            <a:r>
              <a:rPr lang="en-US" sz="800">
                <a:solidFill>
                  <a:schemeClr val="tx1"/>
                </a:solidFill>
                <a:latin typeface="Arial"/>
                <a:cs typeface="Arial"/>
              </a:rPr>
              <a:t>If buyers are asking questions then agents don't want to sound like a dummy, they will go and do the research to attempt to try and learn something. - RE agents Upskilling 2</a:t>
            </a:r>
          </a:p>
          <a:p>
            <a:pPr indent="0">
              <a:lnSpc>
                <a:spcPct val="95000"/>
              </a:lnSpc>
              <a:spcBef>
                <a:spcPts val="500"/>
              </a:spcBef>
            </a:pPr>
            <a:r>
              <a:rPr lang="en-US" sz="800">
                <a:solidFill>
                  <a:schemeClr val="tx1"/>
                </a:solidFill>
                <a:latin typeface="Arial"/>
                <a:cs typeface="Arial"/>
              </a:rPr>
              <a:t>For an agent to be able to go in and have a conversation with a client and anticipate their questions about home energy ratings, that’s important. - RE agents Resources 2</a:t>
            </a:r>
          </a:p>
          <a:p>
            <a:pPr indent="0">
              <a:lnSpc>
                <a:spcPct val="95000"/>
              </a:lnSpc>
              <a:spcBef>
                <a:spcPts val="500"/>
              </a:spcBef>
            </a:pPr>
            <a:r>
              <a:rPr lang="en-US" sz="800">
                <a:solidFill>
                  <a:schemeClr val="tx1"/>
                </a:solidFill>
                <a:latin typeface="Arial"/>
                <a:cs typeface="Arial"/>
              </a:rPr>
              <a:t>I think if we train agents to have the right conversations with their clients, they are going to be seen as a professional, relevant agent in the marketplace. - RE agents Resources 2</a:t>
            </a:r>
          </a:p>
          <a:p>
            <a:pPr marL="0" indent="0">
              <a:lnSpc>
                <a:spcPct val="95000"/>
              </a:lnSpc>
              <a:spcBef>
                <a:spcPts val="500"/>
              </a:spcBef>
            </a:pPr>
            <a:r>
              <a:rPr lang="en-US" sz="800">
                <a:solidFill>
                  <a:schemeClr val="tx1"/>
                </a:solidFill>
              </a:rPr>
              <a:t>The vendor will take note when the buyer is making an issue of it. Vendors will make changes driven by the agent. - Communicating ratings 2</a:t>
            </a:r>
          </a:p>
          <a:p>
            <a:pPr indent="0">
              <a:lnSpc>
                <a:spcPct val="95000"/>
              </a:lnSpc>
              <a:spcBef>
                <a:spcPts val="500"/>
              </a:spcBef>
              <a:spcAft>
                <a:spcPts val="500"/>
              </a:spcAft>
            </a:pPr>
            <a:r>
              <a:rPr lang="en-US" sz="800">
                <a:solidFill>
                  <a:schemeClr val="tx1"/>
                </a:solidFill>
                <a:latin typeface="Arial"/>
                <a:cs typeface="Arial"/>
              </a:rPr>
              <a:t>Training is important down the line to be able to clearly define and explain the difference in comfort comparatively across properties based on the features that are included in the properties. Easily attaching that to the benefit of the cost savings. - RE agents Upskilling 2</a:t>
            </a:r>
            <a:endParaRPr lang="en-US">
              <a:solidFill>
                <a:schemeClr val="tx1"/>
              </a:solidFill>
              <a:latin typeface="Arial"/>
              <a:cs typeface="Arial"/>
            </a:endParaRPr>
          </a:p>
        </p:txBody>
      </p:sp>
      <p:sp>
        <p:nvSpPr>
          <p:cNvPr id="5952" name="Google Shape;5952;p732"/>
          <p:cNvSpPr txBox="1">
            <a:spLocks noGrp="1"/>
          </p:cNvSpPr>
          <p:nvPr>
            <p:ph type="body" idx="3"/>
          </p:nvPr>
        </p:nvSpPr>
        <p:spPr>
          <a:xfrm>
            <a:off x="4751699" y="1129449"/>
            <a:ext cx="1776300" cy="3765133"/>
          </a:xfrm>
          <a:prstGeom prst="rect">
            <a:avLst/>
          </a:prstGeom>
        </p:spPr>
        <p:txBody>
          <a:bodyPr spcFirstLastPara="1" wrap="square" lIns="0" tIns="0" rIns="0" bIns="0" anchor="t" anchorCtr="0">
            <a:spAutoFit/>
          </a:bodyPr>
          <a:lstStyle/>
          <a:p>
            <a:pPr marL="0" indent="0">
              <a:lnSpc>
                <a:spcPct val="95000"/>
              </a:lnSpc>
            </a:pPr>
            <a:r>
              <a:rPr lang="en-US" sz="800" b="1"/>
              <a:t>A.2 Real estate agents as knowledgeable professionals not experts</a:t>
            </a:r>
          </a:p>
          <a:p>
            <a:pPr marL="0" indent="0">
              <a:lnSpc>
                <a:spcPct val="95000"/>
              </a:lnSpc>
              <a:spcBef>
                <a:spcPts val="500"/>
              </a:spcBef>
            </a:pPr>
            <a:r>
              <a:rPr lang="en-US" sz="800"/>
              <a:t>In situations where customers lack industry or market knowledge, they depend on agents to provide essential information/input about property decisions. </a:t>
            </a:r>
          </a:p>
          <a:p>
            <a:pPr indent="0">
              <a:lnSpc>
                <a:spcPct val="95000"/>
              </a:lnSpc>
              <a:spcBef>
                <a:spcPts val="500"/>
              </a:spcBef>
            </a:pPr>
            <a:r>
              <a:rPr lang="en-US" sz="800">
                <a:latin typeface="Arial"/>
                <a:cs typeface="Arial"/>
              </a:rPr>
              <a:t>RE agents don’t need to be technical experts but they </a:t>
            </a:r>
            <a:r>
              <a:rPr lang="en-US" sz="800" err="1">
                <a:latin typeface="Arial"/>
                <a:cs typeface="Arial"/>
              </a:rPr>
              <a:t>recognise</a:t>
            </a:r>
            <a:r>
              <a:rPr lang="en-US" sz="800">
                <a:latin typeface="Arial"/>
                <a:cs typeface="Arial"/>
              </a:rPr>
              <a:t> the role they could play in supporting customers to understand value. RE agents need to be knowledgeable enough to ensure customers are well-informed about the property and potential costs and benefits. By leveraging external experts—such as building assessors in addition to existing experts like mortgage brokers—agents can deliver a comprehensive expert view to their clients, enhancing trust.</a:t>
            </a:r>
          </a:p>
          <a:p>
            <a:pPr indent="0">
              <a:lnSpc>
                <a:spcPct val="95000"/>
              </a:lnSpc>
              <a:spcBef>
                <a:spcPts val="500"/>
              </a:spcBef>
              <a:spcAft>
                <a:spcPts val="500"/>
              </a:spcAft>
            </a:pPr>
            <a:r>
              <a:rPr lang="en-US" sz="800">
                <a:latin typeface="Arial"/>
                <a:cs typeface="Arial"/>
              </a:rPr>
              <a:t>Providing the right levels of education and enabling agents to discuss improvements, property attributes and the tangible benefits from those features will position them as knowledgeable professionals or enables them to differentiate from others RE agents.</a:t>
            </a:r>
            <a:endParaRPr lang="en-US">
              <a:latin typeface="Arial"/>
              <a:cs typeface="Arial"/>
            </a:endParaRPr>
          </a:p>
        </p:txBody>
      </p:sp>
      <p:sp>
        <p:nvSpPr>
          <p:cNvPr id="5" name="Google Shape;5954;p732">
            <a:extLst>
              <a:ext uri="{FF2B5EF4-FFF2-40B4-BE49-F238E27FC236}">
                <a16:creationId xmlns:a16="http://schemas.microsoft.com/office/drawing/2014/main" id="{0C268762-5539-ED37-712E-2DDAD97B6C67}"/>
              </a:ext>
              <a:ext uri="{C183D7F6-B498-43B3-948B-1728B52AA6E4}">
                <adec:decorative xmlns:adec="http://schemas.microsoft.com/office/drawing/2017/decorative" val="1"/>
              </a:ext>
            </a:extLst>
          </p:cNvPr>
          <p:cNvSpPr/>
          <p:nvPr/>
        </p:nvSpPr>
        <p:spPr>
          <a:xfrm>
            <a:off x="6729900" y="1129450"/>
            <a:ext cx="1933800" cy="3307981"/>
          </a:xfrm>
          <a:prstGeom prst="wedgeRoundRectCallout">
            <a:avLst>
              <a:gd name="adj1" fmla="val -20383"/>
              <a:gd name="adj2" fmla="val 55288"/>
              <a:gd name="adj3" fmla="val 0"/>
            </a:avLst>
          </a:prstGeom>
          <a:solidFill>
            <a:srgbClr val="CBEBF4"/>
          </a:solid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53" name="Google Shape;5953;p732"/>
          <p:cNvSpPr txBox="1">
            <a:spLocks noGrp="1"/>
          </p:cNvSpPr>
          <p:nvPr>
            <p:ph type="body" idx="4"/>
          </p:nvPr>
        </p:nvSpPr>
        <p:spPr>
          <a:prstGeom prst="rect">
            <a:avLst/>
          </a:prstGeom>
        </p:spPr>
        <p:txBody>
          <a:bodyPr spcFirstLastPara="1" wrap="square" lIns="0" tIns="0" rIns="0" bIns="0" anchor="t" anchorCtr="0">
            <a:normAutofit/>
          </a:bodyPr>
          <a:lstStyle/>
          <a:p>
            <a:pPr marL="0" indent="0">
              <a:lnSpc>
                <a:spcPct val="95000"/>
              </a:lnSpc>
            </a:pPr>
            <a:r>
              <a:rPr lang="en-US" sz="800">
                <a:solidFill>
                  <a:schemeClr val="tx1"/>
                </a:solidFill>
              </a:rPr>
              <a:t>We hear that people don't trust real estate agents, but they trust themselves even less. They will rely on an agent to understand decisions they want to make about a property. They'll be asking the agent all those questions. - Proptech 3</a:t>
            </a:r>
          </a:p>
          <a:p>
            <a:pPr indent="0">
              <a:lnSpc>
                <a:spcPct val="95000"/>
              </a:lnSpc>
              <a:spcBef>
                <a:spcPts val="500"/>
              </a:spcBef>
            </a:pPr>
            <a:r>
              <a:rPr lang="en-US" sz="800">
                <a:solidFill>
                  <a:schemeClr val="tx1"/>
                </a:solidFill>
                <a:latin typeface="Arial"/>
                <a:cs typeface="Arial"/>
              </a:rPr>
              <a:t>Trusted advisor - in many instances purchasing or selling a home is the largest financial thing someone is going to do. Sometimes a client can be incredibly well informed and has done a lot of research, but in many instances that's just not the case. They don't have industry or market knowledge, its ultimately our job to bring that knowledge, to educate the client. - RE agents Upskilling 2</a:t>
            </a:r>
          </a:p>
          <a:p>
            <a:pPr indent="0">
              <a:lnSpc>
                <a:spcPct val="95000"/>
              </a:lnSpc>
              <a:spcBef>
                <a:spcPts val="500"/>
              </a:spcBef>
            </a:pPr>
            <a:r>
              <a:rPr lang="en-US" sz="800">
                <a:solidFill>
                  <a:schemeClr val="tx1"/>
                </a:solidFill>
                <a:latin typeface="Arial"/>
                <a:cs typeface="Arial"/>
              </a:rPr>
              <a:t>On a real estate agents perspective, we just need the means and information to give people to make decisions. - RE agents Resources 1</a:t>
            </a:r>
            <a:endParaRPr lang="en-US" sz="800">
              <a:solidFill>
                <a:schemeClr val="tx1"/>
              </a:solidFill>
            </a:endParaRPr>
          </a:p>
          <a:p>
            <a:pPr indent="0">
              <a:lnSpc>
                <a:spcPct val="95000"/>
              </a:lnSpc>
              <a:spcBef>
                <a:spcPts val="500"/>
              </a:spcBef>
              <a:spcAft>
                <a:spcPts val="500"/>
              </a:spcAft>
            </a:pPr>
            <a:r>
              <a:rPr lang="en-US" sz="800">
                <a:solidFill>
                  <a:schemeClr val="tx1"/>
                </a:solidFill>
                <a:latin typeface="Arial"/>
                <a:cs typeface="Arial"/>
              </a:rPr>
              <a:t>Our expertise lies in bringing to the table the people with the right expertise. - RE agents Resources 2 </a:t>
            </a:r>
            <a:endParaRPr lang="en-US">
              <a:solidFill>
                <a:schemeClr val="tx1"/>
              </a:solidFill>
              <a:latin typeface="Arial"/>
              <a:cs typeface="Arial"/>
            </a:endParaRPr>
          </a:p>
        </p:txBody>
      </p:sp>
      <p:sp>
        <p:nvSpPr>
          <p:cNvPr id="3" name="Slide Number Placeholder 2">
            <a:extLst>
              <a:ext uri="{FF2B5EF4-FFF2-40B4-BE49-F238E27FC236}">
                <a16:creationId xmlns:a16="http://schemas.microsoft.com/office/drawing/2014/main" id="{8916C271-FE52-8FA1-D8DC-5391FE1A4E31}"/>
              </a:ext>
            </a:extLst>
          </p:cNvPr>
          <p:cNvSpPr>
            <a:spLocks noGrp="1"/>
          </p:cNvSpPr>
          <p:nvPr>
            <p:ph type="sldNum" sz="quarter" idx="10"/>
          </p:nvPr>
        </p:nvSpPr>
        <p:spPr/>
        <p:txBody>
          <a:bodyPr/>
          <a:lstStyle/>
          <a:p>
            <a:fld id="{178BA19D-C1A8-2A4D-80DC-523B2B2B450E}" type="slidenum">
              <a:rPr lang="en-US" smtClean="0"/>
              <a:pPr/>
              <a:t>23</a:t>
            </a:fld>
            <a:endParaRPr lang="en-US"/>
          </a:p>
        </p:txBody>
      </p:sp>
    </p:spTree>
    <p:extLst>
      <p:ext uri="{BB962C8B-B14F-4D97-AF65-F5344CB8AC3E}">
        <p14:creationId xmlns:p14="http://schemas.microsoft.com/office/powerpoint/2010/main" val="2142821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947"/>
        <p:cNvGrpSpPr/>
        <p:nvPr/>
      </p:nvGrpSpPr>
      <p:grpSpPr>
        <a:xfrm>
          <a:off x="0" y="0"/>
          <a:ext cx="0" cy="0"/>
          <a:chOff x="0" y="0"/>
          <a:chExt cx="0" cy="0"/>
        </a:xfrm>
      </p:grpSpPr>
      <p:sp>
        <p:nvSpPr>
          <p:cNvPr id="5950" name="Google Shape;5950;p732"/>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b="1">
                <a:latin typeface="Arial" panose="020B0604020202020204" pitchFamily="34" charset="0"/>
                <a:cs typeface="Arial" panose="020B0604020202020204" pitchFamily="34" charset="0"/>
              </a:rPr>
              <a:t>Theme A: Main points – 2</a:t>
            </a:r>
          </a:p>
        </p:txBody>
      </p:sp>
      <p:sp>
        <p:nvSpPr>
          <p:cNvPr id="5949" name="Google Shape;5949;p732"/>
          <p:cNvSpPr txBox="1">
            <a:spLocks noGrp="1"/>
          </p:cNvSpPr>
          <p:nvPr>
            <p:ph type="body" idx="1"/>
          </p:nvPr>
        </p:nvSpPr>
        <p:spPr>
          <a:prstGeom prst="rect">
            <a:avLst/>
          </a:prstGeom>
        </p:spPr>
        <p:txBody>
          <a:bodyPr spcFirstLastPara="1" wrap="square" lIns="0" tIns="0" rIns="0" bIns="0" anchor="t" anchorCtr="0">
            <a:noAutofit/>
          </a:bodyPr>
          <a:lstStyle/>
          <a:p>
            <a:pPr marL="0" indent="0">
              <a:lnSpc>
                <a:spcPct val="95000"/>
              </a:lnSpc>
            </a:pPr>
            <a:r>
              <a:rPr lang="en-US" sz="800" b="1">
                <a:solidFill>
                  <a:srgbClr val="585858"/>
                </a:solidFill>
                <a:latin typeface="Arial"/>
                <a:ea typeface="Arial"/>
                <a:cs typeface="Arial"/>
                <a:sym typeface="Arial"/>
              </a:rPr>
              <a:t>A.3 Home energy rating training to set-up real estate agents for success</a:t>
            </a:r>
            <a:endParaRPr lang="en-US" sz="800">
              <a:solidFill>
                <a:srgbClr val="585858"/>
              </a:solidFill>
              <a:latin typeface="Arial"/>
              <a:ea typeface="Arial"/>
              <a:cs typeface="Arial"/>
            </a:endParaRPr>
          </a:p>
          <a:p>
            <a:pPr marL="0" indent="0">
              <a:lnSpc>
                <a:spcPct val="95000"/>
              </a:lnSpc>
              <a:spcBef>
                <a:spcPts val="500"/>
              </a:spcBef>
            </a:pPr>
            <a:r>
              <a:rPr lang="en-US" sz="800">
                <a:solidFill>
                  <a:srgbClr val="585858"/>
                </a:solidFill>
                <a:latin typeface="Arial"/>
                <a:ea typeface="Arial"/>
                <a:cs typeface="Arial"/>
                <a:sym typeface="Arial"/>
              </a:rPr>
              <a:t>To effectively promote and integrate home energy ratings in the real estate sector, </a:t>
            </a:r>
            <a:r>
              <a:rPr lang="en-US" sz="800" err="1">
                <a:solidFill>
                  <a:srgbClr val="585858"/>
                </a:solidFill>
                <a:latin typeface="Arial"/>
                <a:ea typeface="Arial"/>
                <a:cs typeface="Arial"/>
                <a:sym typeface="Arial"/>
              </a:rPr>
              <a:t>formalised</a:t>
            </a:r>
            <a:r>
              <a:rPr lang="en-US" sz="800">
                <a:solidFill>
                  <a:srgbClr val="585858"/>
                </a:solidFill>
                <a:latin typeface="Arial"/>
                <a:ea typeface="Arial"/>
                <a:cs typeface="Arial"/>
                <a:sym typeface="Arial"/>
              </a:rPr>
              <a:t>, possibly mandatory early-stage training is essential for real estate agents. Training should equip agents to understand the regulation and interpret and explain energy ratings effectively, ensuring they don’t mislead clients.</a:t>
            </a:r>
          </a:p>
          <a:p>
            <a:pPr marL="0" indent="0">
              <a:lnSpc>
                <a:spcPct val="95000"/>
              </a:lnSpc>
              <a:spcBef>
                <a:spcPts val="500"/>
              </a:spcBef>
            </a:pPr>
            <a:r>
              <a:rPr lang="en-US" sz="800">
                <a:solidFill>
                  <a:srgbClr val="585858"/>
                </a:solidFill>
                <a:latin typeface="Arial"/>
                <a:ea typeface="Arial"/>
                <a:cs typeface="Arial"/>
                <a:sym typeface="Arial"/>
              </a:rPr>
              <a:t>Further education can equip agents to explain the energy performance of properties, focusing on the comfort benefits and potential cost savings associated with energy-efficient features, creating more value add. By making energy efficiency a tangible, understood concept, agents can help drive the market and encourage consumer education.</a:t>
            </a:r>
          </a:p>
          <a:p>
            <a:pPr marL="0" indent="0">
              <a:lnSpc>
                <a:spcPct val="95000"/>
              </a:lnSpc>
              <a:spcBef>
                <a:spcPts val="500"/>
              </a:spcBef>
            </a:pPr>
            <a:r>
              <a:rPr lang="en-US" sz="800">
                <a:solidFill>
                  <a:srgbClr val="585858"/>
                </a:solidFill>
                <a:latin typeface="Arial"/>
                <a:ea typeface="Arial"/>
                <a:cs typeface="Arial"/>
                <a:sym typeface="Arial"/>
              </a:rPr>
              <a:t>Information packs, such as pre-listing kits, should also be made available to both buyers and sellers to inform them of recommended upgrades.</a:t>
            </a:r>
          </a:p>
          <a:p>
            <a:pPr marL="0" indent="0">
              <a:lnSpc>
                <a:spcPct val="95000"/>
              </a:lnSpc>
              <a:spcBef>
                <a:spcPts val="500"/>
              </a:spcBef>
              <a:spcAft>
                <a:spcPts val="500"/>
              </a:spcAft>
            </a:pPr>
            <a:r>
              <a:rPr lang="en-US" sz="800">
                <a:solidFill>
                  <a:srgbClr val="585858"/>
                </a:solidFill>
                <a:latin typeface="Arial"/>
                <a:ea typeface="Arial"/>
                <a:cs typeface="Arial"/>
                <a:sym typeface="Arial"/>
              </a:rPr>
              <a:t>Additionally, including administrative teams and property managers in this training could ensure broader implementation across agencies.</a:t>
            </a:r>
            <a:endParaRPr sz="800">
              <a:solidFill>
                <a:srgbClr val="585858"/>
              </a:solidFill>
            </a:endParaRPr>
          </a:p>
        </p:txBody>
      </p:sp>
      <p:sp>
        <p:nvSpPr>
          <p:cNvPr id="5948" name="Google Shape;5948;p732">
            <a:extLst>
              <a:ext uri="{C183D7F6-B498-43B3-948B-1728B52AA6E4}">
                <adec:decorative xmlns:adec="http://schemas.microsoft.com/office/drawing/2017/decorative" val="1"/>
              </a:ext>
            </a:extLst>
          </p:cNvPr>
          <p:cNvSpPr/>
          <p:nvPr/>
        </p:nvSpPr>
        <p:spPr>
          <a:xfrm>
            <a:off x="2491350" y="1129775"/>
            <a:ext cx="1903263" cy="3722423"/>
          </a:xfrm>
          <a:prstGeom prst="wedgeRoundRectCallout">
            <a:avLst>
              <a:gd name="adj1" fmla="val -20383"/>
              <a:gd name="adj2" fmla="val 55288"/>
              <a:gd name="adj3" fmla="val 0"/>
            </a:avLst>
          </a:prstGeom>
          <a:solidFill>
            <a:srgbClr val="CBEBF4"/>
          </a:solid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51" name="Google Shape;5951;p732"/>
          <p:cNvSpPr txBox="1">
            <a:spLocks noGrp="1"/>
          </p:cNvSpPr>
          <p:nvPr>
            <p:ph type="body" idx="2"/>
          </p:nvPr>
        </p:nvSpPr>
        <p:spPr>
          <a:xfrm>
            <a:off x="2555578" y="1210294"/>
            <a:ext cx="1776299" cy="3641904"/>
          </a:xfrm>
          <a:prstGeom prst="rect">
            <a:avLst/>
          </a:prstGeom>
        </p:spPr>
        <p:txBody>
          <a:bodyPr spcFirstLastPara="1" wrap="square" lIns="0" tIns="0" rIns="0" bIns="0" anchor="t" anchorCtr="0">
            <a:normAutofit/>
          </a:bodyPr>
          <a:lstStyle/>
          <a:p>
            <a:pPr indent="0">
              <a:lnSpc>
                <a:spcPct val="95000"/>
              </a:lnSpc>
            </a:pPr>
            <a:r>
              <a:rPr lang="en-US" sz="800">
                <a:solidFill>
                  <a:schemeClr val="tx1"/>
                </a:solidFill>
                <a:latin typeface="Arial"/>
                <a:cs typeface="Arial"/>
              </a:rPr>
              <a:t>I think you've obviously got to front load the training and awareness. - RE agents Resources 1</a:t>
            </a:r>
          </a:p>
          <a:p>
            <a:pPr indent="0">
              <a:lnSpc>
                <a:spcPct val="95000"/>
              </a:lnSpc>
              <a:spcBef>
                <a:spcPts val="500"/>
              </a:spcBef>
            </a:pPr>
            <a:r>
              <a:rPr lang="en-US" sz="800">
                <a:solidFill>
                  <a:schemeClr val="tx1"/>
                </a:solidFill>
                <a:latin typeface="Arial"/>
                <a:cs typeface="Arial"/>
              </a:rPr>
              <a:t>Would expect it to be mandatory because there’s mandatory CPD training we have to do all the time. - RE agents Upskilling 2</a:t>
            </a:r>
          </a:p>
          <a:p>
            <a:pPr indent="0">
              <a:lnSpc>
                <a:spcPct val="95000"/>
              </a:lnSpc>
              <a:spcBef>
                <a:spcPts val="500"/>
              </a:spcBef>
            </a:pPr>
            <a:r>
              <a:rPr lang="en-US" sz="800">
                <a:solidFill>
                  <a:schemeClr val="tx1"/>
                </a:solidFill>
                <a:latin typeface="Arial"/>
                <a:cs typeface="Arial"/>
              </a:rPr>
              <a:t>Give them a reason to do it - force them to do it, or force them to change. Shift consumers education so that they ask questions which mean agents need to do it. - RE agents Upskilling 2</a:t>
            </a:r>
          </a:p>
          <a:p>
            <a:pPr indent="0">
              <a:lnSpc>
                <a:spcPct val="95000"/>
              </a:lnSpc>
              <a:spcBef>
                <a:spcPts val="500"/>
              </a:spcBef>
            </a:pPr>
            <a:r>
              <a:rPr lang="en-US" sz="800">
                <a:solidFill>
                  <a:schemeClr val="tx1"/>
                </a:solidFill>
                <a:latin typeface="Arial"/>
                <a:cs typeface="Arial"/>
              </a:rPr>
              <a:t>I don't want to get myself into strife by giving people false information. - RE agents Communicating Ratings 1</a:t>
            </a:r>
          </a:p>
          <a:p>
            <a:pPr indent="0">
              <a:lnSpc>
                <a:spcPct val="95000"/>
              </a:lnSpc>
              <a:spcBef>
                <a:spcPts val="500"/>
              </a:spcBef>
            </a:pPr>
            <a:r>
              <a:rPr lang="en-US" sz="800">
                <a:solidFill>
                  <a:schemeClr val="tx1"/>
                </a:solidFill>
                <a:latin typeface="Arial"/>
                <a:cs typeface="Arial"/>
              </a:rPr>
              <a:t>If you can get this done initially by the administrative team, it will get done in the back end. The administrative people do it in the back end. - RE agents Upskilling 2</a:t>
            </a:r>
          </a:p>
          <a:p>
            <a:pPr indent="0">
              <a:lnSpc>
                <a:spcPct val="95000"/>
              </a:lnSpc>
              <a:spcBef>
                <a:spcPts val="500"/>
              </a:spcBef>
              <a:spcAft>
                <a:spcPts val="500"/>
              </a:spcAft>
            </a:pPr>
            <a:r>
              <a:rPr lang="en-US" sz="800">
                <a:solidFill>
                  <a:schemeClr val="tx1"/>
                </a:solidFill>
                <a:latin typeface="Arial"/>
                <a:cs typeface="Arial"/>
              </a:rPr>
              <a:t>We have for our CPD a mandatory ethics requirement and talking about the introduction of a mandatory sustainability module as part of obtaining your credential. You have to have at least a rudimentary understanding of sustainability. - RE agents Upskilling 1</a:t>
            </a:r>
            <a:endParaRPr sz="800">
              <a:solidFill>
                <a:schemeClr val="tx1"/>
              </a:solidFill>
              <a:latin typeface="Arial"/>
              <a:cs typeface="Arial"/>
            </a:endParaRPr>
          </a:p>
        </p:txBody>
      </p:sp>
      <p:sp>
        <p:nvSpPr>
          <p:cNvPr id="5952" name="Google Shape;5952;p732"/>
          <p:cNvSpPr txBox="1">
            <a:spLocks noGrp="1"/>
          </p:cNvSpPr>
          <p:nvPr>
            <p:ph type="body" idx="3"/>
          </p:nvPr>
        </p:nvSpPr>
        <p:spPr>
          <a:xfrm>
            <a:off x="4751699" y="1129449"/>
            <a:ext cx="1776300" cy="3882088"/>
          </a:xfrm>
          <a:prstGeom prst="rect">
            <a:avLst/>
          </a:prstGeom>
        </p:spPr>
        <p:txBody>
          <a:bodyPr spcFirstLastPara="1" wrap="square" lIns="0" tIns="0" rIns="0" bIns="0" anchor="t" anchorCtr="0">
            <a:spAutoFit/>
          </a:bodyPr>
          <a:lstStyle/>
          <a:p>
            <a:pPr marL="0" indent="0">
              <a:lnSpc>
                <a:spcPct val="95000"/>
              </a:lnSpc>
            </a:pPr>
            <a:r>
              <a:rPr lang="en-US" sz="800" b="1"/>
              <a:t>A.4 Leveraging industry leaders and influencers to drive adoption</a:t>
            </a:r>
          </a:p>
          <a:p>
            <a:pPr marL="0" indent="0">
              <a:lnSpc>
                <a:spcPct val="95000"/>
              </a:lnSpc>
              <a:spcBef>
                <a:spcPts val="500"/>
              </a:spcBef>
            </a:pPr>
            <a:r>
              <a:rPr lang="en-US" sz="800"/>
              <a:t>The real estate sector often looks to industry leaders and influencers for guidance, with a variety of coaching styles appealing to different practitioners. Influential figures such as Josh </a:t>
            </a:r>
            <a:r>
              <a:rPr lang="en-US" sz="800" err="1"/>
              <a:t>Phegan</a:t>
            </a:r>
            <a:r>
              <a:rPr lang="en-US" sz="800"/>
              <a:t>, Tom </a:t>
            </a:r>
            <a:r>
              <a:rPr lang="en-US" sz="800" err="1"/>
              <a:t>Panos</a:t>
            </a:r>
            <a:r>
              <a:rPr lang="en-US" sz="800"/>
              <a:t>, John McGrath, and Lee Woodward play significant roles in shaping professional development. Platforms like the Real Estate Gym provide comprehensive training for new agents, integrating personal and professional growth.</a:t>
            </a:r>
          </a:p>
          <a:p>
            <a:pPr marL="0" indent="0">
              <a:lnSpc>
                <a:spcPct val="95000"/>
              </a:lnSpc>
              <a:spcBef>
                <a:spcPts val="500"/>
              </a:spcBef>
            </a:pPr>
            <a:r>
              <a:rPr lang="en-US" sz="800"/>
              <a:t>Targeting high-profile agents and platforms, particularly through social media channels like Instagram, can amplify the visibility of initiatives like home energy ratings, as agents aspire to emulate respected figures. </a:t>
            </a:r>
          </a:p>
          <a:p>
            <a:pPr marL="0" indent="0">
              <a:lnSpc>
                <a:spcPct val="95000"/>
              </a:lnSpc>
              <a:spcBef>
                <a:spcPts val="500"/>
              </a:spcBef>
              <a:spcAft>
                <a:spcPts val="500"/>
              </a:spcAft>
            </a:pPr>
            <a:r>
              <a:rPr lang="en-US" sz="800"/>
              <a:t>Industry awards, particularly in sustainability, present another strategic opportunity. Sponsorship by government bodies, for industry awards and REI awards as well as public facing media like The Block could drive momentum, providing recognition and </a:t>
            </a:r>
            <a:r>
              <a:rPr lang="en-US" sz="800" err="1"/>
              <a:t>incentivising</a:t>
            </a:r>
            <a:r>
              <a:rPr lang="en-US" sz="800"/>
              <a:t> participation in sustainability-focused programs.</a:t>
            </a:r>
            <a:endParaRPr/>
          </a:p>
        </p:txBody>
      </p:sp>
      <p:sp>
        <p:nvSpPr>
          <p:cNvPr id="5954" name="Google Shape;5954;p732">
            <a:extLst>
              <a:ext uri="{C183D7F6-B498-43B3-948B-1728B52AA6E4}">
                <adec:decorative xmlns:adec="http://schemas.microsoft.com/office/drawing/2017/decorative" val="1"/>
              </a:ext>
            </a:extLst>
          </p:cNvPr>
          <p:cNvSpPr/>
          <p:nvPr/>
        </p:nvSpPr>
        <p:spPr>
          <a:xfrm>
            <a:off x="6729900" y="1129450"/>
            <a:ext cx="1933800" cy="3307981"/>
          </a:xfrm>
          <a:prstGeom prst="wedgeRoundRectCallout">
            <a:avLst>
              <a:gd name="adj1" fmla="val -20383"/>
              <a:gd name="adj2" fmla="val 55288"/>
              <a:gd name="adj3" fmla="val 0"/>
            </a:avLst>
          </a:prstGeom>
          <a:solidFill>
            <a:srgbClr val="CBEBF4"/>
          </a:solid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53" name="Google Shape;5953;p732"/>
          <p:cNvSpPr txBox="1">
            <a:spLocks noGrp="1"/>
          </p:cNvSpPr>
          <p:nvPr>
            <p:ph type="body" idx="4"/>
          </p:nvPr>
        </p:nvSpPr>
        <p:spPr>
          <a:prstGeom prst="rect">
            <a:avLst/>
          </a:prstGeom>
        </p:spPr>
        <p:txBody>
          <a:bodyPr spcFirstLastPara="1" wrap="square" lIns="0" tIns="0" rIns="0" bIns="0" anchor="t" anchorCtr="0">
            <a:normAutofit/>
          </a:bodyPr>
          <a:lstStyle/>
          <a:p>
            <a:pPr indent="0">
              <a:lnSpc>
                <a:spcPct val="95000"/>
              </a:lnSpc>
            </a:pPr>
            <a:r>
              <a:rPr lang="en-US" sz="800">
                <a:solidFill>
                  <a:schemeClr val="tx1"/>
                </a:solidFill>
                <a:latin typeface="Arial"/>
                <a:cs typeface="Arial"/>
              </a:rPr>
              <a:t>The sales thing, if you could get those kinds of people to deliver the HER content, then people feel like they're being taught by people they admire. - RE agents Upskilling 1</a:t>
            </a:r>
          </a:p>
          <a:p>
            <a:pPr indent="0">
              <a:lnSpc>
                <a:spcPct val="95000"/>
              </a:lnSpc>
              <a:spcBef>
                <a:spcPts val="500"/>
              </a:spcBef>
            </a:pPr>
            <a:r>
              <a:rPr lang="en-US" sz="800">
                <a:solidFill>
                  <a:schemeClr val="tx1"/>
                </a:solidFill>
                <a:latin typeface="Arial"/>
                <a:cs typeface="Arial"/>
              </a:rPr>
              <a:t>With Instagram, if you can get high profile agents banging on about it, you'll have influence. Other agents follow them and will say "I want to be that guy”. - RE agents Upskilling 1</a:t>
            </a:r>
            <a:endParaRPr lang="en-US" sz="800">
              <a:solidFill>
                <a:schemeClr val="tx1"/>
              </a:solidFill>
            </a:endParaRPr>
          </a:p>
          <a:p>
            <a:pPr indent="0">
              <a:lnSpc>
                <a:spcPct val="95000"/>
              </a:lnSpc>
              <a:spcBef>
                <a:spcPts val="500"/>
              </a:spcBef>
            </a:pPr>
            <a:r>
              <a:rPr lang="en-US" sz="800">
                <a:solidFill>
                  <a:schemeClr val="tx1"/>
                </a:solidFill>
                <a:latin typeface="Arial"/>
                <a:cs typeface="Arial"/>
              </a:rPr>
              <a:t>You need those influential people that will bring others into the fold and achieve that critical mass. - RE agents Upskilling 1</a:t>
            </a:r>
          </a:p>
          <a:p>
            <a:pPr indent="0">
              <a:lnSpc>
                <a:spcPct val="95000"/>
              </a:lnSpc>
              <a:spcBef>
                <a:spcPts val="500"/>
              </a:spcBef>
            </a:pPr>
            <a:r>
              <a:rPr lang="en-US" sz="800">
                <a:solidFill>
                  <a:schemeClr val="tx1"/>
                </a:solidFill>
                <a:latin typeface="Arial"/>
                <a:cs typeface="Arial"/>
              </a:rPr>
              <a:t>Everyone is going to resonate with someone, it comes down to whether they speak your language. - RE agents Upskilling 2</a:t>
            </a:r>
          </a:p>
          <a:p>
            <a:pPr indent="0">
              <a:lnSpc>
                <a:spcPct val="95000"/>
              </a:lnSpc>
              <a:spcBef>
                <a:spcPts val="500"/>
              </a:spcBef>
              <a:spcAft>
                <a:spcPts val="500"/>
              </a:spcAft>
            </a:pPr>
            <a:r>
              <a:rPr lang="en-US" sz="800">
                <a:solidFill>
                  <a:schemeClr val="tx1"/>
                </a:solidFill>
                <a:latin typeface="Arial"/>
                <a:cs typeface="Arial"/>
              </a:rPr>
              <a:t>Real estate gym is a well-respected, very influential training platform. It is designed to coach new agents in the industry. Covers personal development as well as day to day life of an agent. - RE agents Upskilling 2</a:t>
            </a:r>
            <a:endParaRPr>
              <a:solidFill>
                <a:schemeClr val="tx1"/>
              </a:solidFill>
              <a:latin typeface="Arial"/>
              <a:cs typeface="Arial"/>
            </a:endParaRPr>
          </a:p>
        </p:txBody>
      </p:sp>
      <p:sp>
        <p:nvSpPr>
          <p:cNvPr id="3" name="Slide Number Placeholder 2">
            <a:extLst>
              <a:ext uri="{FF2B5EF4-FFF2-40B4-BE49-F238E27FC236}">
                <a16:creationId xmlns:a16="http://schemas.microsoft.com/office/drawing/2014/main" id="{5A1E794A-3F98-C7A6-BB6B-418C52AB3654}"/>
              </a:ext>
            </a:extLst>
          </p:cNvPr>
          <p:cNvSpPr>
            <a:spLocks noGrp="1"/>
          </p:cNvSpPr>
          <p:nvPr>
            <p:ph type="sldNum" sz="quarter" idx="10"/>
          </p:nvPr>
        </p:nvSpPr>
        <p:spPr/>
        <p:txBody>
          <a:bodyPr/>
          <a:lstStyle/>
          <a:p>
            <a:fld id="{178BA19D-C1A8-2A4D-80DC-523B2B2B450E}" type="slidenum">
              <a:rPr lang="en-US" smtClean="0"/>
              <a:pPr/>
              <a:t>24</a:t>
            </a:fld>
            <a:endParaRPr lang="en-US"/>
          </a:p>
        </p:txBody>
      </p:sp>
    </p:spTree>
    <p:extLst>
      <p:ext uri="{BB962C8B-B14F-4D97-AF65-F5344CB8AC3E}">
        <p14:creationId xmlns:p14="http://schemas.microsoft.com/office/powerpoint/2010/main" val="3185755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947"/>
        <p:cNvGrpSpPr/>
        <p:nvPr/>
      </p:nvGrpSpPr>
      <p:grpSpPr>
        <a:xfrm>
          <a:off x="0" y="0"/>
          <a:ext cx="0" cy="0"/>
          <a:chOff x="0" y="0"/>
          <a:chExt cx="0" cy="0"/>
        </a:xfrm>
      </p:grpSpPr>
      <p:sp>
        <p:nvSpPr>
          <p:cNvPr id="5950" name="Google Shape;5950;p732"/>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b="1">
                <a:latin typeface="Arial" panose="020B0604020202020204" pitchFamily="34" charset="0"/>
                <a:cs typeface="Arial" panose="020B0604020202020204" pitchFamily="34" charset="0"/>
              </a:rPr>
              <a:t>Theme A: Main points – 3</a:t>
            </a:r>
          </a:p>
        </p:txBody>
      </p:sp>
      <p:sp>
        <p:nvSpPr>
          <p:cNvPr id="5949" name="Google Shape;5949;p732"/>
          <p:cNvSpPr txBox="1">
            <a:spLocks noGrp="1"/>
          </p:cNvSpPr>
          <p:nvPr>
            <p:ph type="body" idx="1"/>
          </p:nvPr>
        </p:nvSpPr>
        <p:spPr>
          <a:xfrm>
            <a:off x="480299" y="1129450"/>
            <a:ext cx="1776301" cy="3749848"/>
          </a:xfrm>
          <a:prstGeom prst="rect">
            <a:avLst/>
          </a:prstGeom>
        </p:spPr>
        <p:txBody>
          <a:bodyPr spcFirstLastPara="1" wrap="square" lIns="0" tIns="0" rIns="0" bIns="0" anchor="t" anchorCtr="0">
            <a:normAutofit lnSpcReduction="10000"/>
          </a:bodyPr>
          <a:lstStyle/>
          <a:p>
            <a:pPr marL="0" indent="0">
              <a:lnSpc>
                <a:spcPct val="95000"/>
              </a:lnSpc>
            </a:pPr>
            <a:r>
              <a:rPr lang="en-US" sz="800" b="1">
                <a:solidFill>
                  <a:srgbClr val="585858"/>
                </a:solidFill>
                <a:latin typeface="Arial"/>
                <a:ea typeface="Arial"/>
                <a:cs typeface="Arial"/>
                <a:sym typeface="Arial"/>
              </a:rPr>
              <a:t>A.5 Empowering real estate agents to act with data-driven insights</a:t>
            </a:r>
            <a:endParaRPr lang="en-US" sz="800">
              <a:solidFill>
                <a:srgbClr val="585858"/>
              </a:solidFill>
              <a:latin typeface="Arial"/>
              <a:ea typeface="Arial"/>
              <a:cs typeface="Arial"/>
            </a:endParaRPr>
          </a:p>
          <a:p>
            <a:pPr indent="0">
              <a:lnSpc>
                <a:spcPct val="95000"/>
              </a:lnSpc>
              <a:spcBef>
                <a:spcPts val="500"/>
              </a:spcBef>
            </a:pPr>
            <a:r>
              <a:rPr lang="en-US" sz="800">
                <a:solidFill>
                  <a:srgbClr val="585858"/>
                </a:solidFill>
                <a:latin typeface="Arial"/>
                <a:ea typeface="Arial"/>
                <a:cs typeface="Arial"/>
                <a:sym typeface="Arial"/>
              </a:rPr>
              <a:t>To ensure real estate agents act on their new knowledge, access to comprehensive, reliable data is crucial. New knowledge without actionable data will lead RE agents to ask what was the point of training, generating </a:t>
            </a:r>
            <a:r>
              <a:rPr lang="en-US" sz="800" err="1">
                <a:solidFill>
                  <a:srgbClr val="585858"/>
                </a:solidFill>
                <a:latin typeface="Arial"/>
                <a:ea typeface="Arial"/>
                <a:cs typeface="Arial"/>
                <a:sym typeface="Arial"/>
              </a:rPr>
              <a:t>scepticism</a:t>
            </a:r>
            <a:r>
              <a:rPr lang="en-US" sz="800">
                <a:solidFill>
                  <a:srgbClr val="585858"/>
                </a:solidFill>
                <a:latin typeface="Arial"/>
                <a:ea typeface="Arial"/>
                <a:cs typeface="Arial"/>
                <a:sym typeface="Arial"/>
              </a:rPr>
              <a:t>. Agents need deeper property insights, to inform decisions, communicate with customers and form business strategies. Without the data on top of knowledge, agents will find it difficult to take action.</a:t>
            </a:r>
            <a:endParaRPr lang="en-US" sz="800">
              <a:solidFill>
                <a:srgbClr val="585858"/>
              </a:solidFill>
              <a:latin typeface="Arial"/>
              <a:ea typeface="Arial"/>
              <a:cs typeface="Arial"/>
            </a:endParaRPr>
          </a:p>
          <a:p>
            <a:pPr indent="0">
              <a:lnSpc>
                <a:spcPct val="95000"/>
              </a:lnSpc>
              <a:spcBef>
                <a:spcPts val="500"/>
              </a:spcBef>
            </a:pPr>
            <a:r>
              <a:rPr lang="en-AU" sz="800">
                <a:solidFill>
                  <a:srgbClr val="585858"/>
                </a:solidFill>
                <a:latin typeface="Arial"/>
                <a:ea typeface="Arial"/>
                <a:cs typeface="Arial"/>
                <a:sym typeface="Arial"/>
              </a:rPr>
              <a:t>Agents use market data, such as </a:t>
            </a:r>
            <a:r>
              <a:rPr lang="en-AU" sz="800" err="1">
                <a:solidFill>
                  <a:srgbClr val="585858"/>
                </a:solidFill>
                <a:latin typeface="Arial"/>
                <a:ea typeface="Arial"/>
                <a:cs typeface="Arial"/>
                <a:sym typeface="Arial"/>
              </a:rPr>
              <a:t>Corelogic</a:t>
            </a:r>
            <a:r>
              <a:rPr lang="en-AU" sz="800">
                <a:solidFill>
                  <a:srgbClr val="585858"/>
                </a:solidFill>
                <a:latin typeface="Arial"/>
                <a:ea typeface="Arial"/>
                <a:cs typeface="Arial"/>
                <a:sym typeface="Arial"/>
              </a:rPr>
              <a:t> reports, for understanding the local market, positioning properties, and appraising their value. RE agents should be able to use data to support energy claims, especially regarding its impact on property prices. Without credible evidence, such as data showing that energy-efficient homes attract increased interest and spend less time on the market, agents may struggle to make informed recommendations.</a:t>
            </a:r>
            <a:endParaRPr lang="en-AU" sz="800">
              <a:solidFill>
                <a:srgbClr val="585858"/>
              </a:solidFill>
              <a:latin typeface="Arial"/>
              <a:ea typeface="Arial"/>
              <a:cs typeface="Arial"/>
            </a:endParaRPr>
          </a:p>
          <a:p>
            <a:pPr marL="0" indent="0">
              <a:lnSpc>
                <a:spcPct val="95000"/>
              </a:lnSpc>
              <a:spcBef>
                <a:spcPts val="500"/>
              </a:spcBef>
              <a:spcAft>
                <a:spcPts val="500"/>
              </a:spcAft>
            </a:pPr>
            <a:r>
              <a:rPr lang="en-AU" sz="800">
                <a:solidFill>
                  <a:srgbClr val="585858"/>
                </a:solidFill>
                <a:latin typeface="Arial"/>
                <a:ea typeface="Arial"/>
                <a:cs typeface="Arial"/>
                <a:sym typeface="Arial"/>
              </a:rPr>
              <a:t>With better data and resources, agents can confidently explain the comfort and cost-saving benefits of energy-efficient features, ultimately helping clients understand the value of these upgrades.</a:t>
            </a:r>
            <a:endParaRPr>
              <a:solidFill>
                <a:srgbClr val="585858"/>
              </a:solidFill>
            </a:endParaRPr>
          </a:p>
        </p:txBody>
      </p:sp>
      <p:sp>
        <p:nvSpPr>
          <p:cNvPr id="4" name="Google Shape;5948;p732">
            <a:extLst>
              <a:ext uri="{FF2B5EF4-FFF2-40B4-BE49-F238E27FC236}">
                <a16:creationId xmlns:a16="http://schemas.microsoft.com/office/drawing/2014/main" id="{28E8266B-840D-5CC5-7F55-D8B5959AEC52}"/>
              </a:ext>
              <a:ext uri="{C183D7F6-B498-43B3-948B-1728B52AA6E4}">
                <adec:decorative xmlns:adec="http://schemas.microsoft.com/office/drawing/2017/decorative" val="1"/>
              </a:ext>
            </a:extLst>
          </p:cNvPr>
          <p:cNvSpPr/>
          <p:nvPr/>
        </p:nvSpPr>
        <p:spPr>
          <a:xfrm>
            <a:off x="2491350" y="1129451"/>
            <a:ext cx="1907625" cy="2917893"/>
          </a:xfrm>
          <a:prstGeom prst="wedgeRoundRectCallout">
            <a:avLst>
              <a:gd name="adj1" fmla="val -20383"/>
              <a:gd name="adj2" fmla="val 55288"/>
              <a:gd name="adj3" fmla="val 0"/>
            </a:avLst>
          </a:prstGeom>
          <a:solidFill>
            <a:srgbClr val="CBEBF4"/>
          </a:solid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CBEBF4"/>
              </a:solidFill>
            </a:endParaRPr>
          </a:p>
        </p:txBody>
      </p:sp>
      <p:sp>
        <p:nvSpPr>
          <p:cNvPr id="5951" name="Google Shape;5951;p732"/>
          <p:cNvSpPr txBox="1">
            <a:spLocks noGrp="1"/>
          </p:cNvSpPr>
          <p:nvPr>
            <p:ph type="body" idx="2"/>
          </p:nvPr>
        </p:nvSpPr>
        <p:spPr>
          <a:xfrm>
            <a:off x="2555578" y="1210295"/>
            <a:ext cx="1776299" cy="2803753"/>
          </a:xfrm>
          <a:prstGeom prst="rect">
            <a:avLst/>
          </a:prstGeom>
        </p:spPr>
        <p:txBody>
          <a:bodyPr spcFirstLastPara="1" wrap="square" lIns="0" tIns="0" rIns="0" bIns="0" anchor="t" anchorCtr="0">
            <a:normAutofit lnSpcReduction="10000"/>
          </a:bodyPr>
          <a:lstStyle/>
          <a:p>
            <a:pPr indent="0">
              <a:lnSpc>
                <a:spcPct val="95000"/>
              </a:lnSpc>
            </a:pPr>
            <a:r>
              <a:rPr lang="en-AU" sz="800">
                <a:solidFill>
                  <a:schemeClr val="tx1"/>
                </a:solidFill>
                <a:latin typeface="Arial"/>
                <a:cs typeface="Arial"/>
              </a:rPr>
              <a:t>We are supposed to be knowers of all things, with our clients we need to be able to hold our own and know how their property stacks up against another one. - RE agents Upskilling 2</a:t>
            </a:r>
          </a:p>
          <a:p>
            <a:pPr indent="0">
              <a:lnSpc>
                <a:spcPct val="95000"/>
              </a:lnSpc>
              <a:spcBef>
                <a:spcPts val="500"/>
              </a:spcBef>
            </a:pPr>
            <a:r>
              <a:rPr lang="en-AU" sz="800">
                <a:solidFill>
                  <a:schemeClr val="tx1"/>
                </a:solidFill>
                <a:latin typeface="Arial"/>
                <a:cs typeface="Arial"/>
              </a:rPr>
              <a:t>We do need a lot more market insight and we do need more awareness around energy. - RE agents Upskilling 2</a:t>
            </a:r>
            <a:endParaRPr lang="en-AU" sz="800">
              <a:solidFill>
                <a:schemeClr val="tx1"/>
              </a:solidFill>
            </a:endParaRPr>
          </a:p>
          <a:p>
            <a:pPr indent="0">
              <a:lnSpc>
                <a:spcPct val="95000"/>
              </a:lnSpc>
              <a:spcBef>
                <a:spcPts val="500"/>
              </a:spcBef>
            </a:pPr>
            <a:r>
              <a:rPr lang="en-AU" sz="800">
                <a:solidFill>
                  <a:schemeClr val="tx1"/>
                </a:solidFill>
                <a:latin typeface="Arial"/>
                <a:cs typeface="Arial"/>
              </a:rPr>
              <a:t>In regards to not having enough information or credibility knowledge wise to back us. 60/100, is it good? It might sound good. but we need the information to back us, especially if the customer knows more than we do. - RE agents Communicating Ratings 1</a:t>
            </a:r>
            <a:endParaRPr lang="en-AU" sz="800">
              <a:solidFill>
                <a:schemeClr val="tx1"/>
              </a:solidFill>
            </a:endParaRPr>
          </a:p>
          <a:p>
            <a:pPr indent="0">
              <a:lnSpc>
                <a:spcPct val="95000"/>
              </a:lnSpc>
              <a:spcBef>
                <a:spcPts val="500"/>
              </a:spcBef>
            </a:pPr>
            <a:r>
              <a:rPr lang="en-AU" sz="800">
                <a:solidFill>
                  <a:schemeClr val="tx1"/>
                </a:solidFill>
                <a:latin typeface="Arial"/>
                <a:cs typeface="Arial"/>
              </a:rPr>
              <a:t>At the point where people are trying to farm their markets and list, resources are important. RE agents Resources 1</a:t>
            </a:r>
            <a:endParaRPr lang="en-US" sz="800">
              <a:solidFill>
                <a:schemeClr val="tx1"/>
              </a:solidFill>
              <a:latin typeface="Arial"/>
              <a:cs typeface="Arial"/>
            </a:endParaRPr>
          </a:p>
          <a:p>
            <a:pPr indent="0">
              <a:lnSpc>
                <a:spcPct val="95000"/>
              </a:lnSpc>
              <a:spcBef>
                <a:spcPts val="500"/>
              </a:spcBef>
              <a:spcAft>
                <a:spcPts val="500"/>
              </a:spcAft>
            </a:pPr>
            <a:r>
              <a:rPr lang="en-AU" sz="800" err="1">
                <a:solidFill>
                  <a:schemeClr val="tx1"/>
                </a:solidFill>
                <a:latin typeface="Arial"/>
                <a:cs typeface="Arial"/>
              </a:rPr>
              <a:t>Corelogic</a:t>
            </a:r>
            <a:r>
              <a:rPr lang="en-AU" sz="800">
                <a:solidFill>
                  <a:schemeClr val="tx1"/>
                </a:solidFill>
                <a:latin typeface="Arial"/>
                <a:cs typeface="Arial"/>
              </a:rPr>
              <a:t> weekly market report for our core suburbs. I look at that every single week. - RE agents Upskilling 2</a:t>
            </a:r>
            <a:endParaRPr>
              <a:solidFill>
                <a:schemeClr val="tx1"/>
              </a:solidFill>
              <a:latin typeface="Arial"/>
              <a:cs typeface="Arial"/>
            </a:endParaRPr>
          </a:p>
        </p:txBody>
      </p:sp>
      <p:sp>
        <p:nvSpPr>
          <p:cNvPr id="5952" name="Google Shape;5952;p732"/>
          <p:cNvSpPr txBox="1">
            <a:spLocks noGrp="1"/>
          </p:cNvSpPr>
          <p:nvPr>
            <p:ph type="body" idx="3"/>
          </p:nvPr>
        </p:nvSpPr>
        <p:spPr>
          <a:xfrm>
            <a:off x="4751699" y="1129449"/>
            <a:ext cx="1776300" cy="3648178"/>
          </a:xfrm>
          <a:prstGeom prst="rect">
            <a:avLst/>
          </a:prstGeom>
        </p:spPr>
        <p:txBody>
          <a:bodyPr spcFirstLastPara="1" wrap="square" lIns="0" tIns="0" rIns="0" bIns="0" anchor="t" anchorCtr="0">
            <a:spAutoFit/>
          </a:bodyPr>
          <a:lstStyle/>
          <a:p>
            <a:pPr marL="0" indent="0">
              <a:lnSpc>
                <a:spcPct val="95000"/>
              </a:lnSpc>
            </a:pPr>
            <a:r>
              <a:rPr lang="en-US" sz="800" b="1"/>
              <a:t>A.6 Buyers as key to energy efficiency upgrades</a:t>
            </a:r>
          </a:p>
          <a:p>
            <a:pPr marL="0" indent="0">
              <a:lnSpc>
                <a:spcPct val="95000"/>
              </a:lnSpc>
              <a:spcBef>
                <a:spcPts val="500"/>
              </a:spcBef>
            </a:pPr>
            <a:r>
              <a:rPr lang="en-US" sz="800"/>
              <a:t>While energy efficiency may not yet have had a direct impact on property value in all markets, it was identified by participants as a negotiation point. For instance, if a property has a low energy rating, buyers might seek a price reduction to offset the cost of future upgrades.</a:t>
            </a:r>
          </a:p>
          <a:p>
            <a:pPr marL="0" indent="0">
              <a:lnSpc>
                <a:spcPct val="95000"/>
              </a:lnSpc>
              <a:spcBef>
                <a:spcPts val="500"/>
              </a:spcBef>
            </a:pPr>
            <a:r>
              <a:rPr lang="en-US" sz="800"/>
              <a:t>Upgrades are more likely to be initiated by new buyers because they are invested in their new property, rather than current owners, who may be less motivated to make changes. Buyers tend to evaluate long-term savings from the outset, seeing upgrades as a way to secure future financial benefits.</a:t>
            </a:r>
          </a:p>
          <a:p>
            <a:pPr marL="0" indent="0">
              <a:lnSpc>
                <a:spcPct val="95000"/>
              </a:lnSpc>
              <a:spcBef>
                <a:spcPts val="500"/>
              </a:spcBef>
              <a:spcAft>
                <a:spcPts val="500"/>
              </a:spcAft>
            </a:pPr>
            <a:r>
              <a:rPr lang="en-US" sz="800"/>
              <a:t>In homes with lower energy ratings, it's important to </a:t>
            </a:r>
            <a:r>
              <a:rPr lang="en-US" sz="800" err="1"/>
              <a:t>emphasise</a:t>
            </a:r>
            <a:r>
              <a:rPr lang="en-US" sz="800"/>
              <a:t> the potential for value improvement and increased quality of life. Agents can assist negotiations by providing cost estimates for energy-efficient upgrades through trusted tradespeople, giving buyers a clearer picture of what's involved. This approach supports buyers in making informed choices for their future.</a:t>
            </a:r>
            <a:endParaRPr/>
          </a:p>
        </p:txBody>
      </p:sp>
      <p:sp>
        <p:nvSpPr>
          <p:cNvPr id="5" name="Google Shape;5954;p732">
            <a:extLst>
              <a:ext uri="{FF2B5EF4-FFF2-40B4-BE49-F238E27FC236}">
                <a16:creationId xmlns:a16="http://schemas.microsoft.com/office/drawing/2014/main" id="{E7F37A0A-153E-29D0-A4B7-32396B44AE49}"/>
              </a:ext>
              <a:ext uri="{C183D7F6-B498-43B3-948B-1728B52AA6E4}">
                <adec:decorative xmlns:adec="http://schemas.microsoft.com/office/drawing/2017/decorative" val="1"/>
              </a:ext>
            </a:extLst>
          </p:cNvPr>
          <p:cNvSpPr/>
          <p:nvPr/>
        </p:nvSpPr>
        <p:spPr>
          <a:xfrm>
            <a:off x="6729900" y="1129451"/>
            <a:ext cx="1933800" cy="3166500"/>
          </a:xfrm>
          <a:prstGeom prst="wedgeRoundRectCallout">
            <a:avLst>
              <a:gd name="adj1" fmla="val -20383"/>
              <a:gd name="adj2" fmla="val 55288"/>
              <a:gd name="adj3" fmla="val 0"/>
            </a:avLst>
          </a:prstGeom>
          <a:solidFill>
            <a:srgbClr val="CBEBF4"/>
          </a:solid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53" name="Google Shape;5953;p732"/>
          <p:cNvSpPr txBox="1">
            <a:spLocks noGrp="1"/>
          </p:cNvSpPr>
          <p:nvPr>
            <p:ph type="body" idx="4"/>
          </p:nvPr>
        </p:nvSpPr>
        <p:spPr>
          <a:prstGeom prst="rect">
            <a:avLst/>
          </a:prstGeom>
        </p:spPr>
        <p:txBody>
          <a:bodyPr spcFirstLastPara="1" wrap="square" lIns="0" tIns="0" rIns="0" bIns="0" anchor="t" anchorCtr="0">
            <a:normAutofit/>
          </a:bodyPr>
          <a:lstStyle/>
          <a:p>
            <a:pPr indent="0">
              <a:lnSpc>
                <a:spcPct val="95000"/>
              </a:lnSpc>
            </a:pPr>
            <a:r>
              <a:rPr lang="en-US" sz="800">
                <a:solidFill>
                  <a:schemeClr val="tx1"/>
                </a:solidFill>
                <a:latin typeface="Arial"/>
                <a:cs typeface="Arial"/>
              </a:rPr>
              <a:t>A lot of people on properties that are already built are not going to be so interested in doing upgrades - it'll be the new buyers more than likely who will do upgrades because their house doesn't have the features they're after. - RE agents Resources 1</a:t>
            </a:r>
          </a:p>
          <a:p>
            <a:pPr indent="0">
              <a:lnSpc>
                <a:spcPct val="95000"/>
              </a:lnSpc>
              <a:spcBef>
                <a:spcPts val="500"/>
              </a:spcBef>
            </a:pPr>
            <a:r>
              <a:rPr lang="en-US" sz="800">
                <a:solidFill>
                  <a:schemeClr val="tx1"/>
                </a:solidFill>
                <a:latin typeface="Arial"/>
                <a:cs typeface="Arial"/>
              </a:rPr>
              <a:t>Always comes down to value prop. I was selling a home that was really energy efficient, fully insulated and energy efficient windows and solar panels. The best response I had to that was the direct pocket consumer saving or benefit to it. As agents selling it, saying last year the solar panels would have saved people X amount of dollars. - RE agents Upskilling 2</a:t>
            </a:r>
          </a:p>
          <a:p>
            <a:pPr indent="0">
              <a:lnSpc>
                <a:spcPct val="95000"/>
              </a:lnSpc>
              <a:spcBef>
                <a:spcPts val="500"/>
              </a:spcBef>
            </a:pPr>
            <a:r>
              <a:rPr lang="en-US" sz="800">
                <a:solidFill>
                  <a:schemeClr val="tx1"/>
                </a:solidFill>
                <a:latin typeface="Arial"/>
                <a:cs typeface="Arial"/>
              </a:rPr>
              <a:t>Fact sheet to showcase the benefit to the buyer - RE agents Communicating Ratings 1</a:t>
            </a:r>
          </a:p>
          <a:p>
            <a:pPr indent="0">
              <a:lnSpc>
                <a:spcPct val="95000"/>
              </a:lnSpc>
              <a:spcBef>
                <a:spcPts val="500"/>
              </a:spcBef>
              <a:spcAft>
                <a:spcPts val="500"/>
              </a:spcAft>
            </a:pPr>
            <a:r>
              <a:rPr lang="en-US" sz="800">
                <a:solidFill>
                  <a:schemeClr val="tx1"/>
                </a:solidFill>
                <a:latin typeface="Arial"/>
                <a:cs typeface="Arial"/>
              </a:rPr>
              <a:t>Buyers will be looking at the end at the beginning, making upgrades that will help them financially down the track. - RE agents Resources 1</a:t>
            </a:r>
            <a:endParaRPr>
              <a:solidFill>
                <a:schemeClr val="tx1"/>
              </a:solidFill>
              <a:latin typeface="Arial"/>
              <a:cs typeface="Arial"/>
            </a:endParaRPr>
          </a:p>
        </p:txBody>
      </p:sp>
      <p:sp>
        <p:nvSpPr>
          <p:cNvPr id="3" name="Slide Number Placeholder 2">
            <a:extLst>
              <a:ext uri="{FF2B5EF4-FFF2-40B4-BE49-F238E27FC236}">
                <a16:creationId xmlns:a16="http://schemas.microsoft.com/office/drawing/2014/main" id="{7B6F6B31-0DF6-A5C5-BD86-9F076F587E9B}"/>
              </a:ext>
            </a:extLst>
          </p:cNvPr>
          <p:cNvSpPr>
            <a:spLocks noGrp="1"/>
          </p:cNvSpPr>
          <p:nvPr>
            <p:ph type="sldNum" sz="quarter" idx="10"/>
          </p:nvPr>
        </p:nvSpPr>
        <p:spPr/>
        <p:txBody>
          <a:bodyPr/>
          <a:lstStyle/>
          <a:p>
            <a:fld id="{178BA19D-C1A8-2A4D-80DC-523B2B2B450E}" type="slidenum">
              <a:rPr lang="en-US" smtClean="0"/>
              <a:pPr/>
              <a:t>25</a:t>
            </a:fld>
            <a:endParaRPr lang="en-US"/>
          </a:p>
        </p:txBody>
      </p:sp>
    </p:spTree>
    <p:extLst>
      <p:ext uri="{BB962C8B-B14F-4D97-AF65-F5344CB8AC3E}">
        <p14:creationId xmlns:p14="http://schemas.microsoft.com/office/powerpoint/2010/main" val="512147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958"/>
        <p:cNvGrpSpPr/>
        <p:nvPr/>
      </p:nvGrpSpPr>
      <p:grpSpPr>
        <a:xfrm>
          <a:off x="0" y="0"/>
          <a:ext cx="0" cy="0"/>
          <a:chOff x="0" y="0"/>
          <a:chExt cx="0" cy="0"/>
        </a:xfrm>
      </p:grpSpPr>
      <p:sp>
        <p:nvSpPr>
          <p:cNvPr id="5962" name="Google Shape;5962;p733"/>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b="1">
                <a:latin typeface="Arial" panose="020B0604020202020204" pitchFamily="34" charset="0"/>
                <a:cs typeface="Arial" panose="020B0604020202020204" pitchFamily="34" charset="0"/>
              </a:rPr>
              <a:t>Theme A: Main points – 4</a:t>
            </a:r>
          </a:p>
        </p:txBody>
      </p:sp>
      <p:sp>
        <p:nvSpPr>
          <p:cNvPr id="5961" name="Google Shape;5961;p733"/>
          <p:cNvSpPr txBox="1">
            <a:spLocks noGrp="1"/>
          </p:cNvSpPr>
          <p:nvPr>
            <p:ph type="body" idx="1"/>
          </p:nvPr>
        </p:nvSpPr>
        <p:spPr>
          <a:xfrm>
            <a:off x="480299" y="1129450"/>
            <a:ext cx="1776301" cy="3382590"/>
          </a:xfrm>
          <a:prstGeom prst="rect">
            <a:avLst/>
          </a:prstGeom>
        </p:spPr>
        <p:txBody>
          <a:bodyPr spcFirstLastPara="1" wrap="square" lIns="0" tIns="0" rIns="0" bIns="0" anchor="t" anchorCtr="0">
            <a:normAutofit/>
          </a:bodyPr>
          <a:lstStyle/>
          <a:p>
            <a:pPr marL="0" indent="0">
              <a:lnSpc>
                <a:spcPct val="95000"/>
              </a:lnSpc>
            </a:pPr>
            <a:r>
              <a:rPr lang="en-US" sz="800" b="1">
                <a:solidFill>
                  <a:srgbClr val="585858"/>
                </a:solidFill>
                <a:latin typeface="Arial"/>
                <a:cs typeface="Arial"/>
              </a:rPr>
              <a:t>A.7 Guide and enable vendors to understand and act on their rating to reduce negative responses</a:t>
            </a:r>
            <a:endParaRPr lang="en-US" sz="800">
              <a:solidFill>
                <a:srgbClr val="585858"/>
              </a:solidFill>
              <a:latin typeface="Arial"/>
              <a:cs typeface="Arial"/>
            </a:endParaRPr>
          </a:p>
          <a:p>
            <a:pPr marL="0" indent="0">
              <a:lnSpc>
                <a:spcPct val="95000"/>
              </a:lnSpc>
              <a:spcBef>
                <a:spcPts val="500"/>
              </a:spcBef>
            </a:pPr>
            <a:r>
              <a:rPr lang="en-US" sz="800">
                <a:solidFill>
                  <a:srgbClr val="585858"/>
                </a:solidFill>
                <a:highlight>
                  <a:srgbClr val="FFFFFF"/>
                </a:highlight>
                <a:latin typeface="Arial"/>
                <a:cs typeface="Arial"/>
              </a:rPr>
              <a:t>To prevent the shock of receiving a low home energy rating, it's crucial to inform vendors about their property’s home energy rating well before it goes to market. A low rating might be seen to negatively impact sale value, agitating vendors. Education and timing are key to preparing vendors and enabling them to see potential opportunities.</a:t>
            </a:r>
            <a:endParaRPr lang="en-US" sz="800">
              <a:solidFill>
                <a:srgbClr val="585858"/>
              </a:solidFill>
              <a:highlight>
                <a:srgbClr val="E8F9FF"/>
              </a:highlight>
              <a:latin typeface="Arial"/>
              <a:cs typeface="Arial"/>
            </a:endParaRPr>
          </a:p>
          <a:p>
            <a:pPr marL="0" indent="0">
              <a:lnSpc>
                <a:spcPct val="95000"/>
              </a:lnSpc>
              <a:spcBef>
                <a:spcPts val="500"/>
              </a:spcBef>
            </a:pPr>
            <a:r>
              <a:rPr lang="en-AU" sz="800">
                <a:solidFill>
                  <a:srgbClr val="585858"/>
                </a:solidFill>
                <a:highlight>
                  <a:srgbClr val="FFFFFF"/>
                </a:highlight>
                <a:latin typeface="Arial"/>
                <a:cs typeface="Arial"/>
              </a:rPr>
              <a:t>Education is crucial to enable vendors to act on information. Providing clear comparisons—like having a national or suburb benchmark—can guide both sellers and agents in understanding what constitutes a good or bad energy rating and make better decisions.</a:t>
            </a:r>
            <a:endParaRPr lang="en-AU" sz="800">
              <a:solidFill>
                <a:srgbClr val="585858"/>
              </a:solidFill>
              <a:highlight>
                <a:srgbClr val="E8F9FF"/>
              </a:highlight>
              <a:latin typeface="Arial"/>
              <a:cs typeface="Arial"/>
            </a:endParaRPr>
          </a:p>
          <a:p>
            <a:pPr marL="0" indent="0">
              <a:lnSpc>
                <a:spcPct val="95000"/>
              </a:lnSpc>
              <a:spcBef>
                <a:spcPts val="500"/>
              </a:spcBef>
            </a:pPr>
            <a:r>
              <a:rPr lang="en-US" sz="800">
                <a:solidFill>
                  <a:srgbClr val="585858"/>
                </a:solidFill>
                <a:highlight>
                  <a:srgbClr val="FFFFFF"/>
                </a:highlight>
                <a:latin typeface="Arial"/>
                <a:cs typeface="Arial"/>
              </a:rPr>
              <a:t>Tangible dollar figures and examples will be needed to convince potential vendors of the opportunity. Showing vendors that like recarpeting a home, energy efficiency upgrades can be a smart financial move delivering a return on investment.</a:t>
            </a:r>
            <a:endParaRPr lang="en-US">
              <a:solidFill>
                <a:srgbClr val="585858"/>
              </a:solidFill>
            </a:endParaRPr>
          </a:p>
        </p:txBody>
      </p:sp>
      <p:sp>
        <p:nvSpPr>
          <p:cNvPr id="5959" name="Google Shape;5959;p733">
            <a:extLst>
              <a:ext uri="{C183D7F6-B498-43B3-948B-1728B52AA6E4}">
                <adec:decorative xmlns:adec="http://schemas.microsoft.com/office/drawing/2017/decorative" val="1"/>
              </a:ext>
            </a:extLst>
          </p:cNvPr>
          <p:cNvSpPr/>
          <p:nvPr/>
        </p:nvSpPr>
        <p:spPr>
          <a:xfrm>
            <a:off x="2491350" y="1131844"/>
            <a:ext cx="1933800" cy="3635419"/>
          </a:xfrm>
          <a:prstGeom prst="wedgeRoundRectCallout">
            <a:avLst>
              <a:gd name="adj1" fmla="val -20383"/>
              <a:gd name="adj2" fmla="val 55288"/>
              <a:gd name="adj3" fmla="val 0"/>
            </a:avLst>
          </a:prstGeom>
          <a:solidFill>
            <a:srgbClr val="CBEBF4"/>
          </a:solid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63" name="Google Shape;5963;p733"/>
          <p:cNvSpPr txBox="1">
            <a:spLocks noGrp="1"/>
          </p:cNvSpPr>
          <p:nvPr>
            <p:ph type="body" idx="2"/>
          </p:nvPr>
        </p:nvSpPr>
        <p:spPr>
          <a:xfrm>
            <a:off x="2555578" y="1210294"/>
            <a:ext cx="1776299" cy="3474132"/>
          </a:xfrm>
          <a:prstGeom prst="rect">
            <a:avLst/>
          </a:prstGeom>
        </p:spPr>
        <p:txBody>
          <a:bodyPr spcFirstLastPara="1" wrap="square" lIns="0" tIns="0" rIns="0" bIns="0" anchor="t" anchorCtr="0">
            <a:normAutofit/>
          </a:bodyPr>
          <a:lstStyle/>
          <a:p>
            <a:pPr indent="0">
              <a:lnSpc>
                <a:spcPct val="95000"/>
              </a:lnSpc>
            </a:pPr>
            <a:r>
              <a:rPr lang="en-US" sz="800">
                <a:solidFill>
                  <a:schemeClr val="tx1"/>
                </a:solidFill>
                <a:latin typeface="Arial"/>
                <a:cs typeface="Arial"/>
              </a:rPr>
              <a:t>Concerns people might have if their energy rating is low that their sale value will be low, and they wish they had known it 6 months ago so they could have done something about it. Education and timing important. - Proptech 3</a:t>
            </a:r>
            <a:br>
              <a:rPr lang="en-US" sz="800">
                <a:solidFill>
                  <a:schemeClr val="tx1"/>
                </a:solidFill>
              </a:rPr>
            </a:br>
            <a:br>
              <a:rPr lang="en-US" sz="800">
                <a:solidFill>
                  <a:schemeClr val="tx1"/>
                </a:solidFill>
              </a:rPr>
            </a:br>
            <a:r>
              <a:rPr lang="en-US" sz="800">
                <a:solidFill>
                  <a:schemeClr val="tx1"/>
                </a:solidFill>
                <a:latin typeface="Arial"/>
                <a:cs typeface="Arial"/>
              </a:rPr>
              <a:t>We had a client who we sold a house, the house didn't have reverse cycle, it was gas. He spent 10 or 20 grand on the house, and the value of the house has gone 50k up. - RE agents Communicating ratings 1</a:t>
            </a:r>
          </a:p>
          <a:p>
            <a:pPr marL="0" indent="0">
              <a:lnSpc>
                <a:spcPct val="95000"/>
              </a:lnSpc>
              <a:spcBef>
                <a:spcPts val="500"/>
              </a:spcBef>
            </a:pPr>
            <a:r>
              <a:rPr lang="en-US" sz="800">
                <a:solidFill>
                  <a:schemeClr val="tx1"/>
                </a:solidFill>
              </a:rPr>
              <a:t>If the point is to educate people, they need a bit more support to know what to do with that data point. - Proptech 3</a:t>
            </a:r>
          </a:p>
          <a:p>
            <a:pPr marL="0" indent="0">
              <a:lnSpc>
                <a:spcPct val="95000"/>
              </a:lnSpc>
              <a:spcBef>
                <a:spcPts val="500"/>
              </a:spcBef>
            </a:pPr>
            <a:r>
              <a:rPr lang="en-US" sz="800">
                <a:solidFill>
                  <a:schemeClr val="tx1"/>
                </a:solidFill>
              </a:rPr>
              <a:t>I don’t know how to interpret whether my house is a good house or a bad house. Maybe have a national benchmark or a suburb benchmark or both. - Proptech 4</a:t>
            </a:r>
          </a:p>
          <a:p>
            <a:pPr marL="0" indent="0">
              <a:lnSpc>
                <a:spcPct val="95000"/>
              </a:lnSpc>
              <a:spcBef>
                <a:spcPts val="500"/>
              </a:spcBef>
            </a:pPr>
            <a:r>
              <a:rPr lang="en-US" sz="800">
                <a:solidFill>
                  <a:schemeClr val="tx1"/>
                </a:solidFill>
              </a:rPr>
              <a:t>If you can let vendors see their rating in context it will help. Knowing that my house is a 3 star and it’s the same as the suburb average changes how I feel about it. It will reduce market shock. - Proptech 4</a:t>
            </a:r>
            <a:endParaRPr>
              <a:solidFill>
                <a:schemeClr val="tx1"/>
              </a:solidFill>
            </a:endParaRPr>
          </a:p>
        </p:txBody>
      </p:sp>
      <p:sp>
        <p:nvSpPr>
          <p:cNvPr id="3" name="Slide Number Placeholder 2">
            <a:extLst>
              <a:ext uri="{FF2B5EF4-FFF2-40B4-BE49-F238E27FC236}">
                <a16:creationId xmlns:a16="http://schemas.microsoft.com/office/drawing/2014/main" id="{62250AE7-8F27-1ABD-D39B-67BEBB13D1BA}"/>
              </a:ext>
            </a:extLst>
          </p:cNvPr>
          <p:cNvSpPr>
            <a:spLocks noGrp="1"/>
          </p:cNvSpPr>
          <p:nvPr>
            <p:ph type="sldNum" sz="quarter" idx="10"/>
          </p:nvPr>
        </p:nvSpPr>
        <p:spPr/>
        <p:txBody>
          <a:bodyPr/>
          <a:lstStyle/>
          <a:p>
            <a:fld id="{178BA19D-C1A8-2A4D-80DC-523B2B2B450E}"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039"/>
        <p:cNvGrpSpPr/>
        <p:nvPr/>
      </p:nvGrpSpPr>
      <p:grpSpPr>
        <a:xfrm>
          <a:off x="0" y="0"/>
          <a:ext cx="0" cy="0"/>
          <a:chOff x="0" y="0"/>
          <a:chExt cx="0" cy="0"/>
        </a:xfrm>
      </p:grpSpPr>
      <p:sp>
        <p:nvSpPr>
          <p:cNvPr id="6041" name="Google Shape;6041;p741"/>
          <p:cNvSpPr txBox="1">
            <a:spLocks noGrp="1"/>
          </p:cNvSpPr>
          <p:nvPr>
            <p:ph type="title"/>
          </p:nvPr>
        </p:nvSpPr>
        <p:spPr>
          <a:prstGeom prst="rect">
            <a:avLst/>
          </a:prstGeom>
        </p:spPr>
        <p:txBody>
          <a:bodyPr spcFirstLastPara="1" wrap="square" lIns="0" tIns="0" rIns="0" bIns="0" anchor="t" anchorCtr="0">
            <a:normAutofit/>
          </a:bodyPr>
          <a:lstStyle/>
          <a:p>
            <a:r>
              <a:rPr lang="en-US">
                <a:solidFill>
                  <a:schemeClr val="dk1"/>
                </a:solidFill>
                <a:latin typeface="Arial" panose="020B0604020202020204" pitchFamily="34" charset="0"/>
              </a:rPr>
              <a:t>Theme A: Opportunities and risks</a:t>
            </a:r>
          </a:p>
        </p:txBody>
      </p:sp>
      <p:sp>
        <p:nvSpPr>
          <p:cNvPr id="6040" name="Google Shape;6040;p741"/>
          <p:cNvSpPr txBox="1">
            <a:spLocks noGrp="1"/>
          </p:cNvSpPr>
          <p:nvPr>
            <p:ph type="body" idx="1"/>
          </p:nvPr>
        </p:nvSpPr>
        <p:spPr>
          <a:xfrm>
            <a:off x="470999" y="1050955"/>
            <a:ext cx="1985319" cy="3821492"/>
          </a:xfrm>
          <a:prstGeom prst="rect">
            <a:avLst/>
          </a:prstGeom>
        </p:spPr>
        <p:txBody>
          <a:bodyPr spcFirstLastPara="1" wrap="square" lIns="0" tIns="0" rIns="0" bIns="0" anchor="t" anchorCtr="0">
            <a:noAutofit/>
          </a:bodyPr>
          <a:lstStyle/>
          <a:p>
            <a:pPr marL="0" marR="0" lvl="0" indent="0" algn="l" rtl="0">
              <a:lnSpc>
                <a:spcPct val="85000"/>
              </a:lnSpc>
              <a:spcBef>
                <a:spcPts val="0"/>
              </a:spcBef>
              <a:spcAft>
                <a:spcPts val="0"/>
              </a:spcAft>
              <a:buNone/>
            </a:pPr>
            <a:r>
              <a:rPr lang="en-AU" sz="1000" b="1">
                <a:solidFill>
                  <a:srgbClr val="22632F"/>
                </a:solidFill>
                <a:latin typeface="Arial"/>
                <a:ea typeface="Arial"/>
                <a:cs typeface="Arial"/>
                <a:sym typeface="Arial"/>
              </a:rPr>
              <a:t>Opportunities</a:t>
            </a:r>
            <a:r>
              <a:rPr lang="en-AU" sz="1000" b="1">
                <a:solidFill>
                  <a:srgbClr val="2E8540"/>
                </a:solidFill>
                <a:latin typeface="Arial"/>
                <a:ea typeface="Arial"/>
                <a:cs typeface="Arial"/>
                <a:sym typeface="Arial"/>
              </a:rPr>
              <a:t>:</a:t>
            </a:r>
          </a:p>
          <a:p>
            <a:pPr marL="171450" indent="-171450">
              <a:lnSpc>
                <a:spcPct val="85000"/>
              </a:lnSpc>
              <a:spcBef>
                <a:spcPts val="500"/>
              </a:spcBef>
              <a:buFont typeface="Arial" panose="020B0604020202020204" pitchFamily="34" charset="0"/>
              <a:buChar char="•"/>
            </a:pPr>
            <a:r>
              <a:rPr lang="en-AU" sz="800" b="1">
                <a:solidFill>
                  <a:srgbClr val="585858"/>
                </a:solidFill>
                <a:latin typeface="Arial"/>
                <a:cs typeface="Arial"/>
              </a:rPr>
              <a:t>Leveraging industry leaders to amplify adoption  </a:t>
            </a:r>
            <a:br>
              <a:rPr lang="en-AU" sz="800" b="1">
                <a:latin typeface="Arial"/>
                <a:cs typeface="Arial"/>
              </a:rPr>
            </a:br>
            <a:r>
              <a:rPr lang="en-AU" sz="800">
                <a:solidFill>
                  <a:srgbClr val="585858"/>
                </a:solidFill>
                <a:latin typeface="Arial"/>
                <a:cs typeface="Arial"/>
              </a:rPr>
              <a:t>Engaging industry leaders and</a:t>
            </a:r>
            <a:r>
              <a:rPr lang="en-AU" sz="800" b="1">
                <a:solidFill>
                  <a:srgbClr val="585858"/>
                </a:solidFill>
                <a:latin typeface="Arial"/>
                <a:cs typeface="Arial"/>
              </a:rPr>
              <a:t> </a:t>
            </a:r>
            <a:r>
              <a:rPr lang="en-AU" sz="800">
                <a:solidFill>
                  <a:srgbClr val="585858"/>
                </a:solidFill>
                <a:latin typeface="Arial"/>
                <a:cs typeface="Arial"/>
              </a:rPr>
              <a:t>influencers can enhance the credibility and visibility of the home energy rating system. By collaborating with recognised trainers and platforms, the government can effectively promote training and certification, making it a respected and valuable standard in the real estate sector and encourage industry to get behind home energy upgrades.</a:t>
            </a:r>
            <a:endParaRPr lang="en-AU" sz="800">
              <a:latin typeface="Arial"/>
              <a:cs typeface="Arial"/>
            </a:endParaRPr>
          </a:p>
          <a:p>
            <a:pPr marL="171450" indent="-171450">
              <a:lnSpc>
                <a:spcPct val="85000"/>
              </a:lnSpc>
              <a:spcBef>
                <a:spcPts val="500"/>
              </a:spcBef>
              <a:buFont typeface="Arial" panose="020B0604020202020204" pitchFamily="34" charset="0"/>
              <a:buChar char="•"/>
            </a:pPr>
            <a:r>
              <a:rPr lang="en-AU" sz="800" b="1">
                <a:solidFill>
                  <a:srgbClr val="585858"/>
                </a:solidFill>
                <a:latin typeface="Arial"/>
                <a:cs typeface="Arial"/>
              </a:rPr>
              <a:t>Positioning agents as informed advisors</a:t>
            </a:r>
            <a:br>
              <a:rPr lang="en-AU" sz="800" b="1">
                <a:latin typeface="Arial"/>
                <a:cs typeface="Arial"/>
              </a:rPr>
            </a:br>
            <a:r>
              <a:rPr lang="en-AU" sz="800">
                <a:solidFill>
                  <a:srgbClr val="585858"/>
                </a:solidFill>
                <a:latin typeface="Arial"/>
                <a:cs typeface="Arial"/>
              </a:rPr>
              <a:t>Supporting real estate agents to become knowledgeable about home energy ratings can position them as trusted advisors in the market. Agents equipped with accurate information can influence buyers and vendors, increasing the likelihood of market adoption for energy-efficient upgrades.</a:t>
            </a:r>
            <a:endParaRPr lang="en-AU" sz="800">
              <a:latin typeface="Arial"/>
              <a:cs typeface="Arial"/>
            </a:endParaRPr>
          </a:p>
          <a:p>
            <a:pPr marL="171450" indent="-171450">
              <a:lnSpc>
                <a:spcPct val="85000"/>
              </a:lnSpc>
              <a:spcBef>
                <a:spcPts val="500"/>
              </a:spcBef>
              <a:spcAft>
                <a:spcPts val="500"/>
              </a:spcAft>
              <a:buFont typeface="Arial" panose="020B0604020202020204" pitchFamily="34" charset="0"/>
              <a:buChar char="•"/>
            </a:pPr>
            <a:r>
              <a:rPr lang="en-AU" sz="800" b="1">
                <a:solidFill>
                  <a:srgbClr val="585858"/>
                </a:solidFill>
                <a:latin typeface="Arial"/>
                <a:cs typeface="Arial"/>
              </a:rPr>
              <a:t>Facilitating market, awareness among vendors </a:t>
            </a:r>
            <a:br>
              <a:rPr lang="en-AU" sz="800" b="1">
                <a:latin typeface="Arial"/>
                <a:cs typeface="Arial"/>
              </a:rPr>
            </a:br>
            <a:r>
              <a:rPr lang="en-AU" sz="800">
                <a:solidFill>
                  <a:srgbClr val="585858"/>
                </a:solidFill>
                <a:latin typeface="Arial"/>
                <a:cs typeface="Arial"/>
              </a:rPr>
              <a:t>Introducing energy rating education for vendors in advance of putting their property on the market can help reduce resistance to the rating system. Providing benchmarks and examples will enable vendors to make informed decisions, supporting the gradual shift toward valuing energy efficiency.</a:t>
            </a:r>
            <a:endParaRPr lang="en-AU" sz="800">
              <a:solidFill>
                <a:srgbClr val="585858"/>
              </a:solidFill>
              <a:latin typeface="Arial"/>
              <a:ea typeface="Arial"/>
              <a:cs typeface="Arial"/>
              <a:sym typeface="Arial"/>
            </a:endParaRPr>
          </a:p>
        </p:txBody>
      </p:sp>
      <p:sp>
        <p:nvSpPr>
          <p:cNvPr id="6044" name="Google Shape;6044;p741"/>
          <p:cNvSpPr txBox="1">
            <a:spLocks noGrp="1"/>
          </p:cNvSpPr>
          <p:nvPr>
            <p:ph type="body" idx="2"/>
          </p:nvPr>
        </p:nvSpPr>
        <p:spPr>
          <a:xfrm>
            <a:off x="2530864" y="1220411"/>
            <a:ext cx="1776299" cy="2702677"/>
          </a:xfrm>
          <a:prstGeom prst="rect">
            <a:avLst/>
          </a:prstGeom>
          <a:noFill/>
          <a:ln>
            <a:noFill/>
          </a:ln>
        </p:spPr>
        <p:txBody>
          <a:bodyPr spcFirstLastPara="1" vert="horz" wrap="square" lIns="0" tIns="0" rIns="0" bIns="0" rtlCol="0" anchor="t" anchorCtr="0">
            <a:noAutofit/>
          </a:bodyPr>
          <a:lstStyle/>
          <a:p>
            <a:pPr marL="171450" indent="-171450">
              <a:lnSpc>
                <a:spcPct val="85000"/>
              </a:lnSpc>
              <a:buClr>
                <a:srgbClr val="000000"/>
              </a:buClr>
              <a:buSzPts val="900"/>
              <a:buFont typeface="Arial" panose="020B0604020202020204" pitchFamily="34" charset="0"/>
              <a:buChar char="•"/>
            </a:pPr>
            <a:r>
              <a:rPr lang="en-AU" sz="800" b="1">
                <a:latin typeface="Arial"/>
                <a:cs typeface="Arial"/>
                <a:sym typeface="Libre Franklin Light"/>
              </a:rPr>
              <a:t>Capitalising on buyer influence for energy efficiency uptake</a:t>
            </a:r>
            <a:br>
              <a:rPr lang="en-AU" sz="800">
                <a:latin typeface="Arial"/>
                <a:cs typeface="Arial"/>
                <a:sym typeface="Libre Franklin Light"/>
              </a:rPr>
            </a:br>
            <a:r>
              <a:rPr lang="en-AU" sz="800">
                <a:latin typeface="Arial"/>
                <a:cs typeface="Arial"/>
                <a:sym typeface="Libre Franklin Light"/>
              </a:rPr>
              <a:t>With buyers more interested in the energy efficiency of a potential home, stakeholders can harness this demand to drive uptake. Clear communication on the benefits of energy ratings and upgrade options can encourage buyers to prioritise efficiency, stimulating broader adoption.</a:t>
            </a:r>
          </a:p>
          <a:p>
            <a:pPr marL="171450" indent="-171450">
              <a:lnSpc>
                <a:spcPct val="85000"/>
              </a:lnSpc>
              <a:buClr>
                <a:srgbClr val="000000"/>
              </a:buClr>
              <a:buSzPts val="900"/>
              <a:buFont typeface="Arial" panose="020B0604020202020204" pitchFamily="34" charset="0"/>
              <a:buChar char="•"/>
            </a:pPr>
            <a:endParaRPr lang="en-AU" sz="800">
              <a:latin typeface="Arial"/>
              <a:cs typeface="Arial"/>
              <a:sym typeface="Libre Franklin Light"/>
            </a:endParaRPr>
          </a:p>
          <a:p>
            <a:pPr marL="171450" indent="-171450">
              <a:lnSpc>
                <a:spcPct val="85000"/>
              </a:lnSpc>
              <a:buClr>
                <a:srgbClr val="000000"/>
              </a:buClr>
              <a:buSzPts val="900"/>
              <a:buFont typeface="Arial" panose="020B0604020202020204" pitchFamily="34" charset="0"/>
              <a:buChar char="•"/>
            </a:pPr>
            <a:r>
              <a:rPr lang="en-AU" sz="800" b="1">
                <a:latin typeface="Arial"/>
                <a:cs typeface="Arial"/>
                <a:sym typeface="Libre Franklin Light"/>
              </a:rPr>
              <a:t>Establishing mandatory training for real estate agents</a:t>
            </a:r>
            <a:br>
              <a:rPr lang="en-AU" sz="800">
                <a:latin typeface="Arial"/>
                <a:cs typeface="Arial"/>
                <a:sym typeface="Libre Franklin Light"/>
              </a:rPr>
            </a:br>
            <a:r>
              <a:rPr lang="en-AU" sz="800">
                <a:latin typeface="Arial"/>
                <a:cs typeface="Arial"/>
                <a:sym typeface="Libre Franklin Light"/>
              </a:rPr>
              <a:t>In markets where ratings are mandatory, implementing mandatory training for agents early on will set a consistent standard for understanding home energy ratings. This ensures accurate communication of ratings and compliance with regulations, establishing a baseline for industry-wide knowledge.</a:t>
            </a:r>
          </a:p>
          <a:p>
            <a:pPr marL="171450" indent="-171450">
              <a:lnSpc>
                <a:spcPct val="85000"/>
              </a:lnSpc>
              <a:buClr>
                <a:srgbClr val="000000"/>
              </a:buClr>
              <a:buSzPts val="900"/>
              <a:buFont typeface="Arial" panose="020B0604020202020204" pitchFamily="34" charset="0"/>
              <a:buChar char="•"/>
            </a:pPr>
            <a:endParaRPr lang="en-AU" sz="800">
              <a:latin typeface="Arial"/>
              <a:cs typeface="Arial"/>
              <a:sym typeface="Libre Franklin Light"/>
            </a:endParaRPr>
          </a:p>
          <a:p>
            <a:pPr marL="171450" indent="-171450">
              <a:lnSpc>
                <a:spcPct val="85000"/>
              </a:lnSpc>
              <a:buClr>
                <a:srgbClr val="000000"/>
              </a:buClr>
              <a:buSzPts val="900"/>
              <a:buFont typeface="Arial" panose="020B0604020202020204" pitchFamily="34" charset="0"/>
              <a:buChar char="•"/>
            </a:pPr>
            <a:r>
              <a:rPr lang="en-AU" sz="800" b="1">
                <a:latin typeface="Arial"/>
                <a:cs typeface="Arial"/>
                <a:sym typeface="Libre Franklin Light"/>
              </a:rPr>
              <a:t>Using data to empower decision-making</a:t>
            </a:r>
            <a:br>
              <a:rPr lang="en-AU" sz="800">
                <a:latin typeface="Arial"/>
                <a:cs typeface="Arial"/>
                <a:sym typeface="Libre Franklin Light"/>
              </a:rPr>
            </a:br>
            <a:r>
              <a:rPr lang="en-AU" sz="800">
                <a:latin typeface="Arial"/>
                <a:cs typeface="Arial"/>
                <a:sym typeface="Libre Franklin Light"/>
              </a:rPr>
              <a:t>Providing reliable and accessible data of the impact of energy efficiency on a property can support agents in their advisory roles to vendors and buyers. If the government offers credible data resources, agents are better positioned to advocate for energy-efficient properties.</a:t>
            </a:r>
          </a:p>
        </p:txBody>
      </p:sp>
      <p:sp>
        <p:nvSpPr>
          <p:cNvPr id="6042" name="Google Shape;6042;p741"/>
          <p:cNvSpPr txBox="1">
            <a:spLocks noGrp="1"/>
          </p:cNvSpPr>
          <p:nvPr>
            <p:ph type="body" idx="3"/>
          </p:nvPr>
        </p:nvSpPr>
        <p:spPr>
          <a:xfrm>
            <a:off x="4743461" y="1050955"/>
            <a:ext cx="1776300" cy="3954929"/>
          </a:xfrm>
          <a:prstGeom prst="rect">
            <a:avLst/>
          </a:prstGeom>
        </p:spPr>
        <p:txBody>
          <a:bodyPr spcFirstLastPara="1" wrap="square" lIns="0" tIns="0" rIns="0" bIns="0" anchor="t" anchorCtr="0">
            <a:spAutoFit/>
          </a:bodyPr>
          <a:lstStyle/>
          <a:p>
            <a:pPr marL="0" lvl="0" indent="0" algn="l" rtl="0">
              <a:lnSpc>
                <a:spcPct val="95000"/>
              </a:lnSpc>
              <a:spcBef>
                <a:spcPts val="0"/>
              </a:spcBef>
              <a:spcAft>
                <a:spcPts val="0"/>
              </a:spcAft>
              <a:buNone/>
            </a:pPr>
            <a:r>
              <a:rPr lang="en-US" b="1">
                <a:solidFill>
                  <a:srgbClr val="AC152F"/>
                </a:solidFill>
              </a:rPr>
              <a:t>Risks</a:t>
            </a:r>
            <a:r>
              <a:rPr lang="en-US" b="1">
                <a:solidFill>
                  <a:srgbClr val="E31C3D"/>
                </a:solidFill>
              </a:rPr>
              <a:t>:</a:t>
            </a:r>
            <a:endParaRPr b="1">
              <a:solidFill>
                <a:srgbClr val="E31C3D"/>
              </a:solidFill>
            </a:endParaRPr>
          </a:p>
          <a:p>
            <a:pPr marL="171450" indent="-171450">
              <a:lnSpc>
                <a:spcPct val="85000"/>
              </a:lnSpc>
              <a:spcBef>
                <a:spcPts val="500"/>
              </a:spcBef>
              <a:buClr>
                <a:srgbClr val="000000"/>
              </a:buClr>
              <a:buSzPts val="900"/>
              <a:buFont typeface="Arial" panose="020B0604020202020204" pitchFamily="34" charset="0"/>
              <a:buChar char="•"/>
            </a:pPr>
            <a:r>
              <a:rPr lang="en-US" sz="800" b="1">
                <a:latin typeface="Arial"/>
                <a:cs typeface="Arial"/>
              </a:rPr>
              <a:t>Limited Influence without industry buy-In</a:t>
            </a:r>
            <a:br>
              <a:rPr lang="en-US" sz="800">
                <a:latin typeface="Arial"/>
                <a:cs typeface="Arial"/>
              </a:rPr>
            </a:br>
            <a:r>
              <a:rPr lang="en-US" sz="800">
                <a:latin typeface="Arial"/>
                <a:cs typeface="Arial"/>
              </a:rPr>
              <a:t>Failing to engage key industry figures and platforms may hinder the widespread acceptance of the home energy rating system. Without endorsements from respected voices, the initiative risks being perceived as another compliance burden rather than a value-add for agents and consumers.</a:t>
            </a:r>
          </a:p>
          <a:p>
            <a:pPr marL="171450" indent="-171450">
              <a:lnSpc>
                <a:spcPct val="85000"/>
              </a:lnSpc>
              <a:buClr>
                <a:srgbClr val="000000"/>
              </a:buClr>
              <a:buSzPts val="900"/>
              <a:buFont typeface="Arial" panose="020B0604020202020204" pitchFamily="34" charset="0"/>
              <a:buChar char="•"/>
            </a:pPr>
            <a:endParaRPr lang="en-US" sz="800">
              <a:latin typeface="Arial"/>
              <a:cs typeface="Arial"/>
            </a:endParaRPr>
          </a:p>
          <a:p>
            <a:pPr marL="171450" indent="-171450">
              <a:lnSpc>
                <a:spcPct val="85000"/>
              </a:lnSpc>
              <a:buClr>
                <a:srgbClr val="000000"/>
              </a:buClr>
              <a:buSzPts val="900"/>
              <a:buFont typeface="Arial" panose="020B0604020202020204" pitchFamily="34" charset="0"/>
              <a:buChar char="•"/>
            </a:pPr>
            <a:r>
              <a:rPr lang="en-US" sz="800" b="1">
                <a:latin typeface="Arial"/>
                <a:cs typeface="Arial"/>
              </a:rPr>
              <a:t>Incomplete training coverage may undermine credibility</a:t>
            </a:r>
            <a:br>
              <a:rPr lang="en-US" sz="800">
                <a:latin typeface="Arial"/>
                <a:cs typeface="Arial"/>
              </a:rPr>
            </a:br>
            <a:r>
              <a:rPr lang="en-US" sz="800">
                <a:latin typeface="Arial"/>
                <a:cs typeface="Arial"/>
              </a:rPr>
              <a:t>If training for agents is not comprehensive or mandatory, it may lead to inconsistencies in how energy ratings are understood and conveyed to consumers. Miscommunication could result in a loss of consumer trust and </a:t>
            </a:r>
            <a:r>
              <a:rPr lang="en-AU" sz="800">
                <a:latin typeface="Arial"/>
                <a:cs typeface="Arial"/>
              </a:rPr>
              <a:t>scepticism</a:t>
            </a:r>
            <a:r>
              <a:rPr lang="en-US" sz="800">
                <a:latin typeface="Arial"/>
                <a:cs typeface="Arial"/>
              </a:rPr>
              <a:t> towards the program.</a:t>
            </a:r>
          </a:p>
          <a:p>
            <a:pPr marL="171450" indent="-171450">
              <a:lnSpc>
                <a:spcPct val="85000"/>
              </a:lnSpc>
              <a:buClr>
                <a:srgbClr val="000000"/>
              </a:buClr>
              <a:buSzPts val="900"/>
              <a:buFont typeface="Arial" panose="020B0604020202020204" pitchFamily="34" charset="0"/>
              <a:buChar char="•"/>
            </a:pPr>
            <a:endParaRPr lang="en-US" sz="800">
              <a:latin typeface="Arial"/>
              <a:cs typeface="Arial"/>
            </a:endParaRPr>
          </a:p>
          <a:p>
            <a:pPr marL="171450" indent="-171450">
              <a:lnSpc>
                <a:spcPct val="85000"/>
              </a:lnSpc>
              <a:buClr>
                <a:srgbClr val="000000"/>
              </a:buClr>
              <a:buSzPts val="900"/>
              <a:buFont typeface="Arial" panose="020B0604020202020204" pitchFamily="34" charset="0"/>
              <a:buChar char="•"/>
            </a:pPr>
            <a:r>
              <a:rPr lang="en-US" sz="800" b="1">
                <a:latin typeface="Arial"/>
                <a:cs typeface="Arial"/>
              </a:rPr>
              <a:t>Resistance from vendors due to negative perception</a:t>
            </a:r>
            <a:br>
              <a:rPr lang="en-US" sz="800">
                <a:latin typeface="Arial"/>
                <a:cs typeface="Arial"/>
              </a:rPr>
            </a:br>
            <a:r>
              <a:rPr lang="en-US" sz="800">
                <a:latin typeface="Arial"/>
                <a:cs typeface="Arial"/>
              </a:rPr>
              <a:t>Vendors may resist participating in the energy rating system if it is perceived as a threat to property value. Without proactive education and clear communication on the benefits of improvements, the government risks negative backlash from vendors reluctant to engage with the system.</a:t>
            </a:r>
            <a:endParaRPr sz="800">
              <a:latin typeface="Arial"/>
              <a:cs typeface="Arial"/>
            </a:endParaRPr>
          </a:p>
        </p:txBody>
      </p:sp>
      <p:sp>
        <p:nvSpPr>
          <p:cNvPr id="6043" name="Google Shape;6043;p741"/>
          <p:cNvSpPr txBox="1">
            <a:spLocks noGrp="1"/>
          </p:cNvSpPr>
          <p:nvPr>
            <p:ph type="body" idx="4"/>
          </p:nvPr>
        </p:nvSpPr>
        <p:spPr>
          <a:xfrm>
            <a:off x="6896701" y="1227783"/>
            <a:ext cx="1776300" cy="3166500"/>
          </a:xfrm>
          <a:prstGeom prst="rect">
            <a:avLst/>
          </a:prstGeom>
        </p:spPr>
        <p:txBody>
          <a:bodyPr spcFirstLastPara="1" wrap="square" lIns="0" tIns="0" rIns="0" bIns="0" anchor="t" anchorCtr="0">
            <a:normAutofit/>
          </a:bodyPr>
          <a:lstStyle/>
          <a:p>
            <a:pPr marL="171450" indent="-171450">
              <a:lnSpc>
                <a:spcPct val="85000"/>
              </a:lnSpc>
              <a:buClr>
                <a:srgbClr val="000000"/>
              </a:buClr>
              <a:buSzPts val="900"/>
              <a:buFont typeface="Arial" panose="020B0604020202020204" pitchFamily="34" charset="0"/>
              <a:buChar char="•"/>
            </a:pPr>
            <a:r>
              <a:rPr lang="en-US" sz="800" b="1">
                <a:latin typeface="Arial"/>
                <a:cs typeface="Arial"/>
              </a:rPr>
              <a:t>Lack of tangible benefits for buyers may limit impact</a:t>
            </a:r>
            <a:br>
              <a:rPr lang="en-US" sz="800">
                <a:latin typeface="Arial"/>
                <a:cs typeface="Arial"/>
              </a:rPr>
            </a:br>
            <a:r>
              <a:rPr lang="en-US" sz="800">
                <a:latin typeface="Arial"/>
                <a:cs typeface="Arial"/>
              </a:rPr>
              <a:t>If the energy rating system fails to highlight clear financial and lifestyle benefits for buyers, it may struggle to gain traction. Buyers may dismiss the rating as irrelevant unless it is directly tied to tangible property value, long-term cost savings or lifestyle improvement, diminishing its effectiveness as a market motivator.</a:t>
            </a:r>
          </a:p>
          <a:p>
            <a:pPr marL="171450" indent="-171450">
              <a:lnSpc>
                <a:spcPct val="85000"/>
              </a:lnSpc>
              <a:buClr>
                <a:srgbClr val="000000"/>
              </a:buClr>
              <a:buSzPts val="900"/>
              <a:buFont typeface="Arial" panose="020B0604020202020204" pitchFamily="34" charset="0"/>
              <a:buChar char="•"/>
            </a:pPr>
            <a:endParaRPr lang="en-US" sz="800">
              <a:latin typeface="Arial"/>
              <a:cs typeface="Arial"/>
            </a:endParaRPr>
          </a:p>
          <a:p>
            <a:pPr marL="171450" indent="-171450">
              <a:lnSpc>
                <a:spcPct val="85000"/>
              </a:lnSpc>
              <a:buClr>
                <a:srgbClr val="000000"/>
              </a:buClr>
              <a:buSzPts val="900"/>
              <a:buFont typeface="Arial" panose="020B0604020202020204" pitchFamily="34" charset="0"/>
              <a:buChar char="•"/>
            </a:pPr>
            <a:r>
              <a:rPr lang="en-US" sz="800" b="1">
                <a:latin typeface="Arial"/>
                <a:cs typeface="Arial"/>
              </a:rPr>
              <a:t>Insufficient data could weaken agent advocacy</a:t>
            </a:r>
            <a:br>
              <a:rPr lang="en-US" sz="800">
                <a:latin typeface="Arial"/>
                <a:cs typeface="Arial"/>
              </a:rPr>
            </a:br>
            <a:r>
              <a:rPr lang="en-US" sz="800">
                <a:latin typeface="Arial"/>
                <a:cs typeface="Arial"/>
              </a:rPr>
              <a:t>Without robust and reliable data to support claims about the financial and comfort benefits of energy-efficient homes, agents may hesitate to advocate for the system. This could result in weak engagement, limiting the desired cultural shift towards valuing energy efficiency.</a:t>
            </a:r>
            <a:endParaRPr sz="800">
              <a:latin typeface="Arial"/>
              <a:cs typeface="Arial"/>
            </a:endParaRPr>
          </a:p>
          <a:p>
            <a:pPr marL="0" lvl="0" indent="0" algn="l" rtl="0">
              <a:lnSpc>
                <a:spcPct val="95000"/>
              </a:lnSpc>
              <a:spcBef>
                <a:spcPts val="500"/>
              </a:spcBef>
              <a:spcAft>
                <a:spcPts val="500"/>
              </a:spcAft>
              <a:buNone/>
            </a:pPr>
            <a:endParaRPr sz="800"/>
          </a:p>
        </p:txBody>
      </p:sp>
      <p:sp>
        <p:nvSpPr>
          <p:cNvPr id="3" name="Slide Number Placeholder 2">
            <a:extLst>
              <a:ext uri="{FF2B5EF4-FFF2-40B4-BE49-F238E27FC236}">
                <a16:creationId xmlns:a16="http://schemas.microsoft.com/office/drawing/2014/main" id="{40DD5E78-8100-D7E0-D1D8-47DD1DDD6260}"/>
              </a:ext>
            </a:extLst>
          </p:cNvPr>
          <p:cNvSpPr>
            <a:spLocks noGrp="1"/>
          </p:cNvSpPr>
          <p:nvPr>
            <p:ph type="sldNum" sz="quarter" idx="10"/>
          </p:nvPr>
        </p:nvSpPr>
        <p:spPr/>
        <p:txBody>
          <a:bodyPr/>
          <a:lstStyle/>
          <a:p>
            <a:fld id="{178BA19D-C1A8-2A4D-80DC-523B2B2B450E}" type="slidenum">
              <a:rPr lang="en-US" smtClean="0"/>
              <a:pPr/>
              <a:t>27</a:t>
            </a:fld>
            <a:endParaRPr lang="en-US"/>
          </a:p>
        </p:txBody>
      </p:sp>
    </p:spTree>
    <p:extLst>
      <p:ext uri="{BB962C8B-B14F-4D97-AF65-F5344CB8AC3E}">
        <p14:creationId xmlns:p14="http://schemas.microsoft.com/office/powerpoint/2010/main" val="2519026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E7E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FE759-8E23-5E85-6985-92D893620CBD}"/>
              </a:ext>
            </a:extLst>
          </p:cNvPr>
          <p:cNvSpPr>
            <a:spLocks noGrp="1"/>
          </p:cNvSpPr>
          <p:nvPr>
            <p:ph type="ctrTitle"/>
          </p:nvPr>
        </p:nvSpPr>
        <p:spPr>
          <a:xfrm>
            <a:off x="1159634" y="1614425"/>
            <a:ext cx="6824732" cy="1048576"/>
          </a:xfrm>
        </p:spPr>
        <p:txBody>
          <a:bodyPr>
            <a:normAutofit/>
          </a:bodyPr>
          <a:lstStyle/>
          <a:p>
            <a:r>
              <a:rPr lang="en-US" b="1" noProof="0">
                <a:sym typeface="Helvetica Neue Light"/>
              </a:rPr>
              <a:t>Theme B: </a:t>
            </a:r>
            <a:r>
              <a:rPr lang="en-AU"/>
              <a:t>Streamline and orchestrate adoption</a:t>
            </a:r>
            <a:r>
              <a:rPr lang="en-US" noProof="0">
                <a:sym typeface="Helvetica Neue Light"/>
              </a:rPr>
              <a:t> </a:t>
            </a:r>
            <a:endParaRPr lang="en-GB"/>
          </a:p>
        </p:txBody>
      </p:sp>
      <p:sp>
        <p:nvSpPr>
          <p:cNvPr id="3" name="Content Placeholder 2">
            <a:extLst>
              <a:ext uri="{FF2B5EF4-FFF2-40B4-BE49-F238E27FC236}">
                <a16:creationId xmlns:a16="http://schemas.microsoft.com/office/drawing/2014/main" id="{02AE61FA-E661-9258-8041-DB03E7FE971D}"/>
              </a:ext>
            </a:extLst>
          </p:cNvPr>
          <p:cNvSpPr>
            <a:spLocks noGrp="1"/>
          </p:cNvSpPr>
          <p:nvPr>
            <p:ph sz="quarter" idx="10"/>
          </p:nvPr>
        </p:nvSpPr>
        <p:spPr>
          <a:xfrm>
            <a:off x="1159634" y="2183147"/>
            <a:ext cx="5408312" cy="514350"/>
          </a:xfrm>
        </p:spPr>
        <p:txBody>
          <a:bodyPr vert="horz" lIns="0" tIns="0" rIns="0" bIns="0" rtlCol="0" anchor="t">
            <a:noAutofit/>
          </a:bodyPr>
          <a:lstStyle/>
          <a:p>
            <a:r>
              <a:rPr lang="en-US" noProof="0">
                <a:latin typeface="Arial"/>
                <a:cs typeface="Arial"/>
                <a:sym typeface="Helvetica Neue"/>
              </a:rPr>
              <a:t>Be the glue and orchestrate so that adoption is seamless, and decisions points </a:t>
            </a:r>
            <a:r>
              <a:rPr lang="en-US">
                <a:latin typeface="Arial"/>
                <a:cs typeface="Arial"/>
                <a:sym typeface="Helvetica Neue"/>
              </a:rPr>
              <a:t>are </a:t>
            </a:r>
            <a:r>
              <a:rPr lang="en-US" noProof="0">
                <a:latin typeface="Arial"/>
                <a:cs typeface="Arial"/>
                <a:sym typeface="Helvetica Neue"/>
              </a:rPr>
              <a:t>easy.</a:t>
            </a:r>
            <a:endParaRPr lang="en-GB">
              <a:latin typeface="Arial"/>
              <a:cs typeface="Arial"/>
            </a:endParaRPr>
          </a:p>
        </p:txBody>
      </p:sp>
      <p:sp>
        <p:nvSpPr>
          <p:cNvPr id="4" name="Slide Number Placeholder 3">
            <a:extLst>
              <a:ext uri="{FF2B5EF4-FFF2-40B4-BE49-F238E27FC236}">
                <a16:creationId xmlns:a16="http://schemas.microsoft.com/office/drawing/2014/main" id="{25BA9578-2A80-23BE-09AD-3B70D3F29DAC}"/>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28</a:t>
            </a:fld>
            <a:endParaRPr lang="en-US" sz="800"/>
          </a:p>
        </p:txBody>
      </p:sp>
    </p:spTree>
    <p:extLst>
      <p:ext uri="{BB962C8B-B14F-4D97-AF65-F5344CB8AC3E}">
        <p14:creationId xmlns:p14="http://schemas.microsoft.com/office/powerpoint/2010/main" val="3321710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006"/>
        <p:cNvGrpSpPr/>
        <p:nvPr/>
      </p:nvGrpSpPr>
      <p:grpSpPr>
        <a:xfrm>
          <a:off x="0" y="0"/>
          <a:ext cx="0" cy="0"/>
          <a:chOff x="0" y="0"/>
          <a:chExt cx="0" cy="0"/>
        </a:xfrm>
      </p:grpSpPr>
      <p:sp>
        <p:nvSpPr>
          <p:cNvPr id="6010" name="Google Shape;6010;p738"/>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latin typeface="Arial" panose="020B0604020202020204" pitchFamily="34" charset="0"/>
                <a:cs typeface="Arial" panose="020B0604020202020204" pitchFamily="34" charset="0"/>
              </a:rPr>
              <a:t>Theme B: Main points – 1</a:t>
            </a:r>
          </a:p>
        </p:txBody>
      </p:sp>
      <p:sp>
        <p:nvSpPr>
          <p:cNvPr id="6009" name="Google Shape;6009;p738"/>
          <p:cNvSpPr txBox="1">
            <a:spLocks noGrp="1"/>
          </p:cNvSpPr>
          <p:nvPr>
            <p:ph type="body" idx="1"/>
          </p:nvPr>
        </p:nvSpPr>
        <p:spPr>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None/>
            </a:pPr>
            <a:r>
              <a:rPr lang="en-US" sz="800" b="1">
                <a:solidFill>
                  <a:srgbClr val="585858"/>
                </a:solidFill>
                <a:latin typeface="Arial"/>
                <a:ea typeface="Arial"/>
                <a:cs typeface="Arial"/>
                <a:sym typeface="Arial"/>
              </a:rPr>
              <a:t>B.1 Set clear and transparent assessment expectations</a:t>
            </a:r>
            <a:endParaRPr sz="800" b="1">
              <a:solidFill>
                <a:srgbClr val="585858"/>
              </a:solidFill>
              <a:latin typeface="Arial"/>
              <a:ea typeface="Arial"/>
              <a:cs typeface="Arial"/>
              <a:sym typeface="Arial"/>
            </a:endParaRPr>
          </a:p>
          <a:p>
            <a:pPr marL="0" lvl="0" indent="0" algn="l" rtl="0">
              <a:lnSpc>
                <a:spcPct val="95000"/>
              </a:lnSpc>
              <a:spcBef>
                <a:spcPts val="500"/>
              </a:spcBef>
              <a:spcAft>
                <a:spcPts val="0"/>
              </a:spcAft>
              <a:buNone/>
            </a:pPr>
            <a:r>
              <a:rPr lang="en-US" sz="800">
                <a:solidFill>
                  <a:srgbClr val="585858"/>
                </a:solidFill>
                <a:latin typeface="Arial"/>
                <a:ea typeface="Arial"/>
                <a:cs typeface="Arial"/>
                <a:sym typeface="Arial"/>
              </a:rPr>
              <a:t>To ensure greater adoption of home energy ratings, it is critical to streamline assessor workflows and data entry to reduce friction in the </a:t>
            </a:r>
            <a:r>
              <a:rPr lang="en-US" sz="800">
                <a:solidFill>
                  <a:srgbClr val="585858"/>
                </a:solidFill>
                <a:latin typeface="Arial"/>
                <a:cs typeface="Arial"/>
                <a:sym typeface="Arial"/>
              </a:rPr>
              <a:t>assessment pro</a:t>
            </a:r>
            <a:r>
              <a:rPr lang="en-US" sz="800">
                <a:solidFill>
                  <a:srgbClr val="585858"/>
                </a:solidFill>
                <a:latin typeface="Arial"/>
                <a:ea typeface="Arial"/>
                <a:cs typeface="Arial"/>
                <a:sym typeface="Arial"/>
              </a:rPr>
              <a:t>cess. </a:t>
            </a:r>
            <a:endParaRPr lang="en-US" sz="800">
              <a:solidFill>
                <a:srgbClr val="585858"/>
              </a:solidFill>
              <a:latin typeface="Arial"/>
              <a:ea typeface="Arial"/>
              <a:cs typeface="Arial"/>
            </a:endParaRPr>
          </a:p>
          <a:p>
            <a:pPr marL="0" indent="0">
              <a:lnSpc>
                <a:spcPct val="95000"/>
              </a:lnSpc>
              <a:spcBef>
                <a:spcPts val="500"/>
              </a:spcBef>
            </a:pPr>
            <a:r>
              <a:rPr lang="en-US" sz="800">
                <a:solidFill>
                  <a:srgbClr val="585858"/>
                </a:solidFill>
                <a:latin typeface="Arial"/>
                <a:ea typeface="Arial"/>
                <a:cs typeface="Arial"/>
                <a:sym typeface="Arial"/>
              </a:rPr>
              <a:t>Training and quality control measures must be put in place to ensure consistency in rating outcomes. This will reduce frustrations for agents in case of inconsistency between ratings for the same property e.g. pool certificates.</a:t>
            </a:r>
            <a:endParaRPr sz="800">
              <a:solidFill>
                <a:srgbClr val="585858"/>
              </a:solidFill>
              <a:latin typeface="Arial"/>
              <a:ea typeface="Arial"/>
              <a:cs typeface="Arial"/>
              <a:sym typeface="Arial"/>
            </a:endParaRPr>
          </a:p>
          <a:p>
            <a:pPr marL="0" indent="0">
              <a:lnSpc>
                <a:spcPct val="95000"/>
              </a:lnSpc>
              <a:spcBef>
                <a:spcPts val="500"/>
              </a:spcBef>
              <a:spcAft>
                <a:spcPts val="500"/>
              </a:spcAft>
            </a:pPr>
            <a:r>
              <a:rPr lang="en-US" sz="800">
                <a:solidFill>
                  <a:srgbClr val="585858"/>
                </a:solidFill>
                <a:latin typeface="Arial"/>
                <a:ea typeface="Arial"/>
                <a:cs typeface="Arial"/>
                <a:sym typeface="Arial"/>
              </a:rPr>
              <a:t>Service expectations around energy assessments also need to be clear to prevent complications. Costs associated with assessments, process for attaining a home energy rating, number of visits, rating longevity and re-assessments or additional certifications should be clear to assure consumers and agents of the process and setting clear expectations.</a:t>
            </a:r>
            <a:endParaRPr sz="800">
              <a:solidFill>
                <a:srgbClr val="585858"/>
              </a:solidFill>
              <a:latin typeface="Arial"/>
              <a:ea typeface="Arial"/>
              <a:cs typeface="Arial"/>
              <a:sym typeface="Arial"/>
            </a:endParaRPr>
          </a:p>
        </p:txBody>
      </p:sp>
      <p:sp>
        <p:nvSpPr>
          <p:cNvPr id="6008" name="Google Shape;6008;p738">
            <a:extLst>
              <a:ext uri="{C183D7F6-B498-43B3-948B-1728B52AA6E4}">
                <adec:decorative xmlns:adec="http://schemas.microsoft.com/office/drawing/2017/decorative" val="1"/>
              </a:ext>
            </a:extLst>
          </p:cNvPr>
          <p:cNvSpPr/>
          <p:nvPr/>
        </p:nvSpPr>
        <p:spPr>
          <a:xfrm>
            <a:off x="2491350" y="1129451"/>
            <a:ext cx="1916741" cy="3147350"/>
          </a:xfrm>
          <a:prstGeom prst="wedgeRoundRectCallout">
            <a:avLst>
              <a:gd name="adj1" fmla="val -20383"/>
              <a:gd name="adj2" fmla="val 55288"/>
              <a:gd name="adj3" fmla="val 0"/>
            </a:avLst>
          </a:prstGeom>
          <a:solidFill>
            <a:srgbClr val="FFE6EA"/>
          </a:solidFill>
          <a:ln w="19050" cap="flat" cmpd="sng">
            <a:solidFill>
              <a:srgbClr val="FFE6E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11" name="Google Shape;6011;p738"/>
          <p:cNvSpPr txBox="1">
            <a:spLocks noGrp="1"/>
          </p:cNvSpPr>
          <p:nvPr>
            <p:ph type="body" idx="2"/>
          </p:nvPr>
        </p:nvSpPr>
        <p:spPr>
          <a:xfrm>
            <a:off x="2555578" y="1210295"/>
            <a:ext cx="1776299" cy="3297313"/>
          </a:xfrm>
          <a:prstGeom prst="rect">
            <a:avLst/>
          </a:prstGeom>
        </p:spPr>
        <p:txBody>
          <a:bodyPr spcFirstLastPara="1" wrap="square" lIns="0" tIns="0" rIns="0" bIns="0" anchor="t" anchorCtr="0">
            <a:spAutoFit/>
          </a:bodyPr>
          <a:lstStyle/>
          <a:p>
            <a:pPr indent="0">
              <a:lnSpc>
                <a:spcPct val="95000"/>
              </a:lnSpc>
              <a:buSzPts val="1100"/>
            </a:pPr>
            <a:r>
              <a:rPr lang="en-US" sz="800" i="1">
                <a:solidFill>
                  <a:schemeClr val="tx1"/>
                </a:solidFill>
                <a:latin typeface="Arial"/>
                <a:ea typeface="Arial"/>
                <a:cs typeface="Arial"/>
                <a:sym typeface="Arial"/>
              </a:rPr>
              <a:t>If we're doing some kind of certification, it has to be done by someone who cares. I've seen pool certifications where each certifier has a different opinion about something that should be black and white, compliant or non-compliant. - RE agents Resources 1</a:t>
            </a:r>
            <a:endParaRPr lang="en-US" sz="800" i="1">
              <a:solidFill>
                <a:schemeClr val="tx1"/>
              </a:solidFill>
              <a:latin typeface="Arial"/>
              <a:ea typeface="Arial"/>
              <a:cs typeface="Arial"/>
            </a:endParaRPr>
          </a:p>
          <a:p>
            <a:pPr indent="0">
              <a:lnSpc>
                <a:spcPct val="95000"/>
              </a:lnSpc>
              <a:spcBef>
                <a:spcPts val="500"/>
              </a:spcBef>
              <a:buClr>
                <a:schemeClr val="dk1"/>
              </a:buClr>
              <a:buSzPts val="1100"/>
            </a:pPr>
            <a:r>
              <a:rPr lang="en-US" sz="800" i="1">
                <a:solidFill>
                  <a:schemeClr val="tx1"/>
                </a:solidFill>
                <a:latin typeface="Arial"/>
                <a:ea typeface="Arial"/>
                <a:cs typeface="Arial"/>
                <a:sym typeface="Arial"/>
              </a:rPr>
              <a:t>It would be a question mark of the purchaser to say who is this assessor? They're accredited which is great, I suppose the word independent is important. It’s used in valuations when a valuation is meant to be done on a property. It has the connotation of standalone, unbiased. - RE agents Communicating Ratings 2</a:t>
            </a:r>
          </a:p>
          <a:p>
            <a:pPr indent="0">
              <a:lnSpc>
                <a:spcPct val="95000"/>
              </a:lnSpc>
              <a:spcBef>
                <a:spcPts val="500"/>
              </a:spcBef>
              <a:buClr>
                <a:schemeClr val="dk1"/>
              </a:buClr>
              <a:buSzPts val="1100"/>
            </a:pPr>
            <a:r>
              <a:rPr lang="en-US" sz="800" i="1">
                <a:solidFill>
                  <a:schemeClr val="tx1"/>
                </a:solidFill>
                <a:latin typeface="Arial"/>
                <a:ea typeface="Arial"/>
                <a:cs typeface="Arial"/>
                <a:sym typeface="Arial"/>
              </a:rPr>
              <a:t>If I make the changes, do I have to pay to go and again get another certificate. How do we avoid those price points being too high. - RE agents Resources 2</a:t>
            </a:r>
            <a:endParaRPr lang="en-US" sz="800" i="1">
              <a:solidFill>
                <a:schemeClr val="tx1"/>
              </a:solidFill>
              <a:latin typeface="Arial"/>
              <a:ea typeface="Arial"/>
              <a:cs typeface="Arial"/>
            </a:endParaRPr>
          </a:p>
          <a:p>
            <a:pPr indent="0">
              <a:lnSpc>
                <a:spcPct val="95000"/>
              </a:lnSpc>
              <a:spcBef>
                <a:spcPts val="500"/>
              </a:spcBef>
              <a:spcAft>
                <a:spcPts val="500"/>
              </a:spcAft>
              <a:buClr>
                <a:schemeClr val="dk1"/>
              </a:buClr>
              <a:buSzPts val="1100"/>
            </a:pPr>
            <a:r>
              <a:rPr lang="en-US" sz="800" i="1">
                <a:solidFill>
                  <a:schemeClr val="tx1"/>
                </a:solidFill>
                <a:latin typeface="Arial"/>
                <a:ea typeface="Arial"/>
                <a:cs typeface="Arial"/>
                <a:sym typeface="Arial"/>
              </a:rPr>
              <a:t>Needs to be something like if you come back within 30 days, you're not going to be charged again. - RE agents Communicating Ratings 2</a:t>
            </a:r>
            <a:endParaRPr lang="en-US" sz="800">
              <a:solidFill>
                <a:schemeClr val="tx1"/>
              </a:solidFill>
            </a:endParaRPr>
          </a:p>
        </p:txBody>
      </p:sp>
      <p:sp>
        <p:nvSpPr>
          <p:cNvPr id="6012" name="Google Shape;6012;p738"/>
          <p:cNvSpPr txBox="1">
            <a:spLocks noGrp="1"/>
          </p:cNvSpPr>
          <p:nvPr>
            <p:ph type="body" idx="3"/>
          </p:nvPr>
        </p:nvSpPr>
        <p:spPr>
          <a:xfrm>
            <a:off x="4751699" y="1129449"/>
            <a:ext cx="1776300" cy="3637814"/>
          </a:xfrm>
          <a:prstGeom prst="rect">
            <a:avLst/>
          </a:prstGeom>
        </p:spPr>
        <p:txBody>
          <a:bodyPr spcFirstLastPara="1" wrap="square" lIns="0" tIns="0" rIns="0" bIns="0" anchor="t" anchorCtr="0">
            <a:normAutofit lnSpcReduction="10000"/>
          </a:bodyPr>
          <a:lstStyle/>
          <a:p>
            <a:pPr marL="0" lvl="0" indent="0" algn="l" rtl="0">
              <a:lnSpc>
                <a:spcPct val="95000"/>
              </a:lnSpc>
              <a:spcBef>
                <a:spcPts val="0"/>
              </a:spcBef>
              <a:spcAft>
                <a:spcPts val="0"/>
              </a:spcAft>
              <a:buClr>
                <a:schemeClr val="dk1"/>
              </a:buClr>
              <a:buSzPts val="1100"/>
              <a:buFont typeface="Arial"/>
              <a:buNone/>
            </a:pPr>
            <a:r>
              <a:rPr lang="en-US" sz="800"/>
              <a:t>B.2 Timing policy launch and training to </a:t>
            </a:r>
            <a:r>
              <a:rPr lang="en-US" sz="800" err="1"/>
              <a:t>maximise</a:t>
            </a:r>
            <a:r>
              <a:rPr lang="en-US" sz="800"/>
              <a:t> engagement </a:t>
            </a:r>
          </a:p>
          <a:p>
            <a:pPr marL="0" lvl="0" indent="0" algn="l" rtl="0">
              <a:lnSpc>
                <a:spcPct val="95000"/>
              </a:lnSpc>
              <a:spcBef>
                <a:spcPts val="500"/>
              </a:spcBef>
              <a:spcAft>
                <a:spcPts val="0"/>
              </a:spcAft>
              <a:buClr>
                <a:schemeClr val="dk1"/>
              </a:buClr>
              <a:buSzPts val="1100"/>
              <a:buFont typeface="Arial"/>
              <a:buNone/>
            </a:pPr>
            <a:r>
              <a:rPr lang="en-US" sz="800"/>
              <a:t>When preparing real estate agents for the introduction of home energy ratings, it is crucial to consider both the timing of the policy launch and industry training.</a:t>
            </a:r>
          </a:p>
          <a:p>
            <a:pPr marL="0" lvl="0" indent="0" algn="l" rtl="0">
              <a:lnSpc>
                <a:spcPct val="95000"/>
              </a:lnSpc>
              <a:spcBef>
                <a:spcPts val="500"/>
              </a:spcBef>
              <a:spcAft>
                <a:spcPts val="0"/>
              </a:spcAft>
              <a:buClr>
                <a:schemeClr val="dk1"/>
              </a:buClr>
              <a:buSzPts val="1100"/>
              <a:buFont typeface="Arial"/>
              <a:buNone/>
            </a:pPr>
            <a:r>
              <a:rPr lang="en-US" sz="800"/>
              <a:t>The policy launch and the associated training should be scheduled to allow agents time to prepare and schedule training during less busy cycles. Peak periods such as early summer may hinder participation. Less busy times like the summer and winter breaks will allow for more effective uptake. </a:t>
            </a:r>
          </a:p>
          <a:p>
            <a:pPr marL="0" lvl="0" indent="0" algn="l" rtl="0">
              <a:lnSpc>
                <a:spcPct val="95000"/>
              </a:lnSpc>
              <a:spcBef>
                <a:spcPts val="500"/>
              </a:spcBef>
              <a:spcAft>
                <a:spcPts val="0"/>
              </a:spcAft>
              <a:buNone/>
            </a:pPr>
            <a:r>
              <a:rPr lang="en-US" sz="800"/>
              <a:t>Clear communication from the start is essential, with accurate and well-prepared materials that outline rollout expectations. The speed and depth of the training should align with the agents' expectations. Anything over 4 hours of self paced online learning was considered too much. </a:t>
            </a:r>
          </a:p>
          <a:p>
            <a:pPr indent="0">
              <a:lnSpc>
                <a:spcPct val="95000"/>
              </a:lnSpc>
              <a:spcBef>
                <a:spcPts val="500"/>
              </a:spcBef>
            </a:pPr>
            <a:r>
              <a:rPr lang="en-US" sz="800">
                <a:latin typeface="Arial"/>
                <a:cs typeface="Arial"/>
              </a:rPr>
              <a:t>Additionally, who is best placed to deliver the training and in an engaging manner will be an important consideration. RE agents expressed frustration at the quality and engagement style of existing mandatory training. </a:t>
            </a:r>
          </a:p>
        </p:txBody>
      </p:sp>
      <p:sp>
        <p:nvSpPr>
          <p:cNvPr id="6007" name="Google Shape;6007;p738">
            <a:extLst>
              <a:ext uri="{C183D7F6-B498-43B3-948B-1728B52AA6E4}">
                <adec:decorative xmlns:adec="http://schemas.microsoft.com/office/drawing/2017/decorative" val="1"/>
              </a:ext>
            </a:extLst>
          </p:cNvPr>
          <p:cNvSpPr/>
          <p:nvPr/>
        </p:nvSpPr>
        <p:spPr>
          <a:xfrm>
            <a:off x="6729900" y="1129450"/>
            <a:ext cx="1933800" cy="2456150"/>
          </a:xfrm>
          <a:prstGeom prst="wedgeRoundRectCallout">
            <a:avLst>
              <a:gd name="adj1" fmla="val -19994"/>
              <a:gd name="adj2" fmla="val 59074"/>
              <a:gd name="adj3" fmla="val 0"/>
            </a:avLst>
          </a:prstGeom>
          <a:solidFill>
            <a:srgbClr val="FFE6EA"/>
          </a:solidFill>
          <a:ln w="19050" cap="flat" cmpd="sng">
            <a:solidFill>
              <a:srgbClr val="FFE6E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13" name="Google Shape;6013;p738"/>
          <p:cNvSpPr txBox="1">
            <a:spLocks noGrp="1"/>
          </p:cNvSpPr>
          <p:nvPr>
            <p:ph type="body" idx="4"/>
          </p:nvPr>
        </p:nvSpPr>
        <p:spPr>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Clr>
                <a:schemeClr val="dk1"/>
              </a:buClr>
              <a:buSzPts val="1100"/>
              <a:buFont typeface="Arial"/>
              <a:buNone/>
            </a:pPr>
            <a:r>
              <a:rPr lang="en-US" sz="800">
                <a:solidFill>
                  <a:schemeClr val="tx1"/>
                </a:solidFill>
              </a:rPr>
              <a:t>How do you communicate this to the entire industry, how do you train them up? And who bears that in terms of the training? - </a:t>
            </a:r>
            <a:r>
              <a:rPr lang="en-US" sz="800" err="1">
                <a:solidFill>
                  <a:schemeClr val="tx1"/>
                </a:solidFill>
              </a:rPr>
              <a:t>Proptech</a:t>
            </a:r>
            <a:r>
              <a:rPr lang="en-US" sz="800">
                <a:solidFill>
                  <a:schemeClr val="tx1"/>
                </a:solidFill>
              </a:rPr>
              <a:t> 1</a:t>
            </a:r>
          </a:p>
          <a:p>
            <a:pPr indent="0">
              <a:lnSpc>
                <a:spcPct val="95000"/>
              </a:lnSpc>
              <a:spcBef>
                <a:spcPts val="500"/>
              </a:spcBef>
              <a:buClr>
                <a:schemeClr val="dk1"/>
              </a:buClr>
              <a:buSzPts val="1100"/>
            </a:pPr>
            <a:r>
              <a:rPr lang="en-US" sz="800">
                <a:solidFill>
                  <a:schemeClr val="tx1"/>
                </a:solidFill>
                <a:latin typeface="Arial"/>
                <a:cs typeface="Arial"/>
              </a:rPr>
              <a:t>We have training in December, and I asked is there a better time we can do this? There are ebbs and flows, January, winter break. Time of year and speed of the course are important. - RE agents Upskilling 2</a:t>
            </a:r>
          </a:p>
          <a:p>
            <a:pPr indent="0">
              <a:lnSpc>
                <a:spcPct val="95000"/>
              </a:lnSpc>
              <a:spcBef>
                <a:spcPts val="500"/>
              </a:spcBef>
              <a:buClr>
                <a:schemeClr val="dk1"/>
              </a:buClr>
              <a:buSzPts val="1100"/>
            </a:pPr>
            <a:r>
              <a:rPr lang="en-US" sz="800">
                <a:solidFill>
                  <a:schemeClr val="tx1"/>
                </a:solidFill>
                <a:latin typeface="Arial"/>
                <a:cs typeface="Arial"/>
              </a:rPr>
              <a:t>The time of year that it happens could also be helpful. Right now we're in our busiest time of the year, and we're doing 7 days a week. - RE agents Upskilling 2</a:t>
            </a:r>
          </a:p>
          <a:p>
            <a:pPr indent="0">
              <a:lnSpc>
                <a:spcPct val="95000"/>
              </a:lnSpc>
              <a:spcBef>
                <a:spcPts val="500"/>
              </a:spcBef>
              <a:spcAft>
                <a:spcPts val="500"/>
              </a:spcAft>
              <a:buClr>
                <a:schemeClr val="dk1"/>
              </a:buClr>
              <a:buSzPts val="1100"/>
            </a:pPr>
            <a:r>
              <a:rPr lang="en-US" sz="800">
                <a:solidFill>
                  <a:schemeClr val="tx1"/>
                </a:solidFill>
                <a:latin typeface="Arial"/>
                <a:cs typeface="Arial"/>
              </a:rPr>
              <a:t>Communication material has got to be right from day one, materials need to be correct. - RE agents Resources 2</a:t>
            </a:r>
            <a:endParaRPr lang="en-US" sz="800">
              <a:solidFill>
                <a:schemeClr val="tx1"/>
              </a:solidFill>
              <a:highlight>
                <a:schemeClr val="lt1"/>
              </a:highlight>
              <a:latin typeface="Arial"/>
              <a:cs typeface="Arial"/>
            </a:endParaRPr>
          </a:p>
        </p:txBody>
      </p:sp>
      <p:sp>
        <p:nvSpPr>
          <p:cNvPr id="3" name="Slide Number Placeholder 2">
            <a:extLst>
              <a:ext uri="{FF2B5EF4-FFF2-40B4-BE49-F238E27FC236}">
                <a16:creationId xmlns:a16="http://schemas.microsoft.com/office/drawing/2014/main" id="{C6D92395-DC74-6855-FB6B-11A4125EFE09}"/>
              </a:ext>
            </a:extLst>
          </p:cNvPr>
          <p:cNvSpPr>
            <a:spLocks noGrp="1"/>
          </p:cNvSpPr>
          <p:nvPr>
            <p:ph type="sldNum" sz="quarter" idx="10"/>
          </p:nvPr>
        </p:nvSpPr>
        <p:spPr/>
        <p:txBody>
          <a:bodyPr/>
          <a:lstStyle/>
          <a:p>
            <a:fld id="{178BA19D-C1A8-2A4D-80DC-523B2B2B450E}"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017"/>
        <p:cNvGrpSpPr/>
        <p:nvPr/>
      </p:nvGrpSpPr>
      <p:grpSpPr>
        <a:xfrm>
          <a:off x="0" y="0"/>
          <a:ext cx="0" cy="0"/>
          <a:chOff x="0" y="0"/>
          <a:chExt cx="0" cy="0"/>
        </a:xfrm>
      </p:grpSpPr>
      <p:sp>
        <p:nvSpPr>
          <p:cNvPr id="6021" name="Google Shape;6021;p739"/>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latin typeface="Arial" panose="020B0604020202020204" pitchFamily="34" charset="0"/>
                <a:cs typeface="Arial" panose="020B0604020202020204" pitchFamily="34" charset="0"/>
              </a:rPr>
              <a:t>Theme B: Main points – 2</a:t>
            </a:r>
          </a:p>
        </p:txBody>
      </p:sp>
      <p:sp>
        <p:nvSpPr>
          <p:cNvPr id="6020" name="Google Shape;6020;p739"/>
          <p:cNvSpPr txBox="1">
            <a:spLocks noGrp="1"/>
          </p:cNvSpPr>
          <p:nvPr>
            <p:ph type="body" idx="1"/>
          </p:nvPr>
        </p:nvSpPr>
        <p:spPr>
          <a:prstGeom prst="rect">
            <a:avLst/>
          </a:prstGeom>
        </p:spPr>
        <p:txBody>
          <a:bodyPr spcFirstLastPara="1" wrap="square" lIns="0" tIns="0" rIns="0" bIns="0" anchor="t" anchorCtr="0">
            <a:noAutofit/>
          </a:bodyPr>
          <a:lstStyle/>
          <a:p>
            <a:pPr marL="0" lvl="0" indent="0" algn="l" rtl="0">
              <a:lnSpc>
                <a:spcPct val="95000"/>
              </a:lnSpc>
              <a:spcBef>
                <a:spcPts val="0"/>
              </a:spcBef>
              <a:spcAft>
                <a:spcPts val="0"/>
              </a:spcAft>
              <a:buClr>
                <a:schemeClr val="dk1"/>
              </a:buClr>
              <a:buSzPts val="1100"/>
              <a:buFont typeface="Arial"/>
              <a:buNone/>
            </a:pPr>
            <a:r>
              <a:rPr lang="en-US" sz="800" b="1">
                <a:solidFill>
                  <a:srgbClr val="585858"/>
                </a:solidFill>
                <a:latin typeface="Arial"/>
                <a:ea typeface="Arial"/>
                <a:cs typeface="Arial"/>
                <a:sym typeface="Arial"/>
              </a:rPr>
              <a:t>B.3 Enabling data integration and </a:t>
            </a:r>
            <a:r>
              <a:rPr lang="en-US" sz="800" b="1" err="1">
                <a:solidFill>
                  <a:srgbClr val="585858"/>
                </a:solidFill>
                <a:latin typeface="Arial"/>
                <a:ea typeface="Arial"/>
                <a:cs typeface="Arial"/>
                <a:sym typeface="Arial"/>
              </a:rPr>
              <a:t>standardisation</a:t>
            </a:r>
            <a:endParaRPr sz="800" b="1">
              <a:solidFill>
                <a:srgbClr val="585858"/>
              </a:solidFill>
              <a:latin typeface="Arial"/>
              <a:ea typeface="Arial"/>
              <a:cs typeface="Arial"/>
              <a:sym typeface="Arial"/>
            </a:endParaRPr>
          </a:p>
          <a:p>
            <a:pPr marL="0" lvl="0" indent="0" algn="l" rtl="0">
              <a:lnSpc>
                <a:spcPct val="95000"/>
              </a:lnSpc>
              <a:spcBef>
                <a:spcPts val="500"/>
              </a:spcBef>
              <a:spcAft>
                <a:spcPts val="0"/>
              </a:spcAft>
              <a:buClr>
                <a:schemeClr val="dk1"/>
              </a:buClr>
              <a:buSzPts val="1100"/>
              <a:buFont typeface="Arial"/>
              <a:buNone/>
            </a:pPr>
            <a:r>
              <a:rPr lang="en-US" sz="800">
                <a:solidFill>
                  <a:srgbClr val="585858"/>
                </a:solidFill>
                <a:latin typeface="Arial"/>
                <a:ea typeface="Arial"/>
                <a:cs typeface="Arial"/>
                <a:sym typeface="Arial"/>
              </a:rPr>
              <a:t>To ensure seamless integration and accessibility of home energy ratings data, the real estate industry requires a </a:t>
            </a:r>
            <a:r>
              <a:rPr lang="en-US" sz="800" err="1">
                <a:solidFill>
                  <a:srgbClr val="585858"/>
                </a:solidFill>
                <a:latin typeface="Arial"/>
                <a:ea typeface="Arial"/>
                <a:cs typeface="Arial"/>
                <a:sym typeface="Arial"/>
              </a:rPr>
              <a:t>standardised</a:t>
            </a:r>
            <a:r>
              <a:rPr lang="en-US" sz="800">
                <a:solidFill>
                  <a:srgbClr val="585858"/>
                </a:solidFill>
                <a:latin typeface="Arial"/>
                <a:ea typeface="Arial"/>
                <a:cs typeface="Arial"/>
                <a:sym typeface="Arial"/>
              </a:rPr>
              <a:t> approach to data schemas and formats. </a:t>
            </a:r>
            <a:endParaRPr sz="800">
              <a:solidFill>
                <a:srgbClr val="585858"/>
              </a:solidFill>
              <a:latin typeface="Arial"/>
              <a:ea typeface="Arial"/>
              <a:cs typeface="Arial"/>
              <a:sym typeface="Arial"/>
            </a:endParaRPr>
          </a:p>
          <a:p>
            <a:pPr marL="0" lvl="0" indent="0" algn="l" rtl="0">
              <a:lnSpc>
                <a:spcPct val="95000"/>
              </a:lnSpc>
              <a:spcBef>
                <a:spcPts val="500"/>
              </a:spcBef>
              <a:spcAft>
                <a:spcPts val="0"/>
              </a:spcAft>
              <a:buClr>
                <a:schemeClr val="dk1"/>
              </a:buClr>
              <a:buSzPts val="1100"/>
              <a:buFont typeface="Arial"/>
              <a:buNone/>
            </a:pPr>
            <a:r>
              <a:rPr lang="en-US" sz="800">
                <a:solidFill>
                  <a:srgbClr val="585858"/>
                </a:solidFill>
                <a:latin typeface="Arial"/>
                <a:ea typeface="Arial"/>
                <a:cs typeface="Arial"/>
                <a:sym typeface="Arial"/>
              </a:rPr>
              <a:t>A </a:t>
            </a:r>
            <a:r>
              <a:rPr lang="en-US" sz="800" err="1">
                <a:solidFill>
                  <a:srgbClr val="585858"/>
                </a:solidFill>
                <a:latin typeface="Arial"/>
                <a:ea typeface="Arial"/>
                <a:cs typeface="Arial"/>
                <a:sym typeface="Arial"/>
              </a:rPr>
              <a:t>centralised</a:t>
            </a:r>
            <a:r>
              <a:rPr lang="en-US" sz="800">
                <a:solidFill>
                  <a:srgbClr val="585858"/>
                </a:solidFill>
                <a:latin typeface="Arial"/>
                <a:ea typeface="Arial"/>
                <a:cs typeface="Arial"/>
                <a:sym typeface="Arial"/>
              </a:rPr>
              <a:t> repository, or "single source of truth," would help reduce complexity and ensure data consistency across systems. Data in that single source of truth should be structured so that systems can pull out the relevant metadata, rating icons and certificates.</a:t>
            </a:r>
            <a:endParaRPr sz="800">
              <a:solidFill>
                <a:srgbClr val="585858"/>
              </a:solidFill>
              <a:latin typeface="Arial"/>
              <a:ea typeface="Arial"/>
              <a:cs typeface="Arial"/>
              <a:sym typeface="Arial"/>
            </a:endParaRPr>
          </a:p>
          <a:p>
            <a:pPr marL="0" lvl="0" indent="0" algn="l" rtl="0">
              <a:lnSpc>
                <a:spcPct val="95000"/>
              </a:lnSpc>
              <a:spcBef>
                <a:spcPts val="500"/>
              </a:spcBef>
              <a:spcAft>
                <a:spcPts val="0"/>
              </a:spcAft>
              <a:buClr>
                <a:schemeClr val="dk1"/>
              </a:buClr>
              <a:buSzPts val="1100"/>
              <a:buFont typeface="Arial"/>
              <a:buNone/>
            </a:pPr>
            <a:r>
              <a:rPr lang="en-US" sz="800">
                <a:solidFill>
                  <a:srgbClr val="585858"/>
                </a:solidFill>
                <a:latin typeface="Arial"/>
                <a:ea typeface="Arial"/>
                <a:cs typeface="Arial"/>
                <a:sym typeface="Arial"/>
              </a:rPr>
              <a:t>Access to this single source of truth should be enabled by APIs. This will enable real estate platforms, and CRM systems to </a:t>
            </a:r>
            <a:r>
              <a:rPr lang="en-US" sz="800" err="1">
                <a:solidFill>
                  <a:srgbClr val="585858"/>
                </a:solidFill>
                <a:latin typeface="Arial"/>
                <a:ea typeface="Arial"/>
                <a:cs typeface="Arial"/>
                <a:sym typeface="Arial"/>
              </a:rPr>
              <a:t>utilise</a:t>
            </a:r>
            <a:r>
              <a:rPr lang="en-US" sz="800">
                <a:solidFill>
                  <a:srgbClr val="585858"/>
                </a:solidFill>
                <a:latin typeface="Arial"/>
                <a:ea typeface="Arial"/>
                <a:cs typeface="Arial"/>
                <a:sym typeface="Arial"/>
              </a:rPr>
              <a:t> the data. Ideally integrating the energy rating into REA XML will enable smoother processes and greater adoption across the industry.</a:t>
            </a:r>
            <a:endParaRPr sz="800">
              <a:solidFill>
                <a:srgbClr val="585858"/>
              </a:solidFill>
              <a:latin typeface="Arial"/>
              <a:ea typeface="Arial"/>
              <a:cs typeface="Arial"/>
              <a:sym typeface="Arial"/>
            </a:endParaRPr>
          </a:p>
          <a:p>
            <a:pPr marL="0" indent="0">
              <a:lnSpc>
                <a:spcPct val="95000"/>
              </a:lnSpc>
              <a:spcBef>
                <a:spcPts val="500"/>
              </a:spcBef>
              <a:spcAft>
                <a:spcPts val="500"/>
              </a:spcAft>
              <a:buClr>
                <a:schemeClr val="dk1"/>
              </a:buClr>
              <a:buSzPts val="1100"/>
            </a:pPr>
            <a:r>
              <a:rPr lang="en-US" sz="800" err="1">
                <a:solidFill>
                  <a:srgbClr val="585858"/>
                </a:solidFill>
                <a:latin typeface="Arial"/>
                <a:ea typeface="Arial"/>
                <a:cs typeface="Arial"/>
                <a:sym typeface="Arial"/>
              </a:rPr>
              <a:t>Standardisation</a:t>
            </a:r>
            <a:r>
              <a:rPr lang="en-US" sz="800">
                <a:solidFill>
                  <a:srgbClr val="585858"/>
                </a:solidFill>
                <a:latin typeface="Arial"/>
                <a:ea typeface="Arial"/>
                <a:cs typeface="Arial"/>
                <a:sym typeface="Arial"/>
              </a:rPr>
              <a:t> and automated data entry will enable smooth data flow, reduce human error and enable the adoption of energy efficiency information in property listings.</a:t>
            </a:r>
            <a:endParaRPr lang="en-US" sz="800">
              <a:solidFill>
                <a:srgbClr val="585858"/>
              </a:solidFill>
              <a:cs typeface="Arial"/>
            </a:endParaRPr>
          </a:p>
        </p:txBody>
      </p:sp>
      <p:sp>
        <p:nvSpPr>
          <p:cNvPr id="6018" name="Google Shape;6018;p739">
            <a:extLst>
              <a:ext uri="{C183D7F6-B498-43B3-948B-1728B52AA6E4}">
                <adec:decorative xmlns:adec="http://schemas.microsoft.com/office/drawing/2017/decorative" val="1"/>
              </a:ext>
            </a:extLst>
          </p:cNvPr>
          <p:cNvSpPr/>
          <p:nvPr/>
        </p:nvSpPr>
        <p:spPr>
          <a:xfrm>
            <a:off x="2491350" y="1130670"/>
            <a:ext cx="1907342" cy="3523866"/>
          </a:xfrm>
          <a:prstGeom prst="wedgeRoundRectCallout">
            <a:avLst>
              <a:gd name="adj1" fmla="val -20681"/>
              <a:gd name="adj2" fmla="val 56383"/>
              <a:gd name="adj3" fmla="val 0"/>
            </a:avLst>
          </a:prstGeom>
          <a:solidFill>
            <a:srgbClr val="FFE6EA"/>
          </a:solidFill>
          <a:ln w="19050" cap="flat" cmpd="sng">
            <a:solidFill>
              <a:srgbClr val="FFE6E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22" name="Google Shape;6022;p739"/>
          <p:cNvSpPr txBox="1">
            <a:spLocks noGrp="1"/>
          </p:cNvSpPr>
          <p:nvPr>
            <p:ph type="body" idx="2"/>
          </p:nvPr>
        </p:nvSpPr>
        <p:spPr>
          <a:xfrm>
            <a:off x="2555578" y="1210295"/>
            <a:ext cx="1776299" cy="3436838"/>
          </a:xfrm>
          <a:prstGeom prst="rect">
            <a:avLst/>
          </a:prstGeom>
        </p:spPr>
        <p:txBody>
          <a:bodyPr spcFirstLastPara="1" wrap="square" lIns="0" tIns="0" rIns="0" bIns="0" anchor="t" anchorCtr="0">
            <a:spAutoFit/>
          </a:bodyPr>
          <a:lstStyle/>
          <a:p>
            <a:pPr marL="0" lvl="0" indent="0" algn="l" rtl="0">
              <a:lnSpc>
                <a:spcPct val="95000"/>
              </a:lnSpc>
              <a:spcBef>
                <a:spcPts val="0"/>
              </a:spcBef>
              <a:spcAft>
                <a:spcPts val="0"/>
              </a:spcAft>
              <a:buClr>
                <a:schemeClr val="dk1"/>
              </a:buClr>
              <a:buSzPts val="1100"/>
              <a:buFont typeface="Arial"/>
              <a:buNone/>
            </a:pPr>
            <a:r>
              <a:rPr lang="en-US" sz="800" i="1">
                <a:solidFill>
                  <a:schemeClr val="tx1"/>
                </a:solidFill>
                <a:latin typeface="Arial"/>
                <a:ea typeface="Arial"/>
                <a:cs typeface="Arial"/>
                <a:sym typeface="Arial"/>
              </a:rPr>
              <a:t>We have multiple systems and we don't want to have to build 6 transforms for that data. - </a:t>
            </a:r>
            <a:r>
              <a:rPr lang="en-US" sz="800" i="1" err="1">
                <a:solidFill>
                  <a:schemeClr val="tx1"/>
                </a:solidFill>
                <a:latin typeface="Arial"/>
                <a:ea typeface="Arial"/>
                <a:cs typeface="Arial"/>
                <a:sym typeface="Arial"/>
              </a:rPr>
              <a:t>Proptech</a:t>
            </a:r>
            <a:r>
              <a:rPr lang="en-US" sz="800" i="1">
                <a:solidFill>
                  <a:schemeClr val="tx1"/>
                </a:solidFill>
                <a:latin typeface="Arial"/>
                <a:ea typeface="Arial"/>
                <a:cs typeface="Arial"/>
                <a:sym typeface="Arial"/>
              </a:rPr>
              <a:t> 4</a:t>
            </a:r>
          </a:p>
          <a:p>
            <a:pPr marL="0" lvl="0" indent="0" algn="l" rtl="0">
              <a:lnSpc>
                <a:spcPct val="95000"/>
              </a:lnSpc>
              <a:spcBef>
                <a:spcPts val="500"/>
              </a:spcBef>
              <a:spcAft>
                <a:spcPts val="0"/>
              </a:spcAft>
              <a:buClr>
                <a:schemeClr val="dk1"/>
              </a:buClr>
              <a:buSzPts val="1100"/>
              <a:buFont typeface="Arial"/>
              <a:buNone/>
            </a:pPr>
            <a:r>
              <a:rPr lang="en-US" sz="800" i="1">
                <a:solidFill>
                  <a:schemeClr val="tx1"/>
                </a:solidFill>
                <a:latin typeface="Arial"/>
                <a:ea typeface="Arial"/>
                <a:cs typeface="Arial"/>
                <a:sym typeface="Arial"/>
              </a:rPr>
              <a:t>We don't want to have to be transforming data from multiple sources across multiple applications. - </a:t>
            </a:r>
            <a:r>
              <a:rPr lang="en-US" sz="800" i="1" err="1">
                <a:solidFill>
                  <a:schemeClr val="tx1"/>
                </a:solidFill>
                <a:latin typeface="Arial"/>
                <a:ea typeface="Arial"/>
                <a:cs typeface="Arial"/>
                <a:sym typeface="Arial"/>
              </a:rPr>
              <a:t>Proptech</a:t>
            </a:r>
            <a:r>
              <a:rPr lang="en-US" sz="800" i="1">
                <a:solidFill>
                  <a:schemeClr val="tx1"/>
                </a:solidFill>
                <a:latin typeface="Arial"/>
                <a:ea typeface="Arial"/>
                <a:cs typeface="Arial"/>
                <a:sym typeface="Arial"/>
              </a:rPr>
              <a:t> 4</a:t>
            </a:r>
          </a:p>
          <a:p>
            <a:pPr marL="0" lvl="0" indent="0" algn="l" rtl="0">
              <a:lnSpc>
                <a:spcPct val="95000"/>
              </a:lnSpc>
              <a:spcBef>
                <a:spcPts val="500"/>
              </a:spcBef>
              <a:spcAft>
                <a:spcPts val="0"/>
              </a:spcAft>
              <a:buClr>
                <a:schemeClr val="dk1"/>
              </a:buClr>
              <a:buSzPts val="1100"/>
              <a:buFont typeface="Arial"/>
              <a:buNone/>
            </a:pPr>
            <a:r>
              <a:rPr lang="en-US" sz="800" i="1">
                <a:solidFill>
                  <a:schemeClr val="tx1"/>
                </a:solidFill>
                <a:latin typeface="Arial"/>
                <a:ea typeface="Arial"/>
                <a:cs typeface="Arial"/>
                <a:sym typeface="Arial"/>
              </a:rPr>
              <a:t>From a portal perspective, we are all about metadata, the values, the 7 the 60 and so forth. If its a PDF we could potentially ingest. - </a:t>
            </a:r>
            <a:r>
              <a:rPr lang="en-US" sz="800" i="1" err="1">
                <a:solidFill>
                  <a:schemeClr val="tx1"/>
                </a:solidFill>
                <a:latin typeface="Arial"/>
                <a:ea typeface="Arial"/>
                <a:cs typeface="Arial"/>
                <a:sym typeface="Arial"/>
              </a:rPr>
              <a:t>Proptech</a:t>
            </a:r>
            <a:r>
              <a:rPr lang="en-US" sz="800" i="1">
                <a:solidFill>
                  <a:schemeClr val="tx1"/>
                </a:solidFill>
                <a:latin typeface="Arial"/>
                <a:ea typeface="Arial"/>
                <a:cs typeface="Arial"/>
                <a:sym typeface="Arial"/>
              </a:rPr>
              <a:t> 4</a:t>
            </a:r>
          </a:p>
          <a:p>
            <a:pPr marL="0" lvl="0" indent="0" algn="l" rtl="0">
              <a:lnSpc>
                <a:spcPct val="95000"/>
              </a:lnSpc>
              <a:spcBef>
                <a:spcPts val="500"/>
              </a:spcBef>
              <a:spcAft>
                <a:spcPts val="0"/>
              </a:spcAft>
              <a:buClr>
                <a:schemeClr val="dk1"/>
              </a:buClr>
              <a:buSzPts val="1100"/>
              <a:buFont typeface="Arial"/>
              <a:buNone/>
            </a:pPr>
            <a:r>
              <a:rPr lang="en-US" sz="800" i="1">
                <a:solidFill>
                  <a:schemeClr val="tx1"/>
                </a:solidFill>
                <a:latin typeface="Arial"/>
                <a:ea typeface="Arial"/>
                <a:cs typeface="Arial"/>
                <a:sym typeface="Arial"/>
              </a:rPr>
              <a:t>Maybe linking back to government sites where there's an energy link that goes back to that site which the data lake feeds into. - </a:t>
            </a:r>
            <a:r>
              <a:rPr lang="en-US" sz="800" i="1" err="1">
                <a:solidFill>
                  <a:schemeClr val="tx1"/>
                </a:solidFill>
                <a:latin typeface="Arial"/>
                <a:ea typeface="Arial"/>
                <a:cs typeface="Arial"/>
                <a:sym typeface="Arial"/>
              </a:rPr>
              <a:t>Proptech</a:t>
            </a:r>
            <a:r>
              <a:rPr lang="en-US" sz="800" i="1">
                <a:solidFill>
                  <a:schemeClr val="tx1"/>
                </a:solidFill>
                <a:latin typeface="Arial"/>
                <a:ea typeface="Arial"/>
                <a:cs typeface="Arial"/>
                <a:sym typeface="Arial"/>
              </a:rPr>
              <a:t> 1</a:t>
            </a:r>
          </a:p>
          <a:p>
            <a:pPr marL="0" lvl="0" indent="0" algn="l" rtl="0">
              <a:lnSpc>
                <a:spcPct val="95000"/>
              </a:lnSpc>
              <a:spcBef>
                <a:spcPts val="500"/>
              </a:spcBef>
              <a:spcAft>
                <a:spcPts val="0"/>
              </a:spcAft>
              <a:buClr>
                <a:schemeClr val="dk1"/>
              </a:buClr>
              <a:buSzPts val="1100"/>
              <a:buFont typeface="Arial"/>
              <a:buNone/>
            </a:pPr>
            <a:r>
              <a:rPr lang="en-US" sz="800" i="1">
                <a:solidFill>
                  <a:schemeClr val="tx1"/>
                </a:solidFill>
                <a:latin typeface="Arial"/>
                <a:ea typeface="Arial"/>
                <a:cs typeface="Arial"/>
                <a:sym typeface="Arial"/>
              </a:rPr>
              <a:t>If there's additional information, if that can be </a:t>
            </a:r>
            <a:r>
              <a:rPr lang="en-US" sz="800" i="1" err="1">
                <a:solidFill>
                  <a:schemeClr val="tx1"/>
                </a:solidFill>
                <a:latin typeface="Arial"/>
                <a:ea typeface="Arial"/>
                <a:cs typeface="Arial"/>
                <a:sym typeface="Arial"/>
              </a:rPr>
              <a:t>centralised</a:t>
            </a:r>
            <a:r>
              <a:rPr lang="en-US" sz="800" i="1">
                <a:solidFill>
                  <a:schemeClr val="tx1"/>
                </a:solidFill>
                <a:latin typeface="Arial"/>
                <a:ea typeface="Arial"/>
                <a:cs typeface="Arial"/>
                <a:sym typeface="Arial"/>
              </a:rPr>
              <a:t>, and less onerous for a website to maintain, it would be beneficial. - </a:t>
            </a:r>
            <a:r>
              <a:rPr lang="en-US" sz="800" i="1" err="1">
                <a:solidFill>
                  <a:schemeClr val="tx1"/>
                </a:solidFill>
                <a:latin typeface="Arial"/>
                <a:ea typeface="Arial"/>
                <a:cs typeface="Arial"/>
                <a:sym typeface="Arial"/>
              </a:rPr>
              <a:t>Proptech</a:t>
            </a:r>
            <a:r>
              <a:rPr lang="en-US" sz="800" i="1">
                <a:solidFill>
                  <a:schemeClr val="tx1"/>
                </a:solidFill>
                <a:latin typeface="Arial"/>
                <a:ea typeface="Arial"/>
                <a:cs typeface="Arial"/>
                <a:sym typeface="Arial"/>
              </a:rPr>
              <a:t> 1</a:t>
            </a:r>
          </a:p>
          <a:p>
            <a:pPr marL="0" lvl="0" indent="0" algn="l" rtl="0">
              <a:lnSpc>
                <a:spcPct val="95000"/>
              </a:lnSpc>
              <a:spcBef>
                <a:spcPts val="500"/>
              </a:spcBef>
              <a:spcAft>
                <a:spcPts val="500"/>
              </a:spcAft>
              <a:buClr>
                <a:schemeClr val="dk1"/>
              </a:buClr>
              <a:buSzPts val="1100"/>
              <a:buFont typeface="Arial"/>
              <a:buNone/>
            </a:pPr>
            <a:r>
              <a:rPr lang="en-US" sz="800" i="1">
                <a:solidFill>
                  <a:schemeClr val="tx1"/>
                </a:solidFill>
                <a:latin typeface="Arial"/>
                <a:ea typeface="Arial"/>
                <a:cs typeface="Arial"/>
                <a:sym typeface="Arial"/>
              </a:rPr>
              <a:t>It would be good for the CRMs to have that information that would be coming from the data lake. - </a:t>
            </a:r>
            <a:r>
              <a:rPr lang="en-US" sz="800" i="1" err="1">
                <a:solidFill>
                  <a:schemeClr val="tx1"/>
                </a:solidFill>
                <a:latin typeface="Arial"/>
                <a:ea typeface="Arial"/>
                <a:cs typeface="Arial"/>
                <a:sym typeface="Arial"/>
              </a:rPr>
              <a:t>Proptech</a:t>
            </a:r>
            <a:r>
              <a:rPr lang="en-US" sz="800" i="1">
                <a:solidFill>
                  <a:schemeClr val="tx1"/>
                </a:solidFill>
                <a:latin typeface="Arial"/>
                <a:ea typeface="Arial"/>
                <a:cs typeface="Arial"/>
                <a:sym typeface="Arial"/>
              </a:rPr>
              <a:t> 1</a:t>
            </a:r>
          </a:p>
          <a:p>
            <a:pPr marL="0" indent="0">
              <a:lnSpc>
                <a:spcPct val="95000"/>
              </a:lnSpc>
              <a:spcBef>
                <a:spcPts val="500"/>
              </a:spcBef>
              <a:spcAft>
                <a:spcPts val="500"/>
              </a:spcAft>
            </a:pPr>
            <a:r>
              <a:rPr lang="en-US" sz="800">
                <a:solidFill>
                  <a:schemeClr val="tx1"/>
                </a:solidFill>
                <a:latin typeface="Arial"/>
                <a:cs typeface="Arial"/>
              </a:rPr>
              <a:t>As we can see from NABERS, any human error is risky and can pose risk of fines for the agents. - </a:t>
            </a:r>
            <a:r>
              <a:rPr lang="en-US" sz="800" err="1">
                <a:solidFill>
                  <a:schemeClr val="tx1"/>
                </a:solidFill>
                <a:latin typeface="Arial"/>
                <a:cs typeface="Arial"/>
              </a:rPr>
              <a:t>Proptech</a:t>
            </a:r>
            <a:r>
              <a:rPr lang="en-US" sz="800">
                <a:solidFill>
                  <a:schemeClr val="tx1"/>
                </a:solidFill>
                <a:latin typeface="Arial"/>
                <a:cs typeface="Arial"/>
              </a:rPr>
              <a:t> 1</a:t>
            </a:r>
            <a:endParaRPr lang="en-US" sz="800">
              <a:solidFill>
                <a:schemeClr val="tx1"/>
              </a:solidFill>
            </a:endParaRPr>
          </a:p>
        </p:txBody>
      </p:sp>
      <p:sp>
        <p:nvSpPr>
          <p:cNvPr id="6023" name="Google Shape;6023;p739"/>
          <p:cNvSpPr txBox="1">
            <a:spLocks noGrp="1"/>
          </p:cNvSpPr>
          <p:nvPr>
            <p:ph type="body" idx="3"/>
          </p:nvPr>
        </p:nvSpPr>
        <p:spPr>
          <a:prstGeom prst="rect">
            <a:avLst/>
          </a:prstGeom>
        </p:spPr>
        <p:txBody>
          <a:bodyPr spcFirstLastPara="1" wrap="square" lIns="0" tIns="0" rIns="0" bIns="0" anchor="t" anchorCtr="0">
            <a:normAutofit lnSpcReduction="10000"/>
          </a:bodyPr>
          <a:lstStyle/>
          <a:p>
            <a:pPr marL="0" lvl="0" indent="0" algn="l" rtl="0">
              <a:lnSpc>
                <a:spcPct val="95000"/>
              </a:lnSpc>
              <a:spcBef>
                <a:spcPts val="0"/>
              </a:spcBef>
              <a:spcAft>
                <a:spcPts val="0"/>
              </a:spcAft>
              <a:buClr>
                <a:schemeClr val="dk1"/>
              </a:buClr>
              <a:buSzPts val="1100"/>
              <a:buFont typeface="Arial"/>
              <a:buNone/>
            </a:pPr>
            <a:r>
              <a:rPr lang="en-US" sz="800"/>
              <a:t>B.4 Allowing </a:t>
            </a:r>
            <a:r>
              <a:rPr lang="en-US" sz="800" err="1"/>
              <a:t>Proptech</a:t>
            </a:r>
            <a:r>
              <a:rPr lang="en-US" sz="800"/>
              <a:t> adequate time for integration and adaptation</a:t>
            </a:r>
          </a:p>
          <a:p>
            <a:pPr marL="0" indent="0">
              <a:lnSpc>
                <a:spcPct val="95000"/>
              </a:lnSpc>
              <a:spcBef>
                <a:spcPts val="500"/>
              </a:spcBef>
              <a:buClr>
                <a:schemeClr val="dk1"/>
              </a:buClr>
              <a:buSzPts val="1100"/>
            </a:pPr>
            <a:r>
              <a:rPr lang="en-US" sz="800" err="1"/>
              <a:t>Proptech</a:t>
            </a:r>
            <a:r>
              <a:rPr lang="en-US" sz="800"/>
              <a:t> participants noted that a simple, single data field for home energy ratings could be implemented in a very short time frame, if required.</a:t>
            </a:r>
          </a:p>
          <a:p>
            <a:pPr marL="0" indent="0">
              <a:lnSpc>
                <a:spcPct val="95000"/>
              </a:lnSpc>
              <a:spcBef>
                <a:spcPts val="500"/>
              </a:spcBef>
              <a:buSzPts val="1100"/>
            </a:pPr>
            <a:r>
              <a:rPr lang="en-US" sz="800"/>
              <a:t>But to integrate a better and more influential user experience for the home energy ratings into real estate platforms, </a:t>
            </a:r>
            <a:r>
              <a:rPr lang="en-US" sz="800" err="1"/>
              <a:t>Proptech</a:t>
            </a:r>
            <a:r>
              <a:rPr lang="en-US" sz="800"/>
              <a:t> stakeholders need a runway of 12-18 months to implement necessary code changes and ensure smooth data processes. </a:t>
            </a:r>
          </a:p>
          <a:p>
            <a:pPr marL="0" lvl="0" indent="0" algn="l" rtl="0">
              <a:lnSpc>
                <a:spcPct val="95000"/>
              </a:lnSpc>
              <a:spcBef>
                <a:spcPts val="500"/>
              </a:spcBef>
              <a:spcAft>
                <a:spcPts val="0"/>
              </a:spcAft>
              <a:buNone/>
            </a:pPr>
            <a:r>
              <a:rPr lang="en-US" sz="800"/>
              <a:t>Past experiences, such as the NABERS compliance changes, highlight the challenges of meeting government expectations and the complexity of making structural updates. </a:t>
            </a:r>
          </a:p>
          <a:p>
            <a:pPr marL="0" lvl="0" indent="0" algn="l" rtl="0">
              <a:lnSpc>
                <a:spcPct val="95000"/>
              </a:lnSpc>
              <a:spcBef>
                <a:spcPts val="500"/>
              </a:spcBef>
              <a:spcAft>
                <a:spcPts val="0"/>
              </a:spcAft>
              <a:buClr>
                <a:schemeClr val="dk1"/>
              </a:buClr>
              <a:buSzPts val="1100"/>
              <a:buFont typeface="Arial"/>
              <a:buNone/>
            </a:pPr>
            <a:r>
              <a:rPr lang="en-US" sz="800" err="1"/>
              <a:t>Proptech</a:t>
            </a:r>
            <a:r>
              <a:rPr lang="en-US" sz="800"/>
              <a:t> providers require clarity on what fields are mandatory and which are optional to effectively update their systems. Given the long development cycles for some stakeholders, it’s crucial that specifications be provided well in advance, allowing time for integration into CRM systems and real estate platforms.</a:t>
            </a:r>
            <a:endParaRPr lang="en-US" sz="800">
              <a:highlight>
                <a:srgbClr val="FFE6EA"/>
              </a:highlight>
            </a:endParaRPr>
          </a:p>
        </p:txBody>
      </p:sp>
      <p:sp>
        <p:nvSpPr>
          <p:cNvPr id="6019" name="Google Shape;6019;p739">
            <a:extLst>
              <a:ext uri="{C183D7F6-B498-43B3-948B-1728B52AA6E4}">
                <adec:decorative xmlns:adec="http://schemas.microsoft.com/office/drawing/2017/decorative" val="1"/>
              </a:ext>
            </a:extLst>
          </p:cNvPr>
          <p:cNvSpPr/>
          <p:nvPr/>
        </p:nvSpPr>
        <p:spPr>
          <a:xfrm>
            <a:off x="6680572" y="1129450"/>
            <a:ext cx="2039130" cy="3637813"/>
          </a:xfrm>
          <a:prstGeom prst="wedgeRoundRectCallout">
            <a:avLst>
              <a:gd name="adj1" fmla="val -20058"/>
              <a:gd name="adj2" fmla="val 55306"/>
              <a:gd name="adj3" fmla="val 0"/>
            </a:avLst>
          </a:prstGeom>
          <a:solidFill>
            <a:srgbClr val="FFE6EA"/>
          </a:solidFill>
          <a:ln w="19050" cap="flat" cmpd="sng">
            <a:solidFill>
              <a:srgbClr val="FFE6E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 name="Google Shape;6023;p739">
            <a:extLst>
              <a:ext uri="{FF2B5EF4-FFF2-40B4-BE49-F238E27FC236}">
                <a16:creationId xmlns:a16="http://schemas.microsoft.com/office/drawing/2014/main" id="{9D9AD14D-1B88-3006-8E16-65A2EA14478A}"/>
              </a:ext>
            </a:extLst>
          </p:cNvPr>
          <p:cNvSpPr txBox="1">
            <a:spLocks noGrp="1"/>
          </p:cNvSpPr>
          <p:nvPr>
            <p:ph type="body" idx="4"/>
          </p:nvPr>
        </p:nvSpPr>
        <p:spPr>
          <a:prstGeom prst="rect">
            <a:avLst/>
          </a:prstGeom>
        </p:spPr>
        <p:txBody>
          <a:bodyPr spcFirstLastPara="1" wrap="square" lIns="0" tIns="0" rIns="0" bIns="0" anchor="t" anchorCtr="0">
            <a:noAutofit/>
          </a:bodyPr>
          <a:lstStyle/>
          <a:p>
            <a:pPr marL="0" lvl="0" indent="0" algn="l" rtl="0">
              <a:lnSpc>
                <a:spcPct val="95000"/>
              </a:lnSpc>
              <a:spcBef>
                <a:spcPts val="0"/>
              </a:spcBef>
              <a:spcAft>
                <a:spcPts val="0"/>
              </a:spcAft>
              <a:buNone/>
            </a:pPr>
            <a:r>
              <a:rPr lang="en-US" sz="800" spc="-10">
                <a:solidFill>
                  <a:schemeClr val="tx1"/>
                </a:solidFill>
              </a:rPr>
              <a:t>There will be structural code changes that need to be made. Yes, it's doable, but we will need to understand how far it goes. - </a:t>
            </a:r>
            <a:r>
              <a:rPr lang="en-US" sz="800" spc="-10" err="1">
                <a:solidFill>
                  <a:schemeClr val="tx1"/>
                </a:solidFill>
              </a:rPr>
              <a:t>Proptech</a:t>
            </a:r>
            <a:r>
              <a:rPr lang="en-US" sz="800" spc="-10">
                <a:solidFill>
                  <a:schemeClr val="tx1"/>
                </a:solidFill>
              </a:rPr>
              <a:t> 1</a:t>
            </a:r>
            <a:endParaRPr sz="800" spc="-10">
              <a:solidFill>
                <a:schemeClr val="tx1"/>
              </a:solidFill>
            </a:endParaRPr>
          </a:p>
          <a:p>
            <a:pPr marL="0" lvl="0" indent="0" algn="l" rtl="0">
              <a:lnSpc>
                <a:spcPct val="95000"/>
              </a:lnSpc>
              <a:spcBef>
                <a:spcPts val="500"/>
              </a:spcBef>
              <a:spcAft>
                <a:spcPts val="0"/>
              </a:spcAft>
              <a:buNone/>
            </a:pPr>
            <a:r>
              <a:rPr lang="en-US" sz="800" spc="-10">
                <a:solidFill>
                  <a:schemeClr val="tx1"/>
                </a:solidFill>
              </a:rPr>
              <a:t>I'm looking at the NABERS section and having flashbacks. The hardest thing was expectations from the government about how quickly things could be changed or updated. - </a:t>
            </a:r>
            <a:r>
              <a:rPr lang="en-US" sz="800" spc="-10" err="1">
                <a:solidFill>
                  <a:schemeClr val="tx1"/>
                </a:solidFill>
              </a:rPr>
              <a:t>Proptech</a:t>
            </a:r>
            <a:r>
              <a:rPr lang="en-US" sz="800" spc="-10">
                <a:solidFill>
                  <a:schemeClr val="tx1"/>
                </a:solidFill>
              </a:rPr>
              <a:t> 1</a:t>
            </a:r>
            <a:endParaRPr sz="800" spc="-10">
              <a:solidFill>
                <a:schemeClr val="tx1"/>
              </a:solidFill>
            </a:endParaRPr>
          </a:p>
          <a:p>
            <a:pPr marL="0" lvl="0" indent="0" algn="l" rtl="0">
              <a:lnSpc>
                <a:spcPct val="95000"/>
              </a:lnSpc>
              <a:spcBef>
                <a:spcPts val="500"/>
              </a:spcBef>
              <a:spcAft>
                <a:spcPts val="0"/>
              </a:spcAft>
              <a:buNone/>
            </a:pPr>
            <a:r>
              <a:rPr lang="en-US" sz="800" spc="-10">
                <a:solidFill>
                  <a:schemeClr val="tx1"/>
                </a:solidFill>
              </a:rPr>
              <a:t>We're releasing new pages soon, it’s been 6 months and we've got 150 people working on it. To get this absolutely right could take us 12-18 months to get it perfect. - </a:t>
            </a:r>
            <a:r>
              <a:rPr lang="en-US" sz="800" spc="-10" err="1">
                <a:solidFill>
                  <a:schemeClr val="tx1"/>
                </a:solidFill>
              </a:rPr>
              <a:t>Proptech</a:t>
            </a:r>
            <a:r>
              <a:rPr lang="en-US" sz="800" spc="-10">
                <a:solidFill>
                  <a:schemeClr val="tx1"/>
                </a:solidFill>
              </a:rPr>
              <a:t> 2</a:t>
            </a:r>
            <a:endParaRPr sz="800" spc="-10">
              <a:solidFill>
                <a:schemeClr val="tx1"/>
              </a:solidFill>
            </a:endParaRPr>
          </a:p>
          <a:p>
            <a:pPr marL="0" lvl="0" indent="0" algn="l" rtl="0">
              <a:lnSpc>
                <a:spcPct val="95000"/>
              </a:lnSpc>
              <a:spcBef>
                <a:spcPts val="500"/>
              </a:spcBef>
              <a:spcAft>
                <a:spcPts val="0"/>
              </a:spcAft>
              <a:buNone/>
            </a:pPr>
            <a:r>
              <a:rPr lang="en-US" sz="800" spc="-10">
                <a:solidFill>
                  <a:schemeClr val="tx1"/>
                </a:solidFill>
              </a:rPr>
              <a:t>Once you figure out what you want, we will figure out a schema, and the same schema will follow for our competitors. Once the data is in there, once you say this is compulsory, this is a nice to have, we will figure out all the elements we need to change and upload. - </a:t>
            </a:r>
            <a:r>
              <a:rPr lang="en-US" sz="800" spc="-10" err="1">
                <a:solidFill>
                  <a:schemeClr val="tx1"/>
                </a:solidFill>
              </a:rPr>
              <a:t>Propotech</a:t>
            </a:r>
            <a:r>
              <a:rPr lang="en-US" sz="800" spc="-10">
                <a:solidFill>
                  <a:schemeClr val="tx1"/>
                </a:solidFill>
              </a:rPr>
              <a:t> 2</a:t>
            </a:r>
            <a:endParaRPr sz="800" spc="-10">
              <a:solidFill>
                <a:schemeClr val="tx1"/>
              </a:solidFill>
            </a:endParaRPr>
          </a:p>
          <a:p>
            <a:pPr marL="0" lvl="0" indent="0" algn="l" rtl="0">
              <a:lnSpc>
                <a:spcPct val="95000"/>
              </a:lnSpc>
              <a:spcBef>
                <a:spcPts val="500"/>
              </a:spcBef>
              <a:spcAft>
                <a:spcPts val="500"/>
              </a:spcAft>
              <a:buClr>
                <a:schemeClr val="dk1"/>
              </a:buClr>
              <a:buSzPts val="1100"/>
              <a:buFont typeface="Arial"/>
              <a:buNone/>
            </a:pPr>
            <a:r>
              <a:rPr lang="en-US" sz="800" spc="-10">
                <a:solidFill>
                  <a:schemeClr val="tx1"/>
                </a:solidFill>
              </a:rPr>
              <a:t>If it's by law in NSW within 6 months time, CRMs will take 5 months. They often have quarterly release sprint cycles, so allow three months for the sprint. But you need to give specs about 5 months ahead of time. - </a:t>
            </a:r>
            <a:r>
              <a:rPr lang="en-US" sz="800" spc="-10" err="1">
                <a:solidFill>
                  <a:schemeClr val="tx1"/>
                </a:solidFill>
              </a:rPr>
              <a:t>Proptech</a:t>
            </a:r>
            <a:r>
              <a:rPr lang="en-US" sz="800" spc="-10">
                <a:solidFill>
                  <a:schemeClr val="tx1"/>
                </a:solidFill>
              </a:rPr>
              <a:t> 4</a:t>
            </a:r>
            <a:endParaRPr sz="800" spc="-10">
              <a:solidFill>
                <a:schemeClr val="tx1"/>
              </a:solidFill>
              <a:highlight>
                <a:schemeClr val="lt1"/>
              </a:highlight>
            </a:endParaRPr>
          </a:p>
        </p:txBody>
      </p:sp>
      <p:sp>
        <p:nvSpPr>
          <p:cNvPr id="3" name="Slide Number Placeholder 2">
            <a:extLst>
              <a:ext uri="{FF2B5EF4-FFF2-40B4-BE49-F238E27FC236}">
                <a16:creationId xmlns:a16="http://schemas.microsoft.com/office/drawing/2014/main" id="{8316B53C-6393-71C9-96ED-4D2F1752E8FA}"/>
              </a:ext>
            </a:extLst>
          </p:cNvPr>
          <p:cNvSpPr>
            <a:spLocks noGrp="1"/>
          </p:cNvSpPr>
          <p:nvPr>
            <p:ph type="sldNum" sz="quarter" idx="10"/>
          </p:nvPr>
        </p:nvSpPr>
        <p:spPr/>
        <p:txBody>
          <a:bodyPr/>
          <a:lstStyle/>
          <a:p>
            <a:fld id="{178BA19D-C1A8-2A4D-80DC-523B2B2B450E}"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028"/>
        <p:cNvGrpSpPr/>
        <p:nvPr/>
      </p:nvGrpSpPr>
      <p:grpSpPr>
        <a:xfrm>
          <a:off x="0" y="0"/>
          <a:ext cx="0" cy="0"/>
          <a:chOff x="0" y="0"/>
          <a:chExt cx="0" cy="0"/>
        </a:xfrm>
      </p:grpSpPr>
      <p:sp>
        <p:nvSpPr>
          <p:cNvPr id="6031" name="Google Shape;6031;p740"/>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latin typeface="Arial" panose="020B0604020202020204" pitchFamily="34" charset="0"/>
                <a:cs typeface="Arial" panose="020B0604020202020204" pitchFamily="34" charset="0"/>
              </a:rPr>
              <a:t>Theme B: Main points – 3</a:t>
            </a:r>
          </a:p>
        </p:txBody>
      </p:sp>
      <p:sp>
        <p:nvSpPr>
          <p:cNvPr id="6030" name="Google Shape;6030;p740"/>
          <p:cNvSpPr txBox="1">
            <a:spLocks noGrp="1"/>
          </p:cNvSpPr>
          <p:nvPr>
            <p:ph type="body" idx="1"/>
          </p:nvPr>
        </p:nvSpPr>
        <p:spPr>
          <a:prstGeom prst="rect">
            <a:avLst/>
          </a:prstGeom>
        </p:spPr>
        <p:txBody>
          <a:bodyPr spcFirstLastPara="1" wrap="square" lIns="0" tIns="0" rIns="0" bIns="0" anchor="t" anchorCtr="0">
            <a:noAutofit/>
          </a:bodyPr>
          <a:lstStyle/>
          <a:p>
            <a:pPr marL="0" lvl="0" indent="0" algn="l" rtl="0">
              <a:lnSpc>
                <a:spcPct val="95000"/>
              </a:lnSpc>
              <a:spcBef>
                <a:spcPts val="0"/>
              </a:spcBef>
              <a:spcAft>
                <a:spcPts val="0"/>
              </a:spcAft>
              <a:buClr>
                <a:schemeClr val="dk1"/>
              </a:buClr>
              <a:buSzPts val="1100"/>
              <a:buFont typeface="Arial"/>
              <a:buNone/>
            </a:pPr>
            <a:r>
              <a:rPr lang="en-US" sz="800" b="1">
                <a:solidFill>
                  <a:srgbClr val="585858"/>
                </a:solidFill>
                <a:latin typeface="Arial"/>
                <a:ea typeface="Arial"/>
                <a:cs typeface="Arial"/>
                <a:sym typeface="Arial"/>
              </a:rPr>
              <a:t>B.5 Simplify decision making for energy upgrades </a:t>
            </a:r>
            <a:endParaRPr sz="800" b="1">
              <a:solidFill>
                <a:srgbClr val="585858"/>
              </a:solidFill>
              <a:latin typeface="Arial"/>
              <a:ea typeface="Arial"/>
              <a:cs typeface="Arial"/>
              <a:sym typeface="Arial"/>
            </a:endParaRPr>
          </a:p>
          <a:p>
            <a:pPr indent="0">
              <a:lnSpc>
                <a:spcPct val="95000"/>
              </a:lnSpc>
              <a:spcBef>
                <a:spcPts val="500"/>
              </a:spcBef>
              <a:buClr>
                <a:schemeClr val="dk1"/>
              </a:buClr>
              <a:buSzPts val="1100"/>
            </a:pPr>
            <a:r>
              <a:rPr lang="en-US" sz="800">
                <a:solidFill>
                  <a:srgbClr val="585858"/>
                </a:solidFill>
                <a:latin typeface="Arial"/>
                <a:ea typeface="Arial"/>
                <a:cs typeface="Arial"/>
                <a:sym typeface="Arial"/>
              </a:rPr>
              <a:t>Energy efficient options are often not the obvious and immediate choice for consumers, when something </a:t>
            </a:r>
            <a:r>
              <a:rPr lang="en-AU" sz="800">
                <a:solidFill>
                  <a:srgbClr val="585858"/>
                </a:solidFill>
                <a:latin typeface="Arial"/>
                <a:cs typeface="Arial"/>
                <a:sym typeface="Arial"/>
              </a:rPr>
              <a:t>breaks or when renovating. This is because their awareness and the awareness of advisors (like RE agents and trades people) about better options are low. </a:t>
            </a:r>
            <a:endParaRPr lang="en-AU" sz="800">
              <a:solidFill>
                <a:srgbClr val="585858"/>
              </a:solidFill>
              <a:latin typeface="Arial"/>
              <a:cs typeface="Arial"/>
            </a:endParaRPr>
          </a:p>
          <a:p>
            <a:pPr marL="0" lvl="0" indent="0" algn="l" rtl="0">
              <a:lnSpc>
                <a:spcPct val="95000"/>
              </a:lnSpc>
              <a:spcBef>
                <a:spcPts val="500"/>
              </a:spcBef>
              <a:spcAft>
                <a:spcPts val="0"/>
              </a:spcAft>
              <a:buClr>
                <a:schemeClr val="dk1"/>
              </a:buClr>
              <a:buSzPts val="1100"/>
              <a:buFont typeface="Arial"/>
              <a:buNone/>
            </a:pPr>
            <a:r>
              <a:rPr lang="en-AU" sz="800">
                <a:solidFill>
                  <a:srgbClr val="585858"/>
                </a:solidFill>
                <a:latin typeface="Arial"/>
                <a:cs typeface="Arial"/>
                <a:sym typeface="Arial"/>
              </a:rPr>
              <a:t>When a system or appliance fails, the default decision tends to be the quickest and most familiar solution. For example, when a hot water system breaks, replacing it with a like-for-like may seem easier than opting for an energy-efficient hot water heat pump. </a:t>
            </a:r>
          </a:p>
          <a:p>
            <a:pPr marL="0" lvl="0" indent="0" algn="l" rtl="0">
              <a:lnSpc>
                <a:spcPct val="95000"/>
              </a:lnSpc>
              <a:spcBef>
                <a:spcPts val="500"/>
              </a:spcBef>
              <a:spcAft>
                <a:spcPts val="0"/>
              </a:spcAft>
              <a:buClr>
                <a:schemeClr val="dk1"/>
              </a:buClr>
              <a:buSzPts val="1100"/>
              <a:buFont typeface="Arial"/>
              <a:buNone/>
            </a:pPr>
            <a:r>
              <a:rPr lang="en-AU" sz="800">
                <a:solidFill>
                  <a:srgbClr val="585858"/>
                </a:solidFill>
                <a:latin typeface="Arial"/>
                <a:cs typeface="Arial"/>
                <a:sym typeface="Arial"/>
              </a:rPr>
              <a:t>To drive change, the path to making sustainable decisions must be simplified and clearly supported at</a:t>
            </a:r>
            <a:r>
              <a:rPr lang="en-US" sz="800">
                <a:solidFill>
                  <a:srgbClr val="585858"/>
                </a:solidFill>
                <a:latin typeface="Arial"/>
                <a:ea typeface="Arial"/>
                <a:cs typeface="Arial"/>
                <a:sym typeface="Arial"/>
              </a:rPr>
              <a:t> every step. The need for accessible, trustworthy information and clear decision-making processes is essential for empowering consumers to choose more energy-efficient options that contribute to both environmental and financial well-being. Without making the sustainable choice the easiest, most accessible option, progress in energy efficiency and sustainability will remain slow.</a:t>
            </a:r>
            <a:endParaRPr sz="800" b="1">
              <a:solidFill>
                <a:srgbClr val="585858"/>
              </a:solidFill>
              <a:highlight>
                <a:srgbClr val="FFE6EA"/>
              </a:highlight>
              <a:latin typeface="Arial"/>
              <a:ea typeface="Arial"/>
              <a:cs typeface="Arial"/>
            </a:endParaRPr>
          </a:p>
        </p:txBody>
      </p:sp>
      <p:sp>
        <p:nvSpPr>
          <p:cNvPr id="6034" name="Google Shape;6034;p740">
            <a:extLst>
              <a:ext uri="{C183D7F6-B498-43B3-948B-1728B52AA6E4}">
                <adec:decorative xmlns:adec="http://schemas.microsoft.com/office/drawing/2017/decorative" val="1"/>
              </a:ext>
            </a:extLst>
          </p:cNvPr>
          <p:cNvSpPr/>
          <p:nvPr/>
        </p:nvSpPr>
        <p:spPr>
          <a:xfrm>
            <a:off x="2540915" y="1130155"/>
            <a:ext cx="1926474" cy="2801449"/>
          </a:xfrm>
          <a:prstGeom prst="wedgeRoundRectCallout">
            <a:avLst>
              <a:gd name="adj1" fmla="val -20681"/>
              <a:gd name="adj2" fmla="val 56383"/>
              <a:gd name="adj3" fmla="val 0"/>
            </a:avLst>
          </a:prstGeom>
          <a:solidFill>
            <a:srgbClr val="FFE6EA"/>
          </a:solidFill>
          <a:ln w="19050" cap="flat" cmpd="sng">
            <a:solidFill>
              <a:srgbClr val="FFE6E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 name="Google Shape;6035;p740">
            <a:extLst>
              <a:ext uri="{FF2B5EF4-FFF2-40B4-BE49-F238E27FC236}">
                <a16:creationId xmlns:a16="http://schemas.microsoft.com/office/drawing/2014/main" id="{F929CEB6-26C0-ACB3-3E43-B0EA8C1F103E}"/>
              </a:ext>
            </a:extLst>
          </p:cNvPr>
          <p:cNvSpPr txBox="1">
            <a:spLocks/>
          </p:cNvSpPr>
          <p:nvPr/>
        </p:nvSpPr>
        <p:spPr>
          <a:xfrm>
            <a:off x="2616002" y="1211896"/>
            <a:ext cx="1776300" cy="3633000"/>
          </a:xfrm>
          <a:prstGeom prst="rect">
            <a:avLst/>
          </a:prstGeom>
          <a:noFill/>
          <a:ln>
            <a:noFill/>
          </a:ln>
        </p:spPr>
        <p:txBody>
          <a:bodyPr spcFirstLastPara="1" vert="horz" wrap="square" lIns="0" tIns="0" rIns="0" bIns="0" rtlCol="0" anchor="t" anchorCtr="0">
            <a:normAutofit/>
          </a:bodyPr>
          <a:lstStyle>
            <a:lvl1pPr marL="457200" lvl="0" indent="-228600" algn="l" defTabSz="914400" rtl="0" eaLnBrk="1" latinLnBrk="0" hangingPunct="1">
              <a:lnSpc>
                <a:spcPct val="115000"/>
              </a:lnSpc>
              <a:spcBef>
                <a:spcPts val="0"/>
              </a:spcBef>
              <a:spcAft>
                <a:spcPts val="0"/>
              </a:spcAft>
              <a:buClr>
                <a:srgbClr val="000000"/>
              </a:buClr>
              <a:buSzPts val="900"/>
              <a:buFont typeface="Helvetica Neue"/>
              <a:buNone/>
              <a:defRPr sz="900" b="0" i="0" kern="1200">
                <a:solidFill>
                  <a:srgbClr val="000000"/>
                </a:solidFill>
                <a:latin typeface="Libre Franklin Light"/>
                <a:ea typeface="Libre Franklin Light"/>
                <a:cs typeface="Libre Franklin Light"/>
                <a:sym typeface="Libre Franklin Light"/>
              </a:defRPr>
            </a:lvl1pPr>
            <a:lvl2pPr marL="914400" lvl="1" indent="-228600" algn="l" defTabSz="914400" rtl="0" eaLnBrk="1" latinLnBrk="0" hangingPunct="1">
              <a:lnSpc>
                <a:spcPct val="115000"/>
              </a:lnSpc>
              <a:spcBef>
                <a:spcPts val="0"/>
              </a:spcBef>
              <a:spcAft>
                <a:spcPts val="0"/>
              </a:spcAft>
              <a:buClr>
                <a:srgbClr val="000000"/>
              </a:buClr>
              <a:buSzPts val="900"/>
              <a:buFont typeface="Helvetica Neue"/>
              <a:buNone/>
              <a:defRPr sz="900" kern="1200">
                <a:solidFill>
                  <a:srgbClr val="000000"/>
                </a:solidFill>
                <a:latin typeface="Libre Franklin Light"/>
                <a:ea typeface="Libre Franklin Light"/>
                <a:cs typeface="Libre Franklin Light"/>
                <a:sym typeface="Libre Franklin Light"/>
              </a:defRPr>
            </a:lvl2pPr>
            <a:lvl3pPr marL="1371600" lvl="2" indent="-228600" algn="l" defTabSz="914400" rtl="0" eaLnBrk="1" latinLnBrk="0" hangingPunct="1">
              <a:lnSpc>
                <a:spcPct val="115000"/>
              </a:lnSpc>
              <a:spcBef>
                <a:spcPts val="0"/>
              </a:spcBef>
              <a:spcAft>
                <a:spcPts val="0"/>
              </a:spcAft>
              <a:buClr>
                <a:srgbClr val="000000"/>
              </a:buClr>
              <a:buSzPts val="900"/>
              <a:buFont typeface="Helvetica Neue"/>
              <a:buNone/>
              <a:defRPr sz="900" kern="1200">
                <a:solidFill>
                  <a:srgbClr val="000000"/>
                </a:solidFill>
                <a:latin typeface="Libre Franklin Light"/>
                <a:ea typeface="Libre Franklin Light"/>
                <a:cs typeface="Libre Franklin Light"/>
                <a:sym typeface="Libre Franklin Light"/>
              </a:defRPr>
            </a:lvl3pPr>
            <a:lvl4pPr marL="1828800" lvl="3" indent="-228600" algn="l" defTabSz="914400" rtl="0" eaLnBrk="1" latinLnBrk="0" hangingPunct="1">
              <a:lnSpc>
                <a:spcPct val="115000"/>
              </a:lnSpc>
              <a:spcBef>
                <a:spcPts val="0"/>
              </a:spcBef>
              <a:spcAft>
                <a:spcPts val="0"/>
              </a:spcAft>
              <a:buClr>
                <a:srgbClr val="000000"/>
              </a:buClr>
              <a:buSzPts val="900"/>
              <a:buFont typeface="Helvetica Neue"/>
              <a:buNone/>
              <a:defRPr sz="900" kern="1200">
                <a:solidFill>
                  <a:srgbClr val="000000"/>
                </a:solidFill>
                <a:latin typeface="Libre Franklin Light"/>
                <a:ea typeface="Libre Franklin Light"/>
                <a:cs typeface="Libre Franklin Light"/>
                <a:sym typeface="Libre Franklin Light"/>
              </a:defRPr>
            </a:lvl4pPr>
            <a:lvl5pPr marL="2286000" lvl="4" indent="-228600" algn="l" defTabSz="914400" rtl="0" eaLnBrk="1" latinLnBrk="0" hangingPunct="1">
              <a:lnSpc>
                <a:spcPct val="115000"/>
              </a:lnSpc>
              <a:spcBef>
                <a:spcPts val="0"/>
              </a:spcBef>
              <a:spcAft>
                <a:spcPts val="0"/>
              </a:spcAft>
              <a:buClr>
                <a:srgbClr val="000000"/>
              </a:buClr>
              <a:buSzPts val="900"/>
              <a:buFont typeface="Helvetica Neue"/>
              <a:buNone/>
              <a:defRPr sz="900" kern="1200">
                <a:solidFill>
                  <a:srgbClr val="000000"/>
                </a:solidFill>
                <a:latin typeface="Libre Franklin Light"/>
                <a:ea typeface="Libre Franklin Light"/>
                <a:cs typeface="Libre Franklin Light"/>
                <a:sym typeface="Libre Franklin Light"/>
              </a:defRPr>
            </a:lvl5pPr>
            <a:lvl6pPr marL="2743200" lvl="5" indent="-228600" algn="l" defTabSz="914400" rtl="0" eaLnBrk="1" latinLnBrk="0" hangingPunct="1">
              <a:lnSpc>
                <a:spcPct val="115000"/>
              </a:lnSpc>
              <a:spcBef>
                <a:spcPts val="0"/>
              </a:spcBef>
              <a:spcAft>
                <a:spcPts val="0"/>
              </a:spcAft>
              <a:buSzPts val="1800"/>
              <a:buFont typeface="Arial" panose="020B0604020202020204" pitchFamily="34" charset="0"/>
              <a:buNone/>
              <a:defRPr sz="1800" kern="1200">
                <a:solidFill>
                  <a:schemeClr val="tx1"/>
                </a:solidFill>
                <a:latin typeface="+mn-lt"/>
                <a:ea typeface="+mn-ea"/>
                <a:cs typeface="+mn-cs"/>
              </a:defRPr>
            </a:lvl6pPr>
            <a:lvl7pPr marL="3200400" lvl="6" indent="-228600" algn="l" defTabSz="914400" rtl="0" eaLnBrk="1" latinLnBrk="0" hangingPunct="1">
              <a:lnSpc>
                <a:spcPct val="115000"/>
              </a:lnSpc>
              <a:spcBef>
                <a:spcPts val="0"/>
              </a:spcBef>
              <a:spcAft>
                <a:spcPts val="0"/>
              </a:spcAft>
              <a:buSzPts val="1800"/>
              <a:buFont typeface="Arial" panose="020B0604020202020204" pitchFamily="34" charset="0"/>
              <a:buNone/>
              <a:defRPr sz="1800" kern="1200">
                <a:solidFill>
                  <a:schemeClr val="tx1"/>
                </a:solidFill>
                <a:latin typeface="+mn-lt"/>
                <a:ea typeface="+mn-ea"/>
                <a:cs typeface="+mn-cs"/>
              </a:defRPr>
            </a:lvl7pPr>
            <a:lvl8pPr marL="3657600" lvl="7" indent="-228600" algn="l" defTabSz="914400" rtl="0" eaLnBrk="1" latinLnBrk="0" hangingPunct="1">
              <a:lnSpc>
                <a:spcPct val="115000"/>
              </a:lnSpc>
              <a:spcBef>
                <a:spcPts val="0"/>
              </a:spcBef>
              <a:spcAft>
                <a:spcPts val="0"/>
              </a:spcAft>
              <a:buSzPts val="1800"/>
              <a:buFont typeface="Arial" panose="020B0604020202020204" pitchFamily="34" charset="0"/>
              <a:buNone/>
              <a:defRPr sz="1800" kern="1200">
                <a:solidFill>
                  <a:schemeClr val="tx1"/>
                </a:solidFill>
                <a:latin typeface="+mn-lt"/>
                <a:ea typeface="+mn-ea"/>
                <a:cs typeface="+mn-cs"/>
              </a:defRPr>
            </a:lvl8pPr>
            <a:lvl9pPr marL="4114800" lvl="8" indent="-228600" algn="l" defTabSz="914400" rtl="0" eaLnBrk="1" latinLnBrk="0" hangingPunct="1">
              <a:lnSpc>
                <a:spcPct val="115000"/>
              </a:lnSpc>
              <a:spcBef>
                <a:spcPts val="0"/>
              </a:spcBef>
              <a:spcAft>
                <a:spcPts val="0"/>
              </a:spcAft>
              <a:buSzPts val="1800"/>
              <a:buFont typeface="Arial" panose="020B0604020202020204" pitchFamily="34" charset="0"/>
              <a:buNone/>
              <a:defRPr sz="1800" kern="1200">
                <a:solidFill>
                  <a:schemeClr val="tx1"/>
                </a:solidFill>
                <a:latin typeface="+mn-lt"/>
                <a:ea typeface="+mn-ea"/>
                <a:cs typeface="+mn-cs"/>
              </a:defRPr>
            </a:lvl9pPr>
          </a:lstStyle>
          <a:p>
            <a:pPr marL="0" indent="0">
              <a:lnSpc>
                <a:spcPct val="95000"/>
              </a:lnSpc>
              <a:buClr>
                <a:schemeClr val="dk1"/>
              </a:buClr>
              <a:buSzPts val="1100"/>
            </a:pPr>
            <a:r>
              <a:rPr lang="en-US" sz="800" i="1">
                <a:solidFill>
                  <a:schemeClr val="tx1"/>
                </a:solidFill>
                <a:latin typeface="Arial"/>
                <a:ea typeface="Arial"/>
                <a:cs typeface="Arial"/>
                <a:sym typeface="Arial"/>
              </a:rPr>
              <a:t>Think of it as a decision tree, of a 28 year old property manager managing a property for an investor, the hot water cracks it, and has to be replaced. We can go with an electrical or a gas heat pump, but that decision has to be supported the whole way through. - RE agents Upskilling 1</a:t>
            </a:r>
          </a:p>
          <a:p>
            <a:pPr marL="0" indent="0">
              <a:lnSpc>
                <a:spcPct val="95000"/>
              </a:lnSpc>
              <a:spcBef>
                <a:spcPts val="500"/>
              </a:spcBef>
              <a:buClr>
                <a:schemeClr val="dk1"/>
              </a:buClr>
              <a:buSzPts val="1100"/>
            </a:pPr>
            <a:r>
              <a:rPr lang="en-US" sz="800" i="1">
                <a:solidFill>
                  <a:schemeClr val="tx1"/>
                </a:solidFill>
                <a:latin typeface="Arial"/>
                <a:ea typeface="Arial"/>
                <a:cs typeface="Arial"/>
                <a:sym typeface="Arial"/>
              </a:rPr>
              <a:t>It comes down to price for a lot of people. They will live with what they have until the stove conks out, and then they might think about contributing to the environment or reducing their bills. - RE agents Communicating Ratings 2</a:t>
            </a:r>
          </a:p>
          <a:p>
            <a:pPr marL="0" indent="0">
              <a:lnSpc>
                <a:spcPct val="95000"/>
              </a:lnSpc>
              <a:spcBef>
                <a:spcPts val="500"/>
              </a:spcBef>
              <a:spcAft>
                <a:spcPts val="500"/>
              </a:spcAft>
              <a:buClr>
                <a:schemeClr val="dk1"/>
              </a:buClr>
              <a:buSzPts val="1100"/>
            </a:pPr>
            <a:r>
              <a:rPr lang="en-US" sz="800" i="1">
                <a:solidFill>
                  <a:schemeClr val="tx1"/>
                </a:solidFill>
                <a:latin typeface="Arial"/>
                <a:ea typeface="Arial"/>
                <a:cs typeface="Arial"/>
                <a:sym typeface="Arial"/>
              </a:rPr>
              <a:t>You run into issues with the trades as well. Electricians and plumbers are super resistant to change. It's easier to install another RHEEM than an electrical heat pump. - RE agents Upskilling 1</a:t>
            </a:r>
          </a:p>
        </p:txBody>
      </p:sp>
      <p:sp>
        <p:nvSpPr>
          <p:cNvPr id="6033" name="Google Shape;6033;p740"/>
          <p:cNvSpPr txBox="1">
            <a:spLocks noGrp="1"/>
          </p:cNvSpPr>
          <p:nvPr>
            <p:ph type="body" idx="2"/>
          </p:nvPr>
        </p:nvSpPr>
        <p:spPr>
          <a:xfrm>
            <a:off x="4751699" y="1129449"/>
            <a:ext cx="1776300" cy="3225364"/>
          </a:xfrm>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Clr>
                <a:schemeClr val="dk1"/>
              </a:buClr>
              <a:buSzPts val="1100"/>
              <a:buFont typeface="Arial"/>
              <a:buNone/>
            </a:pPr>
            <a:r>
              <a:rPr lang="en-US" sz="800"/>
              <a:t>B.6 Financial mechanisms to increase adoption</a:t>
            </a:r>
          </a:p>
          <a:p>
            <a:pPr marL="0" lvl="0" indent="0" algn="l" rtl="0">
              <a:lnSpc>
                <a:spcPct val="95000"/>
              </a:lnSpc>
              <a:spcBef>
                <a:spcPts val="500"/>
              </a:spcBef>
              <a:spcAft>
                <a:spcPts val="0"/>
              </a:spcAft>
              <a:buClr>
                <a:schemeClr val="dk1"/>
              </a:buClr>
              <a:buSzPts val="1100"/>
              <a:buFont typeface="Arial"/>
              <a:buNone/>
            </a:pPr>
            <a:r>
              <a:rPr lang="en-US" sz="800"/>
              <a:t>Financial incentives, subsidies, and accessible loans are critical to enabling the transition to sustainable home upgrades. High upfront costs, even for energy-saving solutions like solar panels and batteries, deter many homeowners from acting immediately. </a:t>
            </a:r>
          </a:p>
          <a:p>
            <a:pPr marL="0" indent="0">
              <a:lnSpc>
                <a:spcPct val="95000"/>
              </a:lnSpc>
              <a:spcBef>
                <a:spcPts val="500"/>
              </a:spcBef>
              <a:buClr>
                <a:schemeClr val="dk1"/>
              </a:buClr>
              <a:buSzPts val="1100"/>
            </a:pPr>
            <a:r>
              <a:rPr lang="en-US" sz="800"/>
              <a:t>Existing mechanisms, such as government rebates, concessional green loans from banks, and subsidies, provide valuable support but lack visibility and cohesive governance. A validated suite of </a:t>
            </a:r>
            <a:r>
              <a:rPr lang="en-US" sz="800" err="1"/>
              <a:t>authorised</a:t>
            </a:r>
            <a:r>
              <a:rPr lang="en-US" sz="800"/>
              <a:t> suppliers and schemes—supported by banking, finance, utilities, building and insurance sectors—would increase trust and accessibility. </a:t>
            </a:r>
          </a:p>
          <a:p>
            <a:pPr marL="0" indent="0">
              <a:lnSpc>
                <a:spcPct val="95000"/>
              </a:lnSpc>
              <a:spcBef>
                <a:spcPts val="500"/>
              </a:spcBef>
              <a:buClr>
                <a:schemeClr val="dk1"/>
              </a:buClr>
              <a:buSzPts val="1100"/>
            </a:pPr>
            <a:r>
              <a:rPr lang="en-US" sz="800"/>
              <a:t>Innovative approaches, like stamp duty discounts tied to higher energy performance ratings, could </a:t>
            </a:r>
            <a:r>
              <a:rPr lang="en-US" sz="800" err="1"/>
              <a:t>catalyse</a:t>
            </a:r>
            <a:r>
              <a:rPr lang="en-US" sz="800"/>
              <a:t> further investment in home efficiency improvements. </a:t>
            </a:r>
          </a:p>
        </p:txBody>
      </p:sp>
      <p:sp>
        <p:nvSpPr>
          <p:cNvPr id="6029" name="Google Shape;6029;p740">
            <a:extLst>
              <a:ext uri="{C183D7F6-B498-43B3-948B-1728B52AA6E4}">
                <adec:decorative xmlns:adec="http://schemas.microsoft.com/office/drawing/2017/decorative" val="1"/>
              </a:ext>
            </a:extLst>
          </p:cNvPr>
          <p:cNvSpPr/>
          <p:nvPr/>
        </p:nvSpPr>
        <p:spPr>
          <a:xfrm>
            <a:off x="6737395" y="1108174"/>
            <a:ext cx="2072100" cy="3246639"/>
          </a:xfrm>
          <a:prstGeom prst="wedgeRoundRectCallout">
            <a:avLst>
              <a:gd name="adj1" fmla="val -20058"/>
              <a:gd name="adj2" fmla="val 55306"/>
              <a:gd name="adj3" fmla="val 0"/>
            </a:avLst>
          </a:prstGeom>
          <a:solidFill>
            <a:srgbClr val="FFE6EA"/>
          </a:solidFill>
          <a:ln w="19050" cap="flat" cmpd="sng">
            <a:solidFill>
              <a:srgbClr val="FFE6E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6033;p740">
            <a:extLst>
              <a:ext uri="{FF2B5EF4-FFF2-40B4-BE49-F238E27FC236}">
                <a16:creationId xmlns:a16="http://schemas.microsoft.com/office/drawing/2014/main" id="{E9E2D388-FC21-C1EF-2723-A72EA119E1B6}"/>
              </a:ext>
            </a:extLst>
          </p:cNvPr>
          <p:cNvSpPr txBox="1">
            <a:spLocks noGrp="1"/>
          </p:cNvSpPr>
          <p:nvPr>
            <p:ph type="body" idx="3"/>
          </p:nvPr>
        </p:nvSpPr>
        <p:spPr>
          <a:xfrm>
            <a:off x="6861874" y="1211896"/>
            <a:ext cx="1845900" cy="2976056"/>
          </a:xfrm>
          <a:prstGeom prst="rect">
            <a:avLst/>
          </a:prstGeom>
        </p:spPr>
        <p:txBody>
          <a:bodyPr spcFirstLastPara="1" wrap="square" lIns="0" tIns="0" rIns="0" bIns="0" anchor="t" anchorCtr="0">
            <a:normAutofit lnSpcReduction="10000"/>
          </a:bodyPr>
          <a:lstStyle/>
          <a:p>
            <a:pPr indent="0">
              <a:lnSpc>
                <a:spcPct val="95000"/>
              </a:lnSpc>
              <a:buClr>
                <a:schemeClr val="dk1"/>
              </a:buClr>
              <a:buSzPts val="1100"/>
            </a:pPr>
            <a:r>
              <a:rPr lang="en-US" sz="800">
                <a:solidFill>
                  <a:schemeClr val="tx1"/>
                </a:solidFill>
                <a:latin typeface="Arial"/>
                <a:cs typeface="Arial"/>
              </a:rPr>
              <a:t>People want to have solar batteries, but looking at the cost of it, most people will wait on it and not do it immediately. - RE agents Communicating Ratings 1</a:t>
            </a:r>
            <a:endParaRPr sz="800">
              <a:solidFill>
                <a:schemeClr val="tx1"/>
              </a:solidFill>
              <a:latin typeface="Arial"/>
              <a:cs typeface="Arial"/>
            </a:endParaRPr>
          </a:p>
          <a:p>
            <a:pPr marL="0" lvl="0" indent="0" algn="l" rtl="0">
              <a:lnSpc>
                <a:spcPct val="95000"/>
              </a:lnSpc>
              <a:spcBef>
                <a:spcPts val="500"/>
              </a:spcBef>
              <a:spcAft>
                <a:spcPts val="0"/>
              </a:spcAft>
              <a:buClr>
                <a:schemeClr val="dk1"/>
              </a:buClr>
              <a:buSzPts val="1100"/>
              <a:buFont typeface="Arial"/>
              <a:buNone/>
            </a:pPr>
            <a:r>
              <a:rPr lang="en-US" sz="800">
                <a:solidFill>
                  <a:schemeClr val="tx1"/>
                </a:solidFill>
              </a:rPr>
              <a:t>At that point I know the government is going to come through with green loans and subsidies. But there's got to be a catalyst. The average house is a 3, and you might want to be a 6. - </a:t>
            </a:r>
            <a:r>
              <a:rPr lang="en-US" sz="800" err="1">
                <a:solidFill>
                  <a:schemeClr val="tx1"/>
                </a:solidFill>
              </a:rPr>
              <a:t>Proptech</a:t>
            </a:r>
            <a:r>
              <a:rPr lang="en-US" sz="800">
                <a:solidFill>
                  <a:schemeClr val="tx1"/>
                </a:solidFill>
              </a:rPr>
              <a:t> 2</a:t>
            </a:r>
            <a:endParaRPr sz="800">
              <a:solidFill>
                <a:schemeClr val="tx1"/>
              </a:solidFill>
            </a:endParaRPr>
          </a:p>
          <a:p>
            <a:pPr indent="0">
              <a:lnSpc>
                <a:spcPct val="95000"/>
              </a:lnSpc>
              <a:spcBef>
                <a:spcPts val="500"/>
              </a:spcBef>
              <a:buClr>
                <a:schemeClr val="dk1"/>
              </a:buClr>
              <a:buSzPts val="1100"/>
            </a:pPr>
            <a:r>
              <a:rPr lang="en-US" sz="800">
                <a:solidFill>
                  <a:schemeClr val="tx1"/>
                </a:solidFill>
                <a:latin typeface="Arial"/>
                <a:cs typeface="Arial"/>
              </a:rPr>
              <a:t>I think the government rebates and schemes out there can be pushed out with this, like the heat pumps. - RE agents Resources 1</a:t>
            </a:r>
            <a:endParaRPr sz="800">
              <a:solidFill>
                <a:schemeClr val="tx1"/>
              </a:solidFill>
              <a:latin typeface="Arial"/>
              <a:cs typeface="Arial"/>
            </a:endParaRPr>
          </a:p>
          <a:p>
            <a:pPr indent="0">
              <a:lnSpc>
                <a:spcPct val="95000"/>
              </a:lnSpc>
              <a:spcBef>
                <a:spcPts val="500"/>
              </a:spcBef>
              <a:buClr>
                <a:schemeClr val="dk1"/>
              </a:buClr>
              <a:buSzPts val="1100"/>
              <a:buFont typeface="Arial"/>
            </a:pPr>
            <a:r>
              <a:rPr lang="en-US" sz="800" err="1">
                <a:solidFill>
                  <a:schemeClr val="tx1"/>
                </a:solidFill>
                <a:latin typeface="Arial"/>
                <a:cs typeface="Arial"/>
              </a:rPr>
              <a:t>Commbank</a:t>
            </a:r>
            <a:r>
              <a:rPr lang="en-US" sz="800">
                <a:solidFill>
                  <a:schemeClr val="tx1"/>
                </a:solidFill>
                <a:latin typeface="Arial"/>
                <a:cs typeface="Arial"/>
              </a:rPr>
              <a:t> has a green loan where they will give you loans to do upgrades to your house. These facilities exist but they need to be done at a government level. - RE agents Resources 2</a:t>
            </a:r>
            <a:endParaRPr sz="800">
              <a:solidFill>
                <a:schemeClr val="tx1"/>
              </a:solidFill>
            </a:endParaRPr>
          </a:p>
          <a:p>
            <a:pPr indent="0">
              <a:lnSpc>
                <a:spcPct val="95000"/>
              </a:lnSpc>
              <a:spcBef>
                <a:spcPts val="500"/>
              </a:spcBef>
              <a:spcAft>
                <a:spcPts val="500"/>
              </a:spcAft>
              <a:buClr>
                <a:schemeClr val="dk1"/>
              </a:buClr>
              <a:buSzPts val="1100"/>
              <a:buFont typeface="Arial"/>
            </a:pPr>
            <a:r>
              <a:rPr lang="en-US" sz="800">
                <a:solidFill>
                  <a:schemeClr val="tx1"/>
                </a:solidFill>
                <a:latin typeface="Arial"/>
                <a:cs typeface="Arial"/>
              </a:rPr>
              <a:t>Stamp duty discounts. The higher the energy performance, the more the discounts in stamp duty. If purchaser is getting a discount, they are more likely to spend on their purchase. - RE agents Upskilling 2</a:t>
            </a:r>
            <a:endParaRPr sz="800">
              <a:solidFill>
                <a:schemeClr val="tx1"/>
              </a:solidFill>
            </a:endParaRPr>
          </a:p>
        </p:txBody>
      </p:sp>
      <p:sp>
        <p:nvSpPr>
          <p:cNvPr id="3" name="Slide Number Placeholder 2">
            <a:extLst>
              <a:ext uri="{FF2B5EF4-FFF2-40B4-BE49-F238E27FC236}">
                <a16:creationId xmlns:a16="http://schemas.microsoft.com/office/drawing/2014/main" id="{8D1F75CF-6222-1E97-F293-E41398ECABC4}"/>
              </a:ext>
            </a:extLst>
          </p:cNvPr>
          <p:cNvSpPr>
            <a:spLocks noGrp="1"/>
          </p:cNvSpPr>
          <p:nvPr>
            <p:ph type="sldNum" sz="quarter" idx="10"/>
          </p:nvPr>
        </p:nvSpPr>
        <p:spPr/>
        <p:txBody>
          <a:bodyPr/>
          <a:lstStyle/>
          <a:p>
            <a:fld id="{178BA19D-C1A8-2A4D-80DC-523B2B2B450E}"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039"/>
        <p:cNvGrpSpPr/>
        <p:nvPr/>
      </p:nvGrpSpPr>
      <p:grpSpPr>
        <a:xfrm>
          <a:off x="0" y="0"/>
          <a:ext cx="0" cy="0"/>
          <a:chOff x="0" y="0"/>
          <a:chExt cx="0" cy="0"/>
        </a:xfrm>
      </p:grpSpPr>
      <p:sp>
        <p:nvSpPr>
          <p:cNvPr id="6041" name="Google Shape;6041;p741"/>
          <p:cNvSpPr txBox="1">
            <a:spLocks noGrp="1"/>
          </p:cNvSpPr>
          <p:nvPr>
            <p:ph type="title"/>
          </p:nvPr>
        </p:nvSpPr>
        <p:spPr>
          <a:prstGeom prst="rect">
            <a:avLst/>
          </a:prstGeom>
        </p:spPr>
        <p:txBody>
          <a:bodyPr spcFirstLastPara="1" wrap="square" lIns="0" tIns="0" rIns="0" bIns="0" anchor="t" anchorCtr="0">
            <a:normAutofit/>
          </a:bodyPr>
          <a:lstStyle/>
          <a:p>
            <a:r>
              <a:rPr lang="en-US">
                <a:solidFill>
                  <a:schemeClr val="dk1"/>
                </a:solidFill>
                <a:latin typeface="Arial" panose="020B0604020202020204" pitchFamily="34" charset="0"/>
                <a:cs typeface="Arial" panose="020B0604020202020204" pitchFamily="34" charset="0"/>
              </a:rPr>
              <a:t>Theme B: Opportunities and risks</a:t>
            </a:r>
          </a:p>
        </p:txBody>
      </p:sp>
      <p:sp>
        <p:nvSpPr>
          <p:cNvPr id="6040" name="Google Shape;6040;p741"/>
          <p:cNvSpPr txBox="1">
            <a:spLocks noGrp="1"/>
          </p:cNvSpPr>
          <p:nvPr>
            <p:ph type="body" idx="1"/>
          </p:nvPr>
        </p:nvSpPr>
        <p:spPr>
          <a:xfrm>
            <a:off x="372234" y="1129449"/>
            <a:ext cx="1941899" cy="3166501"/>
          </a:xfrm>
          <a:prstGeom prst="rect">
            <a:avLst/>
          </a:prstGeom>
        </p:spPr>
        <p:txBody>
          <a:bodyPr spcFirstLastPara="1" wrap="square" lIns="0" tIns="0" rIns="0" bIns="0" anchor="t" anchorCtr="0">
            <a:noAutofit/>
          </a:bodyPr>
          <a:lstStyle/>
          <a:p>
            <a:pPr marL="0" marR="0" lvl="0" indent="0" algn="l" rtl="0">
              <a:lnSpc>
                <a:spcPct val="95000"/>
              </a:lnSpc>
              <a:spcBef>
                <a:spcPts val="0"/>
              </a:spcBef>
              <a:spcAft>
                <a:spcPts val="0"/>
              </a:spcAft>
              <a:buNone/>
            </a:pPr>
            <a:r>
              <a:rPr lang="en-US" sz="1000" b="1">
                <a:solidFill>
                  <a:srgbClr val="22632F"/>
                </a:solidFill>
                <a:latin typeface="Arial"/>
                <a:ea typeface="Arial"/>
                <a:cs typeface="Arial"/>
                <a:sym typeface="Arial"/>
              </a:rPr>
              <a:t>Opportunities:</a:t>
            </a:r>
            <a:endParaRPr sz="1000" b="1">
              <a:solidFill>
                <a:srgbClr val="22632F"/>
              </a:solidFill>
              <a:latin typeface="Arial"/>
              <a:ea typeface="Arial"/>
              <a:cs typeface="Arial"/>
              <a:sym typeface="Arial"/>
            </a:endParaRPr>
          </a:p>
          <a:p>
            <a:pPr marL="171450" lvl="0" indent="-171450" algn="l" rtl="0">
              <a:lnSpc>
                <a:spcPct val="95000"/>
              </a:lnSpc>
              <a:spcBef>
                <a:spcPts val="500"/>
              </a:spcBef>
              <a:spcAft>
                <a:spcPts val="0"/>
              </a:spcAft>
              <a:buFont typeface="Arial" panose="020B0604020202020204" pitchFamily="34" charset="0"/>
              <a:buChar char="•"/>
            </a:pPr>
            <a:r>
              <a:rPr lang="en-US" sz="800" b="1">
                <a:solidFill>
                  <a:srgbClr val="585858"/>
                </a:solidFill>
                <a:latin typeface="Arial"/>
                <a:ea typeface="Arial"/>
                <a:cs typeface="Arial"/>
                <a:sym typeface="Arial"/>
              </a:rPr>
              <a:t>Coordinated timing for policy launch, training, and tech integration</a:t>
            </a:r>
            <a:br>
              <a:rPr lang="en-US" sz="800">
                <a:latin typeface="Arial"/>
                <a:ea typeface="Arial"/>
                <a:cs typeface="Arial"/>
              </a:rPr>
            </a:br>
            <a:r>
              <a:rPr lang="en-US" sz="800">
                <a:solidFill>
                  <a:srgbClr val="585858"/>
                </a:solidFill>
                <a:latin typeface="Arial"/>
                <a:ea typeface="Arial"/>
                <a:cs typeface="Arial"/>
                <a:sym typeface="Arial"/>
              </a:rPr>
              <a:t>To enable uptake and engagement of the new home energy rating system, strategic planning around timing and stakeholder preparation is crucial. Launching the policy during industry downtime (e.g., seasonal lulls) allows real estate agents to engage in comprehensive training with minimal disruption. Simultaneously, giving </a:t>
            </a:r>
            <a:r>
              <a:rPr lang="en-US" sz="800" err="1">
                <a:solidFill>
                  <a:srgbClr val="585858"/>
                </a:solidFill>
                <a:latin typeface="Arial"/>
                <a:ea typeface="Arial"/>
                <a:cs typeface="Arial"/>
                <a:sym typeface="Arial"/>
              </a:rPr>
              <a:t>Proptech</a:t>
            </a:r>
            <a:r>
              <a:rPr lang="en-US" sz="800">
                <a:solidFill>
                  <a:srgbClr val="585858"/>
                </a:solidFill>
                <a:latin typeface="Arial"/>
                <a:ea typeface="Arial"/>
                <a:cs typeface="Arial"/>
                <a:sym typeface="Arial"/>
              </a:rPr>
              <a:t> providers a runway of 12–18 months for necessary system adaptations and integrations encourages stakeholder buy-in, reduces technical glitches, and builds a resilient infrastructure.</a:t>
            </a:r>
            <a:endParaRPr sz="800">
              <a:solidFill>
                <a:srgbClr val="585858"/>
              </a:solidFill>
              <a:latin typeface="Arial"/>
              <a:ea typeface="Arial"/>
              <a:cs typeface="Arial"/>
              <a:sym typeface="Arial"/>
            </a:endParaRPr>
          </a:p>
          <a:p>
            <a:pPr marL="171450" lvl="0" indent="-171450" algn="l" rtl="0">
              <a:lnSpc>
                <a:spcPct val="95000"/>
              </a:lnSpc>
              <a:spcBef>
                <a:spcPts val="500"/>
              </a:spcBef>
              <a:spcAft>
                <a:spcPts val="0"/>
              </a:spcAft>
              <a:buFont typeface="Arial" panose="020B0604020202020204" pitchFamily="34" charset="0"/>
              <a:buChar char="•"/>
            </a:pPr>
            <a:r>
              <a:rPr lang="en-US" sz="800" b="1">
                <a:solidFill>
                  <a:srgbClr val="585858"/>
                </a:solidFill>
                <a:latin typeface="Arial"/>
                <a:ea typeface="Arial"/>
                <a:cs typeface="Arial"/>
                <a:sym typeface="Arial"/>
              </a:rPr>
              <a:t>Establishing assessment processes</a:t>
            </a:r>
            <a:br>
              <a:rPr lang="en-US" sz="800" b="1">
                <a:latin typeface="Arial"/>
                <a:ea typeface="Arial"/>
                <a:cs typeface="Arial"/>
              </a:rPr>
            </a:br>
            <a:r>
              <a:rPr lang="en-US" sz="800">
                <a:solidFill>
                  <a:srgbClr val="585858"/>
                </a:solidFill>
                <a:latin typeface="Arial"/>
                <a:cs typeface="Arial"/>
                <a:sym typeface="Arial"/>
              </a:rPr>
              <a:t>Setting clear guidelines and expectations for assessments, including costs, processes, and re-assessment requirements, can enhance public trust and ease adoption. Transparency will help consumers and ag</a:t>
            </a:r>
            <a:r>
              <a:rPr lang="en-US" sz="800">
                <a:solidFill>
                  <a:srgbClr val="585858"/>
                </a:solidFill>
                <a:latin typeface="Arial"/>
                <a:ea typeface="Arial"/>
                <a:cs typeface="Arial"/>
                <a:sym typeface="Arial"/>
              </a:rPr>
              <a:t>ents feel assured, making it simpler for all parties to understand the rating system and its benefits.</a:t>
            </a:r>
            <a:endParaRPr sz="800">
              <a:solidFill>
                <a:srgbClr val="585858"/>
              </a:solidFill>
              <a:latin typeface="Arial"/>
              <a:ea typeface="Arial"/>
              <a:cs typeface="Arial"/>
              <a:sym typeface="Arial"/>
            </a:endParaRPr>
          </a:p>
        </p:txBody>
      </p:sp>
      <p:sp>
        <p:nvSpPr>
          <p:cNvPr id="6042" name="Google Shape;6042;p741"/>
          <p:cNvSpPr txBox="1">
            <a:spLocks noGrp="1"/>
          </p:cNvSpPr>
          <p:nvPr>
            <p:ph type="body" idx="2"/>
          </p:nvPr>
        </p:nvSpPr>
        <p:spPr>
          <a:xfrm>
            <a:off x="2425915" y="1250126"/>
            <a:ext cx="2057399" cy="3893374"/>
          </a:xfrm>
          <a:prstGeom prst="rect">
            <a:avLst/>
          </a:prstGeom>
        </p:spPr>
        <p:txBody>
          <a:bodyPr spcFirstLastPara="1" wrap="square" lIns="0" tIns="0" rIns="0" bIns="0" anchor="t" anchorCtr="0">
            <a:spAutoFit/>
          </a:bodyPr>
          <a:lstStyle/>
          <a:p>
            <a:pPr marL="171450" indent="-171450">
              <a:lnSpc>
                <a:spcPct val="95000"/>
              </a:lnSpc>
              <a:spcBef>
                <a:spcPts val="500"/>
              </a:spcBef>
              <a:spcAft>
                <a:spcPts val="500"/>
              </a:spcAft>
              <a:buClr>
                <a:schemeClr val="dk1"/>
              </a:buClr>
              <a:buSzPts val="1100"/>
              <a:buFont typeface="Arial" panose="020B0604020202020204" pitchFamily="34" charset="0"/>
              <a:buChar char="•"/>
            </a:pPr>
            <a:r>
              <a:rPr lang="en-US" sz="800" b="1" err="1">
                <a:latin typeface="Arial"/>
                <a:cs typeface="Arial"/>
                <a:sym typeface="Arial"/>
              </a:rPr>
              <a:t>Standardised</a:t>
            </a:r>
            <a:r>
              <a:rPr lang="en-US" sz="800" b="1">
                <a:latin typeface="Arial"/>
                <a:cs typeface="Arial"/>
                <a:sym typeface="Arial"/>
              </a:rPr>
              <a:t> data integration</a:t>
            </a:r>
            <a:br>
              <a:rPr lang="en-US" sz="800">
                <a:latin typeface="Arial"/>
                <a:cs typeface="Arial"/>
              </a:rPr>
            </a:br>
            <a:r>
              <a:rPr lang="en-US" sz="800">
                <a:latin typeface="Arial"/>
                <a:cs typeface="Arial"/>
                <a:sym typeface="Arial"/>
              </a:rPr>
              <a:t>Creating a "single source of truth" for home energy ratings, with APIs for data integration across CRM systems and listing platforms, streamlines the accessibility of energy data. This approach allows for easy and reliable data access, reducing administrative burdens and fostering industry-wide consistency.</a:t>
            </a:r>
          </a:p>
          <a:p>
            <a:pPr marL="171450" indent="-171450">
              <a:lnSpc>
                <a:spcPct val="95000"/>
              </a:lnSpc>
              <a:spcBef>
                <a:spcPts val="500"/>
              </a:spcBef>
              <a:spcAft>
                <a:spcPts val="500"/>
              </a:spcAft>
              <a:buClr>
                <a:schemeClr val="dk1"/>
              </a:buClr>
              <a:buSzPts val="1100"/>
              <a:buFont typeface="Arial" panose="020B0604020202020204" pitchFamily="34" charset="0"/>
              <a:buChar char="•"/>
            </a:pPr>
            <a:r>
              <a:rPr lang="en-US" sz="800" b="1">
                <a:latin typeface="Arial"/>
                <a:cs typeface="Arial"/>
                <a:sym typeface="Arial"/>
              </a:rPr>
              <a:t>Enable the markets capacity to respond with easier decisions and support</a:t>
            </a:r>
            <a:br>
              <a:rPr lang="en-US" sz="800">
                <a:latin typeface="Arial"/>
                <a:cs typeface="Arial"/>
              </a:rPr>
            </a:br>
            <a:r>
              <a:rPr lang="en-US" sz="800">
                <a:latin typeface="Arial"/>
                <a:cs typeface="Arial"/>
                <a:sym typeface="Arial"/>
              </a:rPr>
              <a:t>Facilitating desired upgrades requires making energy-efficient choices the easiest and most financially appealing option. By streamlining decision pathways during key moments—like home purchases or repairs—consumers are empowered to choose sustainable solutions effortlessly. This is supported by a cohesive suite of financial incentives, including loans, rebates, and potential tax breaks. </a:t>
            </a:r>
          </a:p>
          <a:p>
            <a:pPr marL="171450" lvl="0" indent="-171450" algn="l" rtl="0">
              <a:lnSpc>
                <a:spcPct val="95000"/>
              </a:lnSpc>
              <a:spcBef>
                <a:spcPts val="500"/>
              </a:spcBef>
              <a:spcAft>
                <a:spcPts val="500"/>
              </a:spcAft>
              <a:buClr>
                <a:schemeClr val="dk1"/>
              </a:buClr>
              <a:buSzPts val="1100"/>
              <a:buFont typeface="Arial" panose="020B0604020202020204" pitchFamily="34" charset="0"/>
              <a:buChar char="•"/>
            </a:pPr>
            <a:r>
              <a:rPr lang="en-US" sz="800">
                <a:solidFill>
                  <a:srgbClr val="585858"/>
                </a:solidFill>
                <a:latin typeface="Arial"/>
                <a:ea typeface="Arial"/>
                <a:cs typeface="Arial"/>
                <a:sym typeface="Arial"/>
              </a:rPr>
              <a:t>Additionally, there will need to be a focus on raising the capacity of the building and trades industry to respond and meet demand. So that they are ready to support consumers. </a:t>
            </a:r>
          </a:p>
        </p:txBody>
      </p:sp>
      <p:sp>
        <p:nvSpPr>
          <p:cNvPr id="6043" name="Google Shape;6043;p741"/>
          <p:cNvSpPr txBox="1">
            <a:spLocks noGrp="1"/>
          </p:cNvSpPr>
          <p:nvPr>
            <p:ph type="body" idx="3"/>
          </p:nvPr>
        </p:nvSpPr>
        <p:spPr>
          <a:xfrm>
            <a:off x="4630855" y="1129449"/>
            <a:ext cx="2069350" cy="3166501"/>
          </a:xfrm>
          <a:prstGeom prst="rect">
            <a:avLst/>
          </a:prstGeom>
        </p:spPr>
        <p:txBody>
          <a:bodyPr spcFirstLastPara="1" wrap="square" lIns="0" tIns="0" rIns="0" bIns="0" anchor="t" anchorCtr="0">
            <a:noAutofit/>
          </a:bodyPr>
          <a:lstStyle/>
          <a:p>
            <a:pPr marL="0" lvl="0" indent="0" algn="l" rtl="0">
              <a:lnSpc>
                <a:spcPct val="95000"/>
              </a:lnSpc>
              <a:spcBef>
                <a:spcPts val="0"/>
              </a:spcBef>
              <a:spcAft>
                <a:spcPts val="0"/>
              </a:spcAft>
              <a:buNone/>
            </a:pPr>
            <a:r>
              <a:rPr lang="en-US" b="1">
                <a:solidFill>
                  <a:srgbClr val="AC152F"/>
                </a:solidFill>
              </a:rPr>
              <a:t>Risks:</a:t>
            </a:r>
          </a:p>
          <a:p>
            <a:pPr marL="171450" indent="-171450">
              <a:lnSpc>
                <a:spcPct val="95000"/>
              </a:lnSpc>
              <a:spcBef>
                <a:spcPts val="500"/>
              </a:spcBef>
              <a:spcAft>
                <a:spcPts val="500"/>
              </a:spcAft>
              <a:buClr>
                <a:schemeClr val="dk1"/>
              </a:buClr>
              <a:buSzPts val="1100"/>
              <a:buFont typeface="Arial" panose="020B0604020202020204" pitchFamily="34" charset="0"/>
              <a:buChar char="•"/>
            </a:pPr>
            <a:r>
              <a:rPr lang="en-US" sz="800"/>
              <a:t>Potential for confusion and inconsistent ratings</a:t>
            </a:r>
            <a:br>
              <a:rPr lang="en-US" sz="800"/>
            </a:br>
            <a:r>
              <a:rPr lang="en-US" sz="800"/>
              <a:t>Without well-defined service standards, varying assessment practices could lead to discrepancies, frustrating consumers and agents. Misalignment in assessment processes may erode trust, underscoring the importance of clear, </a:t>
            </a:r>
            <a:r>
              <a:rPr lang="en-US" sz="800" err="1"/>
              <a:t>standardised</a:t>
            </a:r>
            <a:r>
              <a:rPr lang="en-US" sz="800"/>
              <a:t> protocols.</a:t>
            </a:r>
          </a:p>
          <a:p>
            <a:pPr marL="171450" indent="-171450">
              <a:lnSpc>
                <a:spcPct val="95000"/>
              </a:lnSpc>
              <a:spcBef>
                <a:spcPts val="500"/>
              </a:spcBef>
              <a:spcAft>
                <a:spcPts val="500"/>
              </a:spcAft>
              <a:buClr>
                <a:schemeClr val="dk1"/>
              </a:buClr>
              <a:buSzPts val="1100"/>
              <a:buFont typeface="Arial" panose="020B0604020202020204" pitchFamily="34" charset="0"/>
              <a:buChar char="•"/>
            </a:pPr>
            <a:r>
              <a:rPr lang="en-US" sz="800" b="1"/>
              <a:t>Risk of poor timing and insufficient planning</a:t>
            </a:r>
            <a:br>
              <a:rPr lang="en-US" sz="800"/>
            </a:br>
            <a:r>
              <a:rPr lang="en-US" sz="800"/>
              <a:t>Without well-timed and strategic planning, the rollout of home energy ratings faces significant risks. </a:t>
            </a:r>
          </a:p>
          <a:p>
            <a:pPr marL="171450" lvl="0" indent="-171450" algn="l" rtl="0">
              <a:lnSpc>
                <a:spcPct val="95000"/>
              </a:lnSpc>
              <a:spcBef>
                <a:spcPts val="500"/>
              </a:spcBef>
              <a:spcAft>
                <a:spcPts val="500"/>
              </a:spcAft>
              <a:buClr>
                <a:schemeClr val="dk1"/>
              </a:buClr>
              <a:buSzPts val="1100"/>
              <a:buFont typeface="Arial" panose="020B0604020202020204" pitchFamily="34" charset="0"/>
              <a:buChar char="•"/>
            </a:pPr>
            <a:r>
              <a:rPr lang="en-US" sz="800" b="1"/>
              <a:t>Insufficient lead time </a:t>
            </a:r>
            <a:r>
              <a:rPr lang="en-US" sz="800"/>
              <a:t>for Proptech providers can lead to integration challenges, delaying system readiness and complicating the launch. </a:t>
            </a:r>
          </a:p>
          <a:p>
            <a:pPr marL="171450" lvl="0" indent="-171450" algn="l" rtl="0">
              <a:lnSpc>
                <a:spcPct val="95000"/>
              </a:lnSpc>
              <a:spcBef>
                <a:spcPts val="500"/>
              </a:spcBef>
              <a:spcAft>
                <a:spcPts val="500"/>
              </a:spcAft>
              <a:buClr>
                <a:schemeClr val="dk1"/>
              </a:buClr>
              <a:buSzPts val="1100"/>
              <a:buFont typeface="Arial" panose="020B0604020202020204" pitchFamily="34" charset="0"/>
              <a:buChar char="•"/>
            </a:pPr>
            <a:r>
              <a:rPr lang="en-US" sz="800"/>
              <a:t>Similarly, </a:t>
            </a:r>
            <a:r>
              <a:rPr lang="en-US" sz="800" b="1"/>
              <a:t>poorly scheduled training</a:t>
            </a:r>
            <a:r>
              <a:rPr lang="en-US" sz="800"/>
              <a:t>—particularly if it occurs during peak periods or is overly lengthy or dull—risks low engagement and compliance among real estate agents. Early communication, clear timelines, and launching during industry downtimes are essential to avoiding these pitfalls and ensuring stakeholders are prepared and engaged.</a:t>
            </a:r>
          </a:p>
        </p:txBody>
      </p:sp>
      <p:sp>
        <p:nvSpPr>
          <p:cNvPr id="6044" name="Google Shape;6044;p741"/>
          <p:cNvSpPr txBox="1">
            <a:spLocks noGrp="1"/>
          </p:cNvSpPr>
          <p:nvPr>
            <p:ph type="body" idx="4"/>
          </p:nvPr>
        </p:nvSpPr>
        <p:spPr>
          <a:xfrm>
            <a:off x="6811987" y="1129450"/>
            <a:ext cx="2057400" cy="3166500"/>
          </a:xfrm>
          <a:prstGeom prst="rect">
            <a:avLst/>
          </a:prstGeom>
        </p:spPr>
        <p:txBody>
          <a:bodyPr spcFirstLastPara="1" wrap="square" lIns="0" tIns="0" rIns="0" bIns="0" anchor="t" anchorCtr="0">
            <a:noAutofit/>
          </a:bodyPr>
          <a:lstStyle/>
          <a:p>
            <a:pPr marL="171450" indent="-171450">
              <a:lnSpc>
                <a:spcPct val="105000"/>
              </a:lnSpc>
              <a:spcBef>
                <a:spcPts val="500"/>
              </a:spcBef>
              <a:buClr>
                <a:schemeClr val="dk1"/>
              </a:buClr>
              <a:buSzPts val="1100"/>
              <a:buFont typeface="Arial" panose="020B0604020202020204" pitchFamily="34" charset="0"/>
              <a:buChar char="•"/>
            </a:pPr>
            <a:r>
              <a:rPr lang="en-US" sz="800"/>
              <a:t>Risk of market readiness and stakeholder alignment</a:t>
            </a:r>
            <a:br>
              <a:rPr lang="en-US" sz="800"/>
            </a:br>
            <a:r>
              <a:rPr lang="en-US" sz="800"/>
              <a:t>The success of the home energy ratings policy hinges on the market’s ability to respond effectively, requiring not only consumer readiness but also a fully prepared ecosystem of building, trades, real estate professionals and finance. If sustainable upgrade options aren’t well-promoted, accessible, and backed by clear decision-making support, consumers will not see the value in a home energy rating and may default to familiar, less efficient choices. </a:t>
            </a:r>
          </a:p>
          <a:p>
            <a:pPr marL="171450" lvl="0" indent="-171450" algn="l" rtl="0">
              <a:lnSpc>
                <a:spcPct val="95000"/>
              </a:lnSpc>
              <a:spcBef>
                <a:spcPts val="500"/>
              </a:spcBef>
              <a:spcAft>
                <a:spcPts val="0"/>
              </a:spcAft>
              <a:buClr>
                <a:schemeClr val="dk1"/>
              </a:buClr>
              <a:buSzPts val="1100"/>
              <a:buFont typeface="Arial" panose="020B0604020202020204" pitchFamily="34" charset="0"/>
              <a:buChar char="•"/>
            </a:pPr>
            <a:r>
              <a:rPr lang="en-US" sz="800"/>
              <a:t>Additionally, if financial incentives are complex, fragmented, or lack visibility, homeowners may hesitate to invest in energy-efficient upgrades. A cohesive, streamlined approach, with all stakeholders—agents, tradespeople, finance and consumers—well-informed, trained, and aligned, is essential to ensure the policy success and widespread adoption.</a:t>
            </a:r>
          </a:p>
          <a:p>
            <a:pPr marL="0" lvl="0" indent="0" algn="l" rtl="0">
              <a:lnSpc>
                <a:spcPct val="95000"/>
              </a:lnSpc>
              <a:spcBef>
                <a:spcPts val="500"/>
              </a:spcBef>
              <a:spcAft>
                <a:spcPts val="500"/>
              </a:spcAft>
              <a:buNone/>
            </a:pPr>
            <a:endParaRPr lang="en-US" sz="800"/>
          </a:p>
          <a:p>
            <a:pPr marL="0" lvl="0" indent="0" algn="l" rtl="0">
              <a:lnSpc>
                <a:spcPct val="95000"/>
              </a:lnSpc>
              <a:spcBef>
                <a:spcPts val="500"/>
              </a:spcBef>
              <a:spcAft>
                <a:spcPts val="0"/>
              </a:spcAft>
              <a:buNone/>
            </a:pPr>
            <a:endParaRPr sz="800">
              <a:solidFill>
                <a:srgbClr val="585858"/>
              </a:solidFill>
              <a:latin typeface="Arial"/>
              <a:ea typeface="Arial"/>
              <a:cs typeface="Arial"/>
              <a:sym typeface="Arial"/>
            </a:endParaRPr>
          </a:p>
        </p:txBody>
      </p:sp>
      <p:sp>
        <p:nvSpPr>
          <p:cNvPr id="3" name="Slide Number Placeholder 2">
            <a:extLst>
              <a:ext uri="{FF2B5EF4-FFF2-40B4-BE49-F238E27FC236}">
                <a16:creationId xmlns:a16="http://schemas.microsoft.com/office/drawing/2014/main" id="{93E6E03F-87E0-E0A7-5D31-FE32001A6CFB}"/>
              </a:ext>
            </a:extLst>
          </p:cNvPr>
          <p:cNvSpPr>
            <a:spLocks noGrp="1"/>
          </p:cNvSpPr>
          <p:nvPr>
            <p:ph type="sldNum" sz="quarter" idx="10"/>
          </p:nvPr>
        </p:nvSpPr>
        <p:spPr>
          <a:xfrm>
            <a:off x="7922102" y="4767263"/>
            <a:ext cx="593247" cy="274637"/>
          </a:xfrm>
        </p:spPr>
        <p:txBody>
          <a:bodyPr/>
          <a:lstStyle/>
          <a:p>
            <a:fld id="{178BA19D-C1A8-2A4D-80DC-523B2B2B450E}"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DEF8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B166D-48C3-ED09-1DE8-8AAA07800AED}"/>
              </a:ext>
            </a:extLst>
          </p:cNvPr>
          <p:cNvSpPr>
            <a:spLocks noGrp="1"/>
          </p:cNvSpPr>
          <p:nvPr>
            <p:ph type="ctrTitle"/>
          </p:nvPr>
        </p:nvSpPr>
        <p:spPr>
          <a:xfrm>
            <a:off x="1124781" y="1622663"/>
            <a:ext cx="6101862" cy="609791"/>
          </a:xfrm>
        </p:spPr>
        <p:txBody>
          <a:bodyPr/>
          <a:lstStyle/>
          <a:p>
            <a:r>
              <a:rPr lang="en-US" b="1" noProof="0">
                <a:sym typeface="Helvetica Neue Light"/>
              </a:rPr>
              <a:t>Theme C: </a:t>
            </a:r>
            <a:r>
              <a:rPr lang="en-AU"/>
              <a:t>Ensure clarity and consistency</a:t>
            </a:r>
            <a:endParaRPr lang="en-GB"/>
          </a:p>
        </p:txBody>
      </p:sp>
      <p:sp>
        <p:nvSpPr>
          <p:cNvPr id="3" name="Content Placeholder 2">
            <a:extLst>
              <a:ext uri="{FF2B5EF4-FFF2-40B4-BE49-F238E27FC236}">
                <a16:creationId xmlns:a16="http://schemas.microsoft.com/office/drawing/2014/main" id="{FC17B6CF-319B-6FA3-BD68-A3B09ED5CA59}"/>
              </a:ext>
            </a:extLst>
          </p:cNvPr>
          <p:cNvSpPr>
            <a:spLocks noGrp="1"/>
          </p:cNvSpPr>
          <p:nvPr>
            <p:ph sz="quarter" idx="10"/>
          </p:nvPr>
        </p:nvSpPr>
        <p:spPr>
          <a:xfrm>
            <a:off x="1124781" y="2232454"/>
            <a:ext cx="5087036" cy="514350"/>
          </a:xfrm>
        </p:spPr>
        <p:txBody>
          <a:bodyPr/>
          <a:lstStyle/>
          <a:p>
            <a:r>
              <a:rPr lang="en-US" noProof="0">
                <a:sym typeface="Helvetica Neue"/>
              </a:rPr>
              <a:t>Keep it clear, simple and consistent so that competition is fair, and information is useful and comparable.</a:t>
            </a:r>
            <a:endParaRPr lang="en-GB"/>
          </a:p>
        </p:txBody>
      </p:sp>
      <p:sp>
        <p:nvSpPr>
          <p:cNvPr id="4" name="Slide Number Placeholder 3">
            <a:extLst>
              <a:ext uri="{FF2B5EF4-FFF2-40B4-BE49-F238E27FC236}">
                <a16:creationId xmlns:a16="http://schemas.microsoft.com/office/drawing/2014/main" id="{B9FB7489-DAF7-F418-13DD-7EF1AA22EF68}"/>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33</a:t>
            </a:fld>
            <a:endParaRPr lang="en-US" sz="800"/>
          </a:p>
        </p:txBody>
      </p:sp>
    </p:spTree>
    <p:extLst>
      <p:ext uri="{BB962C8B-B14F-4D97-AF65-F5344CB8AC3E}">
        <p14:creationId xmlns:p14="http://schemas.microsoft.com/office/powerpoint/2010/main" val="4220023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057"/>
        <p:cNvGrpSpPr/>
        <p:nvPr/>
      </p:nvGrpSpPr>
      <p:grpSpPr>
        <a:xfrm>
          <a:off x="0" y="0"/>
          <a:ext cx="0" cy="0"/>
          <a:chOff x="0" y="0"/>
          <a:chExt cx="0" cy="0"/>
        </a:xfrm>
      </p:grpSpPr>
      <p:sp>
        <p:nvSpPr>
          <p:cNvPr id="6061" name="Google Shape;6061;p743"/>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latin typeface="Arial" panose="020B0604020202020204" pitchFamily="34" charset="0"/>
                <a:cs typeface="Arial" panose="020B0604020202020204" pitchFamily="34" charset="0"/>
              </a:rPr>
              <a:t>Theme C: Main points – 1</a:t>
            </a:r>
          </a:p>
        </p:txBody>
      </p:sp>
      <p:sp>
        <p:nvSpPr>
          <p:cNvPr id="6060" name="Google Shape;6060;p743"/>
          <p:cNvSpPr txBox="1">
            <a:spLocks noGrp="1"/>
          </p:cNvSpPr>
          <p:nvPr>
            <p:ph type="body" idx="1"/>
          </p:nvPr>
        </p:nvSpPr>
        <p:spPr>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None/>
            </a:pPr>
            <a:r>
              <a:rPr lang="en-US" sz="800" b="1">
                <a:solidFill>
                  <a:srgbClr val="585858"/>
                </a:solidFill>
                <a:latin typeface="Arial"/>
                <a:ea typeface="Arial"/>
                <a:cs typeface="Arial"/>
                <a:sym typeface="Arial"/>
              </a:rPr>
              <a:t>C.1 Enabling adoption through </a:t>
            </a:r>
            <a:r>
              <a:rPr lang="en-US" sz="800" b="1" err="1">
                <a:solidFill>
                  <a:srgbClr val="585858"/>
                </a:solidFill>
                <a:latin typeface="Arial"/>
                <a:ea typeface="Arial"/>
                <a:cs typeface="Arial"/>
                <a:sym typeface="Arial"/>
              </a:rPr>
              <a:t>standardisation</a:t>
            </a:r>
            <a:r>
              <a:rPr lang="en-US" sz="800" b="1">
                <a:solidFill>
                  <a:srgbClr val="585858"/>
                </a:solidFill>
                <a:latin typeface="Arial"/>
                <a:ea typeface="Arial"/>
                <a:cs typeface="Arial"/>
                <a:sym typeface="Arial"/>
              </a:rPr>
              <a:t> and clarity</a:t>
            </a:r>
            <a:endParaRPr sz="800" b="1">
              <a:solidFill>
                <a:srgbClr val="585858"/>
              </a:solidFill>
              <a:latin typeface="Arial"/>
              <a:ea typeface="Arial"/>
              <a:cs typeface="Arial"/>
              <a:sym typeface="Arial"/>
            </a:endParaRPr>
          </a:p>
          <a:p>
            <a:pPr marL="0" indent="0">
              <a:lnSpc>
                <a:spcPct val="95000"/>
              </a:lnSpc>
              <a:spcBef>
                <a:spcPts val="500"/>
              </a:spcBef>
            </a:pPr>
            <a:r>
              <a:rPr lang="en-US" sz="800" err="1">
                <a:solidFill>
                  <a:srgbClr val="585858"/>
                </a:solidFill>
                <a:latin typeface="Arial"/>
                <a:ea typeface="Arial"/>
                <a:cs typeface="Arial"/>
                <a:sym typeface="Arial"/>
              </a:rPr>
              <a:t>Standardisation</a:t>
            </a:r>
            <a:r>
              <a:rPr lang="en-US" sz="800">
                <a:solidFill>
                  <a:srgbClr val="585858"/>
                </a:solidFill>
                <a:latin typeface="Arial"/>
                <a:ea typeface="Arial"/>
                <a:cs typeface="Arial"/>
                <a:sym typeface="Arial"/>
              </a:rPr>
              <a:t> of energy ratings, marketing materials, and documentation is essential for widespread adoption and consistent implementation that doesn't overburden agents. </a:t>
            </a:r>
            <a:endParaRPr lang="en-US" sz="800">
              <a:solidFill>
                <a:srgbClr val="585858"/>
              </a:solidFill>
              <a:latin typeface="Arial"/>
              <a:ea typeface="Arial"/>
              <a:cs typeface="Arial"/>
            </a:endParaRPr>
          </a:p>
          <a:p>
            <a:pPr marL="0" indent="0">
              <a:lnSpc>
                <a:spcPct val="95000"/>
              </a:lnSpc>
              <a:spcBef>
                <a:spcPts val="500"/>
              </a:spcBef>
            </a:pPr>
            <a:r>
              <a:rPr lang="en-US" sz="800">
                <a:solidFill>
                  <a:srgbClr val="585858"/>
                </a:solidFill>
                <a:latin typeface="Arial"/>
                <a:ea typeface="Arial"/>
                <a:cs typeface="Arial"/>
                <a:sym typeface="Arial"/>
              </a:rPr>
              <a:t>Industry stakeholders </a:t>
            </a:r>
            <a:r>
              <a:rPr lang="en-US" sz="800" err="1">
                <a:solidFill>
                  <a:srgbClr val="585858"/>
                </a:solidFill>
                <a:latin typeface="Arial"/>
                <a:ea typeface="Arial"/>
                <a:cs typeface="Arial"/>
                <a:sym typeface="Arial"/>
              </a:rPr>
              <a:t>emphasise</a:t>
            </a:r>
            <a:r>
              <a:rPr lang="en-US" sz="800">
                <a:solidFill>
                  <a:srgbClr val="585858"/>
                </a:solidFill>
                <a:latin typeface="Arial"/>
                <a:ea typeface="Arial"/>
                <a:cs typeface="Arial"/>
                <a:sym typeface="Arial"/>
              </a:rPr>
              <a:t> the </a:t>
            </a:r>
            <a:r>
              <a:rPr lang="en-US" sz="800">
                <a:solidFill>
                  <a:srgbClr val="585858"/>
                </a:solidFill>
                <a:latin typeface="Arial"/>
                <a:cs typeface="Arial"/>
                <a:sym typeface="Arial"/>
              </a:rPr>
              <a:t>need for clear rules for disclosure, including compulsory formats for icons and data presentation. </a:t>
            </a:r>
            <a:endParaRPr sz="800">
              <a:solidFill>
                <a:srgbClr val="585858"/>
              </a:solidFill>
              <a:latin typeface="Arial"/>
              <a:cs typeface="Arial"/>
              <a:sym typeface="Arial"/>
            </a:endParaRPr>
          </a:p>
          <a:p>
            <a:pPr marL="0" indent="0">
              <a:lnSpc>
                <a:spcPct val="95000"/>
              </a:lnSpc>
              <a:spcBef>
                <a:spcPts val="500"/>
              </a:spcBef>
              <a:spcAft>
                <a:spcPts val="500"/>
              </a:spcAft>
            </a:pPr>
            <a:r>
              <a:rPr lang="en-US" sz="800">
                <a:solidFill>
                  <a:srgbClr val="585858"/>
                </a:solidFill>
                <a:latin typeface="Arial"/>
                <a:cs typeface="Arial"/>
                <a:sym typeface="Arial"/>
              </a:rPr>
              <a:t>Providing ex</a:t>
            </a:r>
            <a:r>
              <a:rPr lang="en-US" sz="800">
                <a:solidFill>
                  <a:srgbClr val="585858"/>
                </a:solidFill>
                <a:latin typeface="Arial"/>
                <a:ea typeface="Arial"/>
                <a:cs typeface="Arial"/>
                <a:sym typeface="Arial"/>
              </a:rPr>
              <a:t>plicit instructions and schemas to the sector will streamline compliance, ensuring fair competition and preventing inconsistent approaches.</a:t>
            </a:r>
          </a:p>
        </p:txBody>
      </p:sp>
      <p:sp>
        <p:nvSpPr>
          <p:cNvPr id="6059" name="Google Shape;6059;p743">
            <a:extLst>
              <a:ext uri="{C183D7F6-B498-43B3-948B-1728B52AA6E4}">
                <adec:decorative xmlns:adec="http://schemas.microsoft.com/office/drawing/2017/decorative" val="1"/>
              </a:ext>
            </a:extLst>
          </p:cNvPr>
          <p:cNvSpPr/>
          <p:nvPr/>
        </p:nvSpPr>
        <p:spPr>
          <a:xfrm>
            <a:off x="2491350" y="1129451"/>
            <a:ext cx="1922810" cy="2859349"/>
          </a:xfrm>
          <a:prstGeom prst="wedgeRoundRectCallout">
            <a:avLst>
              <a:gd name="adj1" fmla="val -20383"/>
              <a:gd name="adj2" fmla="val 55288"/>
              <a:gd name="adj3" fmla="val 0"/>
            </a:avLst>
          </a:prstGeom>
          <a:solidFill>
            <a:srgbClr val="DEF7E5"/>
          </a:solidFill>
          <a:ln w="19050" cap="flat" cmpd="sng">
            <a:solidFill>
              <a:srgbClr val="DEF7E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62" name="Google Shape;6062;p743"/>
          <p:cNvSpPr txBox="1">
            <a:spLocks noGrp="1"/>
          </p:cNvSpPr>
          <p:nvPr>
            <p:ph type="body" idx="2"/>
          </p:nvPr>
        </p:nvSpPr>
        <p:spPr>
          <a:xfrm>
            <a:off x="2555578" y="1210295"/>
            <a:ext cx="1776299" cy="2765372"/>
          </a:xfrm>
          <a:prstGeom prst="rect">
            <a:avLst/>
          </a:prstGeom>
        </p:spPr>
        <p:txBody>
          <a:bodyPr spcFirstLastPara="1" wrap="square" lIns="0" tIns="0" rIns="0" bIns="0" anchor="t" anchorCtr="0">
            <a:spAutoFit/>
          </a:bodyPr>
          <a:lstStyle/>
          <a:p>
            <a:pPr marL="0" lvl="0" indent="0" algn="l" rtl="0">
              <a:lnSpc>
                <a:spcPct val="95000"/>
              </a:lnSpc>
              <a:spcBef>
                <a:spcPts val="0"/>
              </a:spcBef>
              <a:spcAft>
                <a:spcPts val="0"/>
              </a:spcAft>
              <a:buClr>
                <a:schemeClr val="dk1"/>
              </a:buClr>
              <a:buSzPts val="1100"/>
              <a:buFont typeface="Arial"/>
              <a:buNone/>
            </a:pPr>
            <a:r>
              <a:rPr lang="en-US" sz="800" i="1">
                <a:solidFill>
                  <a:schemeClr val="tx1"/>
                </a:solidFill>
                <a:latin typeface="Arial"/>
                <a:ea typeface="Arial"/>
                <a:cs typeface="Arial"/>
                <a:sym typeface="Arial"/>
              </a:rPr>
              <a:t>If you say it is </a:t>
            </a:r>
            <a:r>
              <a:rPr lang="en-US" sz="800" i="1" err="1">
                <a:solidFill>
                  <a:schemeClr val="tx1"/>
                </a:solidFill>
                <a:latin typeface="Arial"/>
                <a:ea typeface="Arial"/>
                <a:cs typeface="Arial"/>
                <a:sym typeface="Arial"/>
              </a:rPr>
              <a:t>standardised</a:t>
            </a:r>
            <a:r>
              <a:rPr lang="en-US" sz="800" i="1">
                <a:solidFill>
                  <a:schemeClr val="tx1"/>
                </a:solidFill>
                <a:latin typeface="Arial"/>
                <a:ea typeface="Arial"/>
                <a:cs typeface="Arial"/>
                <a:sym typeface="Arial"/>
              </a:rPr>
              <a:t> and must be presented this way, then people will follow. If you give people the choice they'll all do it how they want to. - </a:t>
            </a:r>
            <a:r>
              <a:rPr lang="en-US" sz="800" i="1" err="1">
                <a:solidFill>
                  <a:schemeClr val="tx1"/>
                </a:solidFill>
                <a:latin typeface="Arial"/>
                <a:ea typeface="Arial"/>
                <a:cs typeface="Arial"/>
                <a:sym typeface="Arial"/>
              </a:rPr>
              <a:t>Proptech</a:t>
            </a:r>
            <a:r>
              <a:rPr lang="en-US" sz="800" i="1">
                <a:solidFill>
                  <a:schemeClr val="tx1"/>
                </a:solidFill>
                <a:latin typeface="Arial"/>
                <a:ea typeface="Arial"/>
                <a:cs typeface="Arial"/>
                <a:sym typeface="Arial"/>
              </a:rPr>
              <a:t> 2</a:t>
            </a:r>
          </a:p>
          <a:p>
            <a:pPr marL="0" lvl="0" indent="0" algn="l" rtl="0">
              <a:lnSpc>
                <a:spcPct val="95000"/>
              </a:lnSpc>
              <a:spcBef>
                <a:spcPts val="500"/>
              </a:spcBef>
              <a:spcAft>
                <a:spcPts val="0"/>
              </a:spcAft>
              <a:buClr>
                <a:schemeClr val="dk1"/>
              </a:buClr>
              <a:buSzPts val="1100"/>
              <a:buFont typeface="Arial"/>
              <a:buNone/>
            </a:pPr>
            <a:r>
              <a:rPr lang="en-US" sz="800" i="1">
                <a:solidFill>
                  <a:schemeClr val="tx1"/>
                </a:solidFill>
                <a:latin typeface="Arial"/>
                <a:ea typeface="Arial"/>
                <a:cs typeface="Arial"/>
                <a:sym typeface="Arial"/>
              </a:rPr>
              <a:t>We're happy if you </a:t>
            </a:r>
            <a:r>
              <a:rPr lang="en-US" sz="800" i="1" err="1">
                <a:solidFill>
                  <a:schemeClr val="tx1"/>
                </a:solidFill>
                <a:latin typeface="Arial"/>
                <a:ea typeface="Arial"/>
                <a:cs typeface="Arial"/>
                <a:sym typeface="Arial"/>
              </a:rPr>
              <a:t>standardise</a:t>
            </a:r>
            <a:r>
              <a:rPr lang="en-US" sz="800" i="1">
                <a:solidFill>
                  <a:schemeClr val="tx1"/>
                </a:solidFill>
                <a:latin typeface="Arial"/>
                <a:ea typeface="Arial"/>
                <a:cs typeface="Arial"/>
                <a:sym typeface="Arial"/>
              </a:rPr>
              <a:t> the star ratings and we have to do it that way. - </a:t>
            </a:r>
            <a:r>
              <a:rPr lang="en-US" sz="800" i="1" err="1">
                <a:solidFill>
                  <a:schemeClr val="tx1"/>
                </a:solidFill>
                <a:latin typeface="Arial"/>
                <a:ea typeface="Arial"/>
                <a:cs typeface="Arial"/>
                <a:sym typeface="Arial"/>
              </a:rPr>
              <a:t>Proptech</a:t>
            </a:r>
            <a:r>
              <a:rPr lang="en-US" sz="800" i="1">
                <a:solidFill>
                  <a:schemeClr val="tx1"/>
                </a:solidFill>
                <a:latin typeface="Arial"/>
                <a:ea typeface="Arial"/>
                <a:cs typeface="Arial"/>
                <a:sym typeface="Arial"/>
              </a:rPr>
              <a:t> 2</a:t>
            </a:r>
          </a:p>
          <a:p>
            <a:pPr indent="0">
              <a:lnSpc>
                <a:spcPct val="95000"/>
              </a:lnSpc>
              <a:spcBef>
                <a:spcPts val="500"/>
              </a:spcBef>
              <a:spcAft>
                <a:spcPts val="500"/>
              </a:spcAft>
              <a:buClr>
                <a:schemeClr val="dk1"/>
              </a:buClr>
              <a:buSzPts val="1100"/>
            </a:pPr>
            <a:r>
              <a:rPr lang="en-US" sz="800" i="1">
                <a:solidFill>
                  <a:schemeClr val="tx1"/>
                </a:solidFill>
                <a:latin typeface="Arial"/>
                <a:ea typeface="Arial"/>
                <a:cs typeface="Arial"/>
                <a:sym typeface="Arial"/>
              </a:rPr>
              <a:t>Marketing material needs to be a </a:t>
            </a:r>
            <a:r>
              <a:rPr lang="en-US" sz="800" i="1" err="1">
                <a:solidFill>
                  <a:schemeClr val="tx1"/>
                </a:solidFill>
                <a:latin typeface="Arial"/>
                <a:ea typeface="Arial"/>
                <a:cs typeface="Arial"/>
                <a:sym typeface="Arial"/>
              </a:rPr>
              <a:t>standardised</a:t>
            </a:r>
            <a:r>
              <a:rPr lang="en-US" sz="800" i="1">
                <a:solidFill>
                  <a:schemeClr val="tx1"/>
                </a:solidFill>
                <a:latin typeface="Arial"/>
                <a:ea typeface="Arial"/>
                <a:cs typeface="Arial"/>
                <a:sym typeface="Arial"/>
              </a:rPr>
              <a:t> document. - RE agents Resources 2</a:t>
            </a:r>
            <a:br>
              <a:rPr lang="en-US" sz="800" i="1">
                <a:solidFill>
                  <a:schemeClr val="tx1"/>
                </a:solidFill>
                <a:latin typeface="Arial"/>
                <a:ea typeface="Arial"/>
                <a:cs typeface="Arial"/>
              </a:rPr>
            </a:br>
            <a:br>
              <a:rPr lang="en-US" sz="800" i="1">
                <a:solidFill>
                  <a:schemeClr val="tx1"/>
                </a:solidFill>
                <a:latin typeface="Arial"/>
                <a:ea typeface="Arial"/>
                <a:cs typeface="Arial"/>
              </a:rPr>
            </a:br>
            <a:r>
              <a:rPr lang="en-US" sz="800" i="1">
                <a:solidFill>
                  <a:schemeClr val="tx1"/>
                </a:solidFill>
                <a:latin typeface="Arial"/>
                <a:ea typeface="Arial"/>
                <a:cs typeface="Arial"/>
                <a:sym typeface="Arial"/>
              </a:rPr>
              <a:t>The data must be presented, and the certificate, and the icon. Make it clear what our job is. Document upload is another job for us, and we're happy to do it, but make it clear and document what we need to do, how we need to ingest it for the consumer. Because it doesn't say here is the document download a nice to have, or is it mandatory? - Proptech 2</a:t>
            </a:r>
          </a:p>
        </p:txBody>
      </p:sp>
      <p:sp>
        <p:nvSpPr>
          <p:cNvPr id="6063" name="Google Shape;6063;p743"/>
          <p:cNvSpPr txBox="1">
            <a:spLocks noGrp="1"/>
          </p:cNvSpPr>
          <p:nvPr>
            <p:ph type="body" idx="3"/>
          </p:nvPr>
        </p:nvSpPr>
        <p:spPr>
          <a:xfrm>
            <a:off x="4751699" y="1129449"/>
            <a:ext cx="1776300" cy="3541977"/>
          </a:xfrm>
          <a:prstGeom prst="rect">
            <a:avLst/>
          </a:prstGeom>
        </p:spPr>
        <p:txBody>
          <a:bodyPr spcFirstLastPara="1" wrap="square" lIns="0" tIns="0" rIns="0" bIns="0" anchor="t" anchorCtr="0">
            <a:normAutofit/>
          </a:bodyPr>
          <a:lstStyle/>
          <a:p>
            <a:pPr marL="0" indent="0">
              <a:lnSpc>
                <a:spcPct val="95000"/>
              </a:lnSpc>
            </a:pPr>
            <a:r>
              <a:rPr lang="en-US" sz="800"/>
              <a:t>C.2 Giving disclosure clarity for diverse advertising contexts</a:t>
            </a:r>
          </a:p>
          <a:p>
            <a:pPr marL="0" indent="0">
              <a:lnSpc>
                <a:spcPct val="95000"/>
              </a:lnSpc>
              <a:spcBef>
                <a:spcPts val="500"/>
              </a:spcBef>
            </a:pPr>
            <a:r>
              <a:rPr lang="en-US" sz="800"/>
              <a:t>The implementation of home energy ratings in fringe advertising channels —such as social media, search platforms, SMS marketing, and newsletters — presents unique challenges. These platforms often lack sufficient space for detailed information. </a:t>
            </a:r>
          </a:p>
          <a:p>
            <a:pPr marL="0" indent="0">
              <a:lnSpc>
                <a:spcPct val="95000"/>
              </a:lnSpc>
              <a:spcBef>
                <a:spcPts val="500"/>
              </a:spcBef>
            </a:pPr>
            <a:r>
              <a:rPr lang="en-US" sz="800"/>
              <a:t>Accessibility issues arise, particularly in thumbnails and mobile views, where detailed visuals may dominate or lose clarity.</a:t>
            </a:r>
          </a:p>
          <a:p>
            <a:pPr marL="0" indent="0">
              <a:lnSpc>
                <a:spcPct val="95000"/>
              </a:lnSpc>
              <a:spcBef>
                <a:spcPts val="500"/>
              </a:spcBef>
            </a:pPr>
            <a:r>
              <a:rPr lang="en-US" sz="800"/>
              <a:t>Real estate agents and other stakeholders require clear guidance to ensure consistent representation across platforms, including signboards, websites, and social media ads.</a:t>
            </a:r>
          </a:p>
          <a:p>
            <a:pPr marL="0" indent="0">
              <a:lnSpc>
                <a:spcPct val="95000"/>
              </a:lnSpc>
              <a:spcBef>
                <a:spcPts val="500"/>
              </a:spcBef>
            </a:pPr>
            <a:r>
              <a:rPr lang="en-US" sz="800"/>
              <a:t>The prominence and accessibility of energy ratings in fringe channels may influence public awareness and acceptance. A balance between effort and effectiveness is critical, with minimum viable information displayed uniformly across channels, supported by optional links for more details. </a:t>
            </a:r>
          </a:p>
          <a:p>
            <a:pPr marL="0" indent="0">
              <a:lnSpc>
                <a:spcPct val="95000"/>
              </a:lnSpc>
            </a:pPr>
            <a:endParaRPr lang="en-US" sz="800"/>
          </a:p>
        </p:txBody>
      </p:sp>
      <p:sp>
        <p:nvSpPr>
          <p:cNvPr id="6058" name="Google Shape;6058;p743">
            <a:extLst>
              <a:ext uri="{C183D7F6-B498-43B3-948B-1728B52AA6E4}">
                <adec:decorative xmlns:adec="http://schemas.microsoft.com/office/drawing/2017/decorative" val="1"/>
              </a:ext>
            </a:extLst>
          </p:cNvPr>
          <p:cNvSpPr/>
          <p:nvPr/>
        </p:nvSpPr>
        <p:spPr>
          <a:xfrm>
            <a:off x="6732575" y="1129451"/>
            <a:ext cx="1933800" cy="3637812"/>
          </a:xfrm>
          <a:prstGeom prst="wedgeRoundRectCallout">
            <a:avLst>
              <a:gd name="adj1" fmla="val -19400"/>
              <a:gd name="adj2" fmla="val 56031"/>
              <a:gd name="adj3" fmla="val 0"/>
            </a:avLst>
          </a:prstGeom>
          <a:solidFill>
            <a:srgbClr val="DEF7E5"/>
          </a:solidFill>
          <a:ln w="19050" cap="flat" cmpd="sng">
            <a:solidFill>
              <a:srgbClr val="DEF7E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64" name="Google Shape;6064;p743"/>
          <p:cNvSpPr txBox="1">
            <a:spLocks noGrp="1"/>
          </p:cNvSpPr>
          <p:nvPr>
            <p:ph type="body" idx="4"/>
          </p:nvPr>
        </p:nvSpPr>
        <p:spPr>
          <a:prstGeom prst="rect">
            <a:avLst/>
          </a:prstGeom>
        </p:spPr>
        <p:txBody>
          <a:bodyPr spcFirstLastPara="1" wrap="square" lIns="0" tIns="0" rIns="0" bIns="0" anchor="t" anchorCtr="0">
            <a:noAutofit/>
          </a:bodyPr>
          <a:lstStyle/>
          <a:p>
            <a:pPr indent="0">
              <a:lnSpc>
                <a:spcPct val="95000"/>
              </a:lnSpc>
            </a:pPr>
            <a:r>
              <a:rPr lang="en-US" sz="800">
                <a:solidFill>
                  <a:schemeClr val="tx1"/>
                </a:solidFill>
                <a:latin typeface="Arial"/>
                <a:cs typeface="Arial"/>
              </a:rPr>
              <a:t>There's a lot being covered here. In other advertising spaces you don't have the benefit of so much text, so you have to think about what you include if its a billboard or brochure or Instagram ad. - RE agents Communicating Ratings 2</a:t>
            </a:r>
          </a:p>
          <a:p>
            <a:pPr marL="0" indent="0">
              <a:lnSpc>
                <a:spcPct val="95000"/>
              </a:lnSpc>
              <a:spcBef>
                <a:spcPts val="500"/>
              </a:spcBef>
            </a:pPr>
            <a:r>
              <a:rPr lang="en-US" sz="800">
                <a:solidFill>
                  <a:schemeClr val="tx1"/>
                </a:solidFill>
              </a:rPr>
              <a:t>Look at the primary advertising source, rather than social media or share links requiring it from a legislation point of view. - </a:t>
            </a:r>
            <a:r>
              <a:rPr lang="en-US" sz="800" err="1">
                <a:solidFill>
                  <a:schemeClr val="tx1"/>
                </a:solidFill>
              </a:rPr>
              <a:t>Proptech</a:t>
            </a:r>
            <a:r>
              <a:rPr lang="en-US" sz="800">
                <a:solidFill>
                  <a:schemeClr val="tx1"/>
                </a:solidFill>
              </a:rPr>
              <a:t> 1</a:t>
            </a:r>
          </a:p>
          <a:p>
            <a:pPr marL="0" indent="0">
              <a:lnSpc>
                <a:spcPct val="95000"/>
              </a:lnSpc>
              <a:spcBef>
                <a:spcPts val="500"/>
              </a:spcBef>
            </a:pPr>
            <a:r>
              <a:rPr lang="en-US" sz="800">
                <a:solidFill>
                  <a:schemeClr val="tx1"/>
                </a:solidFill>
              </a:rPr>
              <a:t>You might as well have nothing on a social ad if that’s (current icon) going to be in a corner because it won’t be accessible. - </a:t>
            </a:r>
            <a:r>
              <a:rPr lang="en-US" sz="800" err="1">
                <a:solidFill>
                  <a:schemeClr val="tx1"/>
                </a:solidFill>
              </a:rPr>
              <a:t>Proptech</a:t>
            </a:r>
            <a:r>
              <a:rPr lang="en-US" sz="800">
                <a:solidFill>
                  <a:schemeClr val="tx1"/>
                </a:solidFill>
              </a:rPr>
              <a:t> 4</a:t>
            </a:r>
          </a:p>
          <a:p>
            <a:pPr marL="0" indent="0">
              <a:lnSpc>
                <a:spcPct val="95000"/>
              </a:lnSpc>
              <a:spcBef>
                <a:spcPts val="500"/>
              </a:spcBef>
            </a:pPr>
            <a:r>
              <a:rPr lang="en-US" sz="800">
                <a:solidFill>
                  <a:schemeClr val="tx1"/>
                </a:solidFill>
              </a:rPr>
              <a:t>Whatever the rating looks like, it has to be fit for purpose for portals, advertising, social media tiles, and the tools for property marketing e.g. </a:t>
            </a:r>
            <a:r>
              <a:rPr lang="en-US" sz="800" err="1">
                <a:solidFill>
                  <a:schemeClr val="tx1"/>
                </a:solidFill>
              </a:rPr>
              <a:t>Proptechs</a:t>
            </a:r>
            <a:r>
              <a:rPr lang="en-US" sz="800">
                <a:solidFill>
                  <a:schemeClr val="tx1"/>
                </a:solidFill>
              </a:rPr>
              <a:t> that generate social media advertising. - </a:t>
            </a:r>
            <a:r>
              <a:rPr lang="en-US" sz="800" err="1">
                <a:solidFill>
                  <a:schemeClr val="tx1"/>
                </a:solidFill>
              </a:rPr>
              <a:t>Proptech</a:t>
            </a:r>
            <a:r>
              <a:rPr lang="en-US" sz="800">
                <a:solidFill>
                  <a:schemeClr val="tx1"/>
                </a:solidFill>
              </a:rPr>
              <a:t> 4</a:t>
            </a:r>
          </a:p>
          <a:p>
            <a:pPr marL="0" indent="0">
              <a:lnSpc>
                <a:spcPct val="95000"/>
              </a:lnSpc>
              <a:spcBef>
                <a:spcPts val="500"/>
              </a:spcBef>
              <a:spcAft>
                <a:spcPts val="500"/>
              </a:spcAft>
            </a:pPr>
            <a:r>
              <a:rPr lang="en-US" sz="800">
                <a:solidFill>
                  <a:schemeClr val="tx1"/>
                </a:solidFill>
              </a:rPr>
              <a:t>Social media was one of the hardest areas around those changes. Even thumbnail ads, there was an expectation that NABERS would be available in thumbnail ads. That was really hard, it’s stuff that there is no control for. - </a:t>
            </a:r>
            <a:r>
              <a:rPr lang="en-US" sz="800" err="1">
                <a:solidFill>
                  <a:schemeClr val="tx1"/>
                </a:solidFill>
              </a:rPr>
              <a:t>Proptech</a:t>
            </a:r>
            <a:r>
              <a:rPr lang="en-US" sz="800">
                <a:solidFill>
                  <a:schemeClr val="tx1"/>
                </a:solidFill>
              </a:rPr>
              <a:t> 1</a:t>
            </a:r>
          </a:p>
        </p:txBody>
      </p:sp>
      <p:sp>
        <p:nvSpPr>
          <p:cNvPr id="3" name="Slide Number Placeholder 2">
            <a:extLst>
              <a:ext uri="{FF2B5EF4-FFF2-40B4-BE49-F238E27FC236}">
                <a16:creationId xmlns:a16="http://schemas.microsoft.com/office/drawing/2014/main" id="{C569F695-9A65-587C-A9A9-7D599B51E1B6}"/>
              </a:ext>
            </a:extLst>
          </p:cNvPr>
          <p:cNvSpPr>
            <a:spLocks noGrp="1"/>
          </p:cNvSpPr>
          <p:nvPr>
            <p:ph type="sldNum" sz="quarter" idx="10"/>
          </p:nvPr>
        </p:nvSpPr>
        <p:spPr/>
        <p:txBody>
          <a:bodyPr/>
          <a:lstStyle/>
          <a:p>
            <a:fld id="{178BA19D-C1A8-2A4D-80DC-523B2B2B450E}" type="slidenum">
              <a:rPr lang="en-US" smtClean="0"/>
              <a:pPr/>
              <a:t>34</a:t>
            </a:fld>
            <a:endParaRPr lang="en-US"/>
          </a:p>
        </p:txBody>
      </p:sp>
    </p:spTree>
    <p:extLst>
      <p:ext uri="{BB962C8B-B14F-4D97-AF65-F5344CB8AC3E}">
        <p14:creationId xmlns:p14="http://schemas.microsoft.com/office/powerpoint/2010/main" val="1968912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068"/>
        <p:cNvGrpSpPr/>
        <p:nvPr/>
      </p:nvGrpSpPr>
      <p:grpSpPr>
        <a:xfrm>
          <a:off x="0" y="0"/>
          <a:ext cx="0" cy="0"/>
          <a:chOff x="0" y="0"/>
          <a:chExt cx="0" cy="0"/>
        </a:xfrm>
      </p:grpSpPr>
      <p:sp>
        <p:nvSpPr>
          <p:cNvPr id="6072" name="Google Shape;6072;p744"/>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latin typeface="Arial" panose="020B0604020202020204" pitchFamily="34" charset="0"/>
                <a:cs typeface="Arial" panose="020B0604020202020204" pitchFamily="34" charset="0"/>
              </a:rPr>
              <a:t>Theme C: Main points – 2</a:t>
            </a:r>
          </a:p>
        </p:txBody>
      </p:sp>
      <p:sp>
        <p:nvSpPr>
          <p:cNvPr id="6071" name="Google Shape;6071;p744"/>
          <p:cNvSpPr txBox="1">
            <a:spLocks noGrp="1"/>
          </p:cNvSpPr>
          <p:nvPr>
            <p:ph type="body" idx="1"/>
          </p:nvPr>
        </p:nvSpPr>
        <p:spPr>
          <a:xfrm>
            <a:off x="480299" y="1129450"/>
            <a:ext cx="1776301" cy="2977856"/>
          </a:xfrm>
          <a:prstGeom prst="rect">
            <a:avLst/>
          </a:prstGeom>
        </p:spPr>
        <p:txBody>
          <a:bodyPr spcFirstLastPara="1" wrap="square" lIns="0" tIns="0" rIns="0" bIns="0" anchor="t" anchorCtr="0">
            <a:noAutofit/>
          </a:bodyPr>
          <a:lstStyle/>
          <a:p>
            <a:pPr marL="0" lvl="0" indent="0" algn="l" rtl="0">
              <a:lnSpc>
                <a:spcPct val="95000"/>
              </a:lnSpc>
              <a:spcBef>
                <a:spcPts val="0"/>
              </a:spcBef>
              <a:spcAft>
                <a:spcPts val="0"/>
              </a:spcAft>
              <a:buClr>
                <a:schemeClr val="dk1"/>
              </a:buClr>
              <a:buSzPts val="1100"/>
              <a:buFont typeface="Arial"/>
              <a:buNone/>
            </a:pPr>
            <a:r>
              <a:rPr lang="en-US" sz="780" b="1">
                <a:solidFill>
                  <a:srgbClr val="585858"/>
                </a:solidFill>
                <a:latin typeface="Arial"/>
                <a:ea typeface="Arial"/>
                <a:cs typeface="Arial"/>
                <a:sym typeface="Arial"/>
              </a:rPr>
              <a:t>C.3 Balancing disclosure for commercial and consumer needs</a:t>
            </a:r>
            <a:endParaRPr sz="780" b="1">
              <a:solidFill>
                <a:srgbClr val="585858"/>
              </a:solidFill>
              <a:latin typeface="Arial"/>
              <a:ea typeface="Arial"/>
              <a:cs typeface="Arial"/>
              <a:sym typeface="Arial"/>
            </a:endParaRPr>
          </a:p>
          <a:p>
            <a:pPr marL="0" indent="0">
              <a:lnSpc>
                <a:spcPct val="95000"/>
              </a:lnSpc>
              <a:spcBef>
                <a:spcPts val="500"/>
              </a:spcBef>
            </a:pPr>
            <a:r>
              <a:rPr lang="en-US" sz="780">
                <a:solidFill>
                  <a:srgbClr val="585858"/>
                </a:solidFill>
                <a:latin typeface="Arial"/>
                <a:ea typeface="Arial"/>
                <a:cs typeface="Arial"/>
                <a:sym typeface="Arial"/>
              </a:rPr>
              <a:t>Effective disclosure of energy ratings should balance consumer transparency with the flexibility for commercial strategies. Clear, consistent disclosure rules are necessary to ensure fairness and transparency across platforms, while allowing businesses to differentiate their services and enhance user experiences.</a:t>
            </a:r>
            <a:endParaRPr lang="en-US" sz="780">
              <a:solidFill>
                <a:srgbClr val="585858"/>
              </a:solidFill>
            </a:endParaRPr>
          </a:p>
          <a:p>
            <a:pPr marL="0" indent="0">
              <a:lnSpc>
                <a:spcPct val="95000"/>
              </a:lnSpc>
              <a:spcBef>
                <a:spcPts val="500"/>
              </a:spcBef>
            </a:pPr>
            <a:r>
              <a:rPr lang="en-US" sz="780">
                <a:solidFill>
                  <a:srgbClr val="585858"/>
                </a:solidFill>
                <a:latin typeface="Arial"/>
                <a:ea typeface="Arial"/>
                <a:cs typeface="Arial"/>
                <a:sym typeface="Arial"/>
              </a:rPr>
              <a:t>Proptech knows its consumers, their research and </a:t>
            </a:r>
            <a:r>
              <a:rPr lang="en-AU" sz="780">
                <a:solidFill>
                  <a:srgbClr val="585858"/>
                </a:solidFill>
                <a:latin typeface="Arial"/>
                <a:ea typeface="Arial"/>
                <a:cs typeface="Arial"/>
                <a:sym typeface="Arial"/>
              </a:rPr>
              <a:t>data</a:t>
            </a:r>
            <a:r>
              <a:rPr lang="en-US" sz="780">
                <a:solidFill>
                  <a:srgbClr val="585858"/>
                </a:solidFill>
                <a:latin typeface="Arial"/>
                <a:ea typeface="Arial"/>
                <a:cs typeface="Arial"/>
                <a:sym typeface="Arial"/>
              </a:rPr>
              <a:t> will inform disclosure approaches. For example, buyers may seek certificates at various stages of the transaction — from viewing a listing to contract signing — which may require adaptable systems for delivering documents via portals, email, or during inspections.</a:t>
            </a:r>
            <a:endParaRPr sz="780">
              <a:solidFill>
                <a:srgbClr val="585858"/>
              </a:solidFill>
            </a:endParaRPr>
          </a:p>
          <a:p>
            <a:pPr marL="0" indent="0">
              <a:lnSpc>
                <a:spcPct val="95000"/>
              </a:lnSpc>
              <a:spcBef>
                <a:spcPts val="500"/>
              </a:spcBef>
            </a:pPr>
            <a:r>
              <a:rPr lang="en-US" sz="780">
                <a:solidFill>
                  <a:srgbClr val="585858"/>
                </a:solidFill>
                <a:latin typeface="Arial"/>
                <a:ea typeface="Arial"/>
                <a:cs typeface="Arial"/>
                <a:sym typeface="Arial"/>
              </a:rPr>
              <a:t>A minimum standard for disclosure might include mandatory rating in listings, along with an easily viewable rating icon Jpeg. However, beyond this baseline, industry stakeholders could have the freedom to innovate in how they present energy ratings to attract buyers and enhance service offerings. This approach could balance the need for transparency while supporting market differentiation and efficiency.</a:t>
            </a:r>
            <a:endParaRPr lang="en-US" sz="780">
              <a:solidFill>
                <a:srgbClr val="585858"/>
              </a:solidFill>
              <a:sym typeface="Arial"/>
            </a:endParaRPr>
          </a:p>
        </p:txBody>
      </p:sp>
      <p:sp>
        <p:nvSpPr>
          <p:cNvPr id="6070" name="Google Shape;6070;p744">
            <a:extLst>
              <a:ext uri="{C183D7F6-B498-43B3-948B-1728B52AA6E4}">
                <adec:decorative xmlns:adec="http://schemas.microsoft.com/office/drawing/2017/decorative" val="1"/>
              </a:ext>
            </a:extLst>
          </p:cNvPr>
          <p:cNvSpPr/>
          <p:nvPr/>
        </p:nvSpPr>
        <p:spPr>
          <a:xfrm>
            <a:off x="2440527" y="1129450"/>
            <a:ext cx="2006400" cy="3180358"/>
          </a:xfrm>
          <a:prstGeom prst="wedgeRoundRectCallout">
            <a:avLst>
              <a:gd name="adj1" fmla="val -20383"/>
              <a:gd name="adj2" fmla="val 55288"/>
              <a:gd name="adj3" fmla="val 0"/>
            </a:avLst>
          </a:prstGeom>
          <a:solidFill>
            <a:srgbClr val="DEF7E5"/>
          </a:solidFill>
          <a:ln w="19050" cap="flat" cmpd="sng">
            <a:solidFill>
              <a:srgbClr val="DEF7E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73" name="Google Shape;6073;p744"/>
          <p:cNvSpPr txBox="1">
            <a:spLocks noGrp="1"/>
          </p:cNvSpPr>
          <p:nvPr>
            <p:ph type="body" idx="2"/>
          </p:nvPr>
        </p:nvSpPr>
        <p:spPr>
          <a:xfrm>
            <a:off x="2555578" y="1210295"/>
            <a:ext cx="1776299" cy="3074688"/>
          </a:xfrm>
          <a:prstGeom prst="rect">
            <a:avLst/>
          </a:prstGeom>
        </p:spPr>
        <p:txBody>
          <a:bodyPr spcFirstLastPara="1" wrap="square" lIns="0" tIns="0" rIns="0" bIns="0" anchor="t" anchorCtr="0">
            <a:spAutoFit/>
          </a:bodyPr>
          <a:lstStyle/>
          <a:p>
            <a:pPr marL="0" lvl="0" indent="0" algn="l" rtl="0">
              <a:lnSpc>
                <a:spcPct val="95000"/>
              </a:lnSpc>
              <a:spcBef>
                <a:spcPts val="0"/>
              </a:spcBef>
              <a:spcAft>
                <a:spcPts val="0"/>
              </a:spcAft>
              <a:buClr>
                <a:schemeClr val="dk1"/>
              </a:buClr>
              <a:buSzPts val="1100"/>
              <a:buFont typeface="Arial"/>
              <a:buNone/>
            </a:pPr>
            <a:r>
              <a:rPr lang="en-US" sz="800" i="1">
                <a:solidFill>
                  <a:schemeClr val="tx1"/>
                </a:solidFill>
                <a:latin typeface="Arial"/>
                <a:ea typeface="Arial"/>
                <a:cs typeface="Arial"/>
                <a:sym typeface="Arial"/>
              </a:rPr>
              <a:t>When it says more details, does it open up to the certificate? I think it would be a miss if you didn’t do that. - </a:t>
            </a:r>
            <a:r>
              <a:rPr lang="en-US" sz="800" i="1" err="1">
                <a:solidFill>
                  <a:schemeClr val="tx1"/>
                </a:solidFill>
                <a:latin typeface="Arial"/>
                <a:ea typeface="Arial"/>
                <a:cs typeface="Arial"/>
                <a:sym typeface="Arial"/>
              </a:rPr>
              <a:t>Proptech</a:t>
            </a:r>
            <a:r>
              <a:rPr lang="en-US" sz="800" i="1">
                <a:solidFill>
                  <a:schemeClr val="tx1"/>
                </a:solidFill>
                <a:latin typeface="Arial"/>
                <a:ea typeface="Arial"/>
                <a:cs typeface="Arial"/>
                <a:sym typeface="Arial"/>
              </a:rPr>
              <a:t> 2</a:t>
            </a:r>
          </a:p>
          <a:p>
            <a:pPr indent="0">
              <a:lnSpc>
                <a:spcPct val="95000"/>
              </a:lnSpc>
              <a:spcBef>
                <a:spcPts val="500"/>
              </a:spcBef>
              <a:buClr>
                <a:schemeClr val="dk1"/>
              </a:buClr>
              <a:buSzPts val="1100"/>
            </a:pPr>
            <a:r>
              <a:rPr lang="en-US" sz="800" i="1">
                <a:solidFill>
                  <a:schemeClr val="tx1"/>
                </a:solidFill>
                <a:latin typeface="Arial"/>
                <a:ea typeface="Arial"/>
                <a:cs typeface="Arial"/>
                <a:sym typeface="Arial"/>
              </a:rPr>
              <a:t>If they (buyers) know it should be available when the property is listed, they will want it straight up. - RE agents Communicating Ratings 2</a:t>
            </a:r>
          </a:p>
          <a:p>
            <a:pPr indent="0">
              <a:lnSpc>
                <a:spcPct val="95000"/>
              </a:lnSpc>
              <a:spcBef>
                <a:spcPts val="500"/>
              </a:spcBef>
              <a:buClr>
                <a:schemeClr val="dk1"/>
              </a:buClr>
              <a:buSzPts val="1100"/>
            </a:pPr>
            <a:r>
              <a:rPr lang="en-US" sz="800" i="1">
                <a:solidFill>
                  <a:schemeClr val="tx1"/>
                </a:solidFill>
                <a:latin typeface="Arial"/>
                <a:ea typeface="Arial"/>
                <a:cs typeface="Arial"/>
                <a:sym typeface="Arial"/>
              </a:rPr>
              <a:t>At some point, they have to have the certificates available to them to make a decision. - RE agents Communicating Ratings 2</a:t>
            </a:r>
          </a:p>
          <a:p>
            <a:pPr marL="0" lvl="0" indent="0" algn="l" rtl="0">
              <a:lnSpc>
                <a:spcPct val="95000"/>
              </a:lnSpc>
              <a:spcBef>
                <a:spcPts val="500"/>
              </a:spcBef>
              <a:spcAft>
                <a:spcPts val="0"/>
              </a:spcAft>
              <a:buClr>
                <a:schemeClr val="dk1"/>
              </a:buClr>
              <a:buSzPts val="1100"/>
              <a:buFont typeface="Arial"/>
              <a:buNone/>
            </a:pPr>
            <a:r>
              <a:rPr lang="en-US" sz="800" i="1">
                <a:solidFill>
                  <a:schemeClr val="tx1"/>
                </a:solidFill>
                <a:latin typeface="Arial"/>
                <a:ea typeface="Arial"/>
                <a:cs typeface="Arial"/>
                <a:sym typeface="Arial"/>
              </a:rPr>
              <a:t>There’s an agenda for us to make sure the first thing someone does is enquire with the agent. - </a:t>
            </a:r>
            <a:r>
              <a:rPr lang="en-US" sz="800" i="1" err="1">
                <a:solidFill>
                  <a:schemeClr val="tx1"/>
                </a:solidFill>
                <a:latin typeface="Arial"/>
                <a:ea typeface="Arial"/>
                <a:cs typeface="Arial"/>
                <a:sym typeface="Arial"/>
              </a:rPr>
              <a:t>Proptech</a:t>
            </a:r>
            <a:r>
              <a:rPr lang="en-US" sz="800" i="1">
                <a:solidFill>
                  <a:schemeClr val="tx1"/>
                </a:solidFill>
                <a:latin typeface="Arial"/>
                <a:ea typeface="Arial"/>
                <a:cs typeface="Arial"/>
                <a:sym typeface="Arial"/>
              </a:rPr>
              <a:t> 2</a:t>
            </a:r>
          </a:p>
          <a:p>
            <a:pPr marL="0" lvl="0" indent="0" algn="l" rtl="0">
              <a:lnSpc>
                <a:spcPct val="95000"/>
              </a:lnSpc>
              <a:spcBef>
                <a:spcPts val="500"/>
              </a:spcBef>
              <a:spcAft>
                <a:spcPts val="0"/>
              </a:spcAft>
              <a:buClr>
                <a:schemeClr val="dk1"/>
              </a:buClr>
              <a:buSzPts val="1100"/>
              <a:buFont typeface="Arial"/>
              <a:buNone/>
            </a:pPr>
            <a:r>
              <a:rPr lang="en-US" sz="800" i="1">
                <a:solidFill>
                  <a:schemeClr val="tx1"/>
                </a:solidFill>
                <a:latin typeface="Arial"/>
                <a:ea typeface="Arial"/>
                <a:cs typeface="Arial"/>
                <a:sym typeface="Arial"/>
              </a:rPr>
              <a:t>On the listings environment its a real competition for space. - </a:t>
            </a:r>
            <a:r>
              <a:rPr lang="en-US" sz="800" i="1" err="1">
                <a:solidFill>
                  <a:schemeClr val="tx1"/>
                </a:solidFill>
                <a:latin typeface="Arial"/>
                <a:ea typeface="Arial"/>
                <a:cs typeface="Arial"/>
                <a:sym typeface="Arial"/>
              </a:rPr>
              <a:t>Proptech</a:t>
            </a:r>
            <a:r>
              <a:rPr lang="en-US" sz="800" i="1">
                <a:solidFill>
                  <a:schemeClr val="tx1"/>
                </a:solidFill>
                <a:latin typeface="Arial"/>
                <a:ea typeface="Arial"/>
                <a:cs typeface="Arial"/>
                <a:sym typeface="Arial"/>
              </a:rPr>
              <a:t> 3</a:t>
            </a:r>
          </a:p>
          <a:p>
            <a:pPr indent="0">
              <a:lnSpc>
                <a:spcPct val="95000"/>
              </a:lnSpc>
              <a:spcBef>
                <a:spcPts val="500"/>
              </a:spcBef>
              <a:spcAft>
                <a:spcPts val="500"/>
              </a:spcAft>
              <a:buClr>
                <a:schemeClr val="dk1"/>
              </a:buClr>
              <a:buSzPts val="1100"/>
            </a:pPr>
            <a:r>
              <a:rPr lang="en-US" sz="800" i="1">
                <a:solidFill>
                  <a:schemeClr val="tx1"/>
                </a:solidFill>
                <a:latin typeface="Arial"/>
                <a:ea typeface="Arial"/>
                <a:cs typeface="Arial"/>
                <a:sym typeface="Arial"/>
              </a:rPr>
              <a:t>It should be the solicitors role in the contract of sale. I don't think giving it to real estate agents is going to help anyone. Penalties go and </a:t>
            </a:r>
            <a:r>
              <a:rPr lang="en-AU" sz="800" i="1">
                <a:solidFill>
                  <a:schemeClr val="tx1"/>
                </a:solidFill>
                <a:latin typeface="Arial"/>
                <a:ea typeface="Arial"/>
                <a:cs typeface="Arial"/>
                <a:sym typeface="Arial"/>
              </a:rPr>
              <a:t>make</a:t>
            </a:r>
            <a:r>
              <a:rPr lang="en-US" sz="800" i="1">
                <a:solidFill>
                  <a:schemeClr val="tx1"/>
                </a:solidFill>
                <a:latin typeface="Arial"/>
                <a:ea typeface="Arial"/>
                <a:cs typeface="Arial"/>
                <a:sym typeface="Arial"/>
              </a:rPr>
              <a:t> us to do stuff, but it should be in the contract of sale. - RE agents Resources 2</a:t>
            </a:r>
            <a:endParaRPr lang="en-US" sz="800">
              <a:solidFill>
                <a:schemeClr val="tx1"/>
              </a:solidFill>
              <a:latin typeface="Arial"/>
              <a:ea typeface="Arial"/>
              <a:cs typeface="Arial"/>
              <a:sym typeface="Arial"/>
            </a:endParaRPr>
          </a:p>
        </p:txBody>
      </p:sp>
      <p:sp>
        <p:nvSpPr>
          <p:cNvPr id="6074" name="Google Shape;6074;p744"/>
          <p:cNvSpPr txBox="1">
            <a:spLocks noGrp="1"/>
          </p:cNvSpPr>
          <p:nvPr>
            <p:ph type="body" idx="3"/>
          </p:nvPr>
        </p:nvSpPr>
        <p:spPr>
          <a:prstGeom prst="rect">
            <a:avLst/>
          </a:prstGeom>
        </p:spPr>
        <p:txBody>
          <a:bodyPr spcFirstLastPara="1" wrap="square" lIns="0" tIns="0" rIns="0" bIns="0" anchor="t" anchorCtr="0">
            <a:noAutofit/>
          </a:bodyPr>
          <a:lstStyle/>
          <a:p>
            <a:pPr marL="0" indent="0">
              <a:lnSpc>
                <a:spcPct val="95000"/>
              </a:lnSpc>
            </a:pPr>
            <a:r>
              <a:rPr lang="en-US" sz="800"/>
              <a:t>C.4 The case for mandating energy ratings</a:t>
            </a:r>
          </a:p>
          <a:p>
            <a:pPr marL="0" indent="0">
              <a:lnSpc>
                <a:spcPct val="95000"/>
              </a:lnSpc>
              <a:spcBef>
                <a:spcPts val="500"/>
              </a:spcBef>
            </a:pPr>
            <a:r>
              <a:rPr lang="en-US" sz="800"/>
              <a:t>Within the participants we spoke with there was strong support for making energy ratings mandatory rather than voluntary. Mandates ensure compliance across the board, overcoming resistance and inertia in a sector that responds effectively to legislation and won’t do anything extra if it’s voluntary.</a:t>
            </a:r>
          </a:p>
          <a:p>
            <a:pPr marL="0" indent="0">
              <a:lnSpc>
                <a:spcPct val="95000"/>
              </a:lnSpc>
              <a:spcBef>
                <a:spcPts val="500"/>
              </a:spcBef>
            </a:pPr>
            <a:r>
              <a:rPr lang="en-US" sz="800"/>
              <a:t>Participants felt voluntary schemes would be ineffective, as most agents and stakeholders will not participate without obligation. Mandating ratings simplifies compliance, levels the playing field, and ensures consistency. </a:t>
            </a:r>
          </a:p>
          <a:p>
            <a:pPr marL="0" indent="0">
              <a:lnSpc>
                <a:spcPct val="95000"/>
              </a:lnSpc>
              <a:spcBef>
                <a:spcPts val="500"/>
              </a:spcBef>
            </a:pPr>
            <a:r>
              <a:rPr lang="en-US" sz="800"/>
              <a:t>By making the process straightforward and integrating it into regulations, every agent can understand and adopt it. A national framework reinforces this approach, aligning stakeholders under a unified, enforceable standard that drives meaningful change.</a:t>
            </a:r>
            <a:endParaRPr lang="en-AU" sz="800"/>
          </a:p>
          <a:p>
            <a:pPr marL="0" indent="0">
              <a:lnSpc>
                <a:spcPct val="95000"/>
              </a:lnSpc>
            </a:pPr>
            <a:endParaRPr sz="800"/>
          </a:p>
        </p:txBody>
      </p:sp>
      <p:sp>
        <p:nvSpPr>
          <p:cNvPr id="6069" name="Google Shape;6069;p744">
            <a:extLst>
              <a:ext uri="{C183D7F6-B498-43B3-948B-1728B52AA6E4}">
                <adec:decorative xmlns:adec="http://schemas.microsoft.com/office/drawing/2017/decorative" val="1"/>
              </a:ext>
            </a:extLst>
          </p:cNvPr>
          <p:cNvSpPr/>
          <p:nvPr/>
        </p:nvSpPr>
        <p:spPr>
          <a:xfrm>
            <a:off x="6721605" y="1129450"/>
            <a:ext cx="1919147" cy="3637813"/>
          </a:xfrm>
          <a:prstGeom prst="wedgeRoundRectCallout">
            <a:avLst>
              <a:gd name="adj1" fmla="val -20586"/>
              <a:gd name="adj2" fmla="val 53971"/>
              <a:gd name="adj3" fmla="val 0"/>
            </a:avLst>
          </a:prstGeom>
          <a:solidFill>
            <a:srgbClr val="DEF7E5"/>
          </a:solidFill>
          <a:ln w="19050" cap="flat" cmpd="sng">
            <a:solidFill>
              <a:srgbClr val="DEF7E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75" name="Google Shape;6075;p744"/>
          <p:cNvSpPr txBox="1">
            <a:spLocks noGrp="1"/>
          </p:cNvSpPr>
          <p:nvPr>
            <p:ph type="body" idx="4"/>
          </p:nvPr>
        </p:nvSpPr>
        <p:spPr>
          <a:prstGeom prst="rect">
            <a:avLst/>
          </a:prstGeom>
        </p:spPr>
        <p:txBody>
          <a:bodyPr spcFirstLastPara="1" wrap="square" lIns="0" tIns="0" rIns="0" bIns="0" anchor="t" anchorCtr="0">
            <a:noAutofit/>
          </a:bodyPr>
          <a:lstStyle/>
          <a:p>
            <a:pPr indent="0">
              <a:lnSpc>
                <a:spcPct val="95000"/>
              </a:lnSpc>
            </a:pPr>
            <a:r>
              <a:rPr lang="en-US" sz="750">
                <a:solidFill>
                  <a:schemeClr val="tx1"/>
                </a:solidFill>
                <a:latin typeface="Arial"/>
                <a:cs typeface="Arial"/>
              </a:rPr>
              <a:t>Needs a </a:t>
            </a:r>
            <a:r>
              <a:rPr lang="en-US" sz="750" err="1">
                <a:solidFill>
                  <a:schemeClr val="tx1"/>
                </a:solidFill>
                <a:latin typeface="Arial"/>
                <a:cs typeface="Arial"/>
              </a:rPr>
              <a:t>standardised</a:t>
            </a:r>
            <a:r>
              <a:rPr lang="en-US" sz="750">
                <a:solidFill>
                  <a:schemeClr val="tx1"/>
                </a:solidFill>
                <a:latin typeface="Arial"/>
                <a:cs typeface="Arial"/>
              </a:rPr>
              <a:t> format. Make it compulsory. - RE agents Resources 2</a:t>
            </a:r>
            <a:endParaRPr lang="en-US" sz="790">
              <a:solidFill>
                <a:schemeClr val="tx1"/>
              </a:solidFill>
            </a:endParaRPr>
          </a:p>
          <a:p>
            <a:pPr indent="0">
              <a:lnSpc>
                <a:spcPct val="95000"/>
              </a:lnSpc>
              <a:spcBef>
                <a:spcPts val="500"/>
              </a:spcBef>
            </a:pPr>
            <a:r>
              <a:rPr lang="en-US" sz="750">
                <a:solidFill>
                  <a:schemeClr val="tx1"/>
                </a:solidFill>
                <a:latin typeface="Arial"/>
                <a:cs typeface="Arial"/>
              </a:rPr>
              <a:t>I love that NSW is looking to mandate it. - RE agents Upskilling 1</a:t>
            </a:r>
            <a:endParaRPr lang="en-US" sz="790">
              <a:solidFill>
                <a:schemeClr val="tx1"/>
              </a:solidFill>
            </a:endParaRPr>
          </a:p>
          <a:p>
            <a:pPr indent="0">
              <a:lnSpc>
                <a:spcPct val="95000"/>
              </a:lnSpc>
              <a:spcBef>
                <a:spcPts val="500"/>
              </a:spcBef>
            </a:pPr>
            <a:r>
              <a:rPr lang="en-US" sz="750">
                <a:solidFill>
                  <a:schemeClr val="tx1"/>
                </a:solidFill>
                <a:latin typeface="Arial"/>
                <a:cs typeface="Arial"/>
              </a:rPr>
              <a:t>[What changes people?] Legislation. We are a very compliant sector, if you tell us what to do we will do it. We might grumble and moan about it, but we will do it. The voluntary component of this is probably not going to have that much impact. - RE agents Upskilling 1</a:t>
            </a:r>
          </a:p>
          <a:p>
            <a:pPr indent="0">
              <a:lnSpc>
                <a:spcPct val="95000"/>
              </a:lnSpc>
              <a:spcBef>
                <a:spcPts val="500"/>
              </a:spcBef>
            </a:pPr>
            <a:r>
              <a:rPr lang="en-US" sz="750">
                <a:solidFill>
                  <a:schemeClr val="tx1"/>
                </a:solidFill>
                <a:latin typeface="Arial"/>
                <a:cs typeface="Arial"/>
              </a:rPr>
              <a:t>I think it’s great that mandatory energy ratings are coming across NSW. - RE agents Resources 1</a:t>
            </a:r>
          </a:p>
          <a:p>
            <a:pPr indent="0">
              <a:lnSpc>
                <a:spcPct val="95000"/>
              </a:lnSpc>
              <a:spcBef>
                <a:spcPts val="500"/>
              </a:spcBef>
            </a:pPr>
            <a:r>
              <a:rPr lang="en-US" sz="750" spc="10">
                <a:solidFill>
                  <a:schemeClr val="tx1"/>
                </a:solidFill>
                <a:latin typeface="Arial"/>
                <a:cs typeface="Arial"/>
              </a:rPr>
              <a:t>we're a very small group of people who took the time out of our day to attend this, and 95% won’t. Give them a reason to do it - force them to do it, or force them to change. - RE agents Upskilling 2</a:t>
            </a:r>
          </a:p>
          <a:p>
            <a:pPr indent="0">
              <a:lnSpc>
                <a:spcPct val="95000"/>
              </a:lnSpc>
              <a:spcBef>
                <a:spcPts val="500"/>
              </a:spcBef>
              <a:spcAft>
                <a:spcPts val="500"/>
              </a:spcAft>
            </a:pPr>
            <a:r>
              <a:rPr lang="en-US" sz="750">
                <a:solidFill>
                  <a:schemeClr val="tx1"/>
                </a:solidFill>
                <a:latin typeface="Arial"/>
                <a:cs typeface="Arial"/>
              </a:rPr>
              <a:t>One of the reasons I'm in </a:t>
            </a:r>
            <a:r>
              <a:rPr lang="en-US" sz="750" err="1">
                <a:solidFill>
                  <a:schemeClr val="tx1"/>
                </a:solidFill>
                <a:latin typeface="Arial"/>
                <a:cs typeface="Arial"/>
              </a:rPr>
              <a:t>favour</a:t>
            </a:r>
            <a:r>
              <a:rPr lang="en-US" sz="750">
                <a:solidFill>
                  <a:schemeClr val="tx1"/>
                </a:solidFill>
                <a:latin typeface="Arial"/>
                <a:cs typeface="Arial"/>
              </a:rPr>
              <a:t> of making this mandatory. If you're relying on voluntary, and only 20 percent of industry is on board and gets it, the only way to get the 80 percent along is to tell them they have to. Make it easy for them to know how to comply with the regulations. - RE agents Resources 1</a:t>
            </a:r>
            <a:endParaRPr sz="750">
              <a:solidFill>
                <a:schemeClr val="tx1"/>
              </a:solidFill>
              <a:latin typeface="Arial"/>
              <a:ea typeface="Arial"/>
              <a:cs typeface="Arial"/>
              <a:sym typeface="Arial"/>
            </a:endParaRPr>
          </a:p>
        </p:txBody>
      </p:sp>
      <p:sp>
        <p:nvSpPr>
          <p:cNvPr id="3" name="Slide Number Placeholder 2">
            <a:extLst>
              <a:ext uri="{FF2B5EF4-FFF2-40B4-BE49-F238E27FC236}">
                <a16:creationId xmlns:a16="http://schemas.microsoft.com/office/drawing/2014/main" id="{FC9D8B69-4531-22B7-E27D-3D52D30A2DDF}"/>
              </a:ext>
            </a:extLst>
          </p:cNvPr>
          <p:cNvSpPr>
            <a:spLocks noGrp="1"/>
          </p:cNvSpPr>
          <p:nvPr>
            <p:ph type="sldNum" sz="quarter" idx="10"/>
          </p:nvPr>
        </p:nvSpPr>
        <p:spPr/>
        <p:txBody>
          <a:bodyPr/>
          <a:lstStyle/>
          <a:p>
            <a:fld id="{178BA19D-C1A8-2A4D-80DC-523B2B2B450E}"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079"/>
        <p:cNvGrpSpPr/>
        <p:nvPr/>
      </p:nvGrpSpPr>
      <p:grpSpPr>
        <a:xfrm>
          <a:off x="0" y="0"/>
          <a:ext cx="0" cy="0"/>
          <a:chOff x="0" y="0"/>
          <a:chExt cx="0" cy="0"/>
        </a:xfrm>
      </p:grpSpPr>
      <p:sp>
        <p:nvSpPr>
          <p:cNvPr id="6082" name="Google Shape;6082;p745"/>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solidFill>
                  <a:schemeClr val="dk1"/>
                </a:solidFill>
                <a:latin typeface="Arial" panose="020B0604020202020204" pitchFamily="34" charset="0"/>
                <a:cs typeface="Arial" panose="020B0604020202020204" pitchFamily="34" charset="0"/>
              </a:rPr>
              <a:t>Theme C: </a:t>
            </a:r>
            <a:r>
              <a:rPr lang="en-US">
                <a:latin typeface="Arial" panose="020B0604020202020204" pitchFamily="34" charset="0"/>
                <a:cs typeface="Arial" panose="020B0604020202020204" pitchFamily="34" charset="0"/>
              </a:rPr>
              <a:t>Main</a:t>
            </a:r>
            <a:r>
              <a:rPr lang="en-US">
                <a:solidFill>
                  <a:schemeClr val="dk1"/>
                </a:solidFill>
                <a:latin typeface="Arial" panose="020B0604020202020204" pitchFamily="34" charset="0"/>
                <a:cs typeface="Arial" panose="020B0604020202020204" pitchFamily="34" charset="0"/>
              </a:rPr>
              <a:t> points – 3</a:t>
            </a:r>
          </a:p>
        </p:txBody>
      </p:sp>
      <p:sp>
        <p:nvSpPr>
          <p:cNvPr id="6081" name="Google Shape;6081;p745"/>
          <p:cNvSpPr txBox="1">
            <a:spLocks noGrp="1"/>
          </p:cNvSpPr>
          <p:nvPr>
            <p:ph type="body" idx="1"/>
          </p:nvPr>
        </p:nvSpPr>
        <p:spPr>
          <a:prstGeom prst="rect">
            <a:avLst/>
          </a:prstGeom>
        </p:spPr>
        <p:txBody>
          <a:bodyPr spcFirstLastPara="1" wrap="square" lIns="0" tIns="0" rIns="0" bIns="0" anchor="t" anchorCtr="0">
            <a:noAutofit/>
          </a:bodyPr>
          <a:lstStyle/>
          <a:p>
            <a:pPr marL="0" lvl="0" indent="0" algn="l" rtl="0">
              <a:lnSpc>
                <a:spcPct val="95000"/>
              </a:lnSpc>
              <a:spcBef>
                <a:spcPts val="0"/>
              </a:spcBef>
              <a:spcAft>
                <a:spcPts val="0"/>
              </a:spcAft>
              <a:buClr>
                <a:schemeClr val="dk1"/>
              </a:buClr>
              <a:buSzPts val="1100"/>
              <a:buFont typeface="Arial"/>
              <a:buNone/>
            </a:pPr>
            <a:r>
              <a:rPr lang="en-AU" sz="790" b="1">
                <a:solidFill>
                  <a:srgbClr val="585858"/>
                </a:solidFill>
                <a:latin typeface="Arial"/>
                <a:ea typeface="Arial"/>
                <a:cs typeface="Arial"/>
                <a:sym typeface="Arial"/>
              </a:rPr>
              <a:t>C.5 Rating icon could create confusion for consumers</a:t>
            </a:r>
          </a:p>
          <a:p>
            <a:pPr marL="0" lvl="0" indent="0" algn="l" rtl="0">
              <a:lnSpc>
                <a:spcPct val="95000"/>
              </a:lnSpc>
              <a:spcBef>
                <a:spcPts val="500"/>
              </a:spcBef>
              <a:spcAft>
                <a:spcPts val="0"/>
              </a:spcAft>
              <a:buClr>
                <a:schemeClr val="dk1"/>
              </a:buClr>
              <a:buSzPts val="1100"/>
              <a:buFont typeface="Arial"/>
              <a:buNone/>
            </a:pPr>
            <a:r>
              <a:rPr lang="en-AU" sz="790">
                <a:solidFill>
                  <a:srgbClr val="585858"/>
                </a:solidFill>
                <a:latin typeface="Arial"/>
                <a:ea typeface="Arial"/>
                <a:cs typeface="Arial"/>
                <a:sym typeface="Arial"/>
              </a:rPr>
              <a:t>The current home energy rating system presents challenges in understanding, particularly due to the confusion between the 10-star and 100-point bar system. The star rating is what participants feel represents the energy rating. This is because the star rating is familiar and trusted by participants due to its association with energy-efficient white goods. The use of a numerical "ho</a:t>
            </a:r>
            <a:r>
              <a:rPr lang="en-AU" sz="790">
                <a:solidFill>
                  <a:srgbClr val="585858"/>
                </a:solidFill>
                <a:latin typeface="Arial"/>
                <a:cs typeface="Arial"/>
                <a:sym typeface="Arial"/>
              </a:rPr>
              <a:t>me energy rating" bar was found unclear and confusing for the participants even though it is the core metric.</a:t>
            </a:r>
          </a:p>
          <a:p>
            <a:pPr marL="0" lvl="0" indent="0" algn="l" rtl="0">
              <a:lnSpc>
                <a:spcPct val="95000"/>
              </a:lnSpc>
              <a:spcBef>
                <a:spcPts val="500"/>
              </a:spcBef>
              <a:spcAft>
                <a:spcPts val="0"/>
              </a:spcAft>
              <a:buClr>
                <a:schemeClr val="dk1"/>
              </a:buClr>
              <a:buSzPts val="1100"/>
              <a:buFont typeface="Arial"/>
              <a:buNone/>
            </a:pPr>
            <a:r>
              <a:rPr lang="en-AU" sz="790">
                <a:solidFill>
                  <a:srgbClr val="585858"/>
                </a:solidFill>
                <a:latin typeface="Arial"/>
                <a:ea typeface="Arial"/>
                <a:cs typeface="Arial"/>
                <a:sym typeface="Arial"/>
              </a:rPr>
              <a:t>The rating would benefit from utilising the existing consumer schema around ratings, shifting the core metric to a star system may help. Clearer visual guidelines, context for numerical scores, and consistency across platforms are necessary to improve consumer understanding. </a:t>
            </a:r>
          </a:p>
          <a:p>
            <a:pPr marL="0" lvl="0" indent="0" algn="l" rtl="0">
              <a:lnSpc>
                <a:spcPct val="95000"/>
              </a:lnSpc>
              <a:spcBef>
                <a:spcPts val="500"/>
              </a:spcBef>
              <a:spcAft>
                <a:spcPts val="0"/>
              </a:spcAft>
              <a:buClr>
                <a:schemeClr val="dk1"/>
              </a:buClr>
              <a:buSzPts val="1100"/>
              <a:buFont typeface="Arial"/>
              <a:buNone/>
            </a:pPr>
            <a:r>
              <a:rPr lang="en-AU" sz="790">
                <a:solidFill>
                  <a:srgbClr val="585858"/>
                </a:solidFill>
                <a:latin typeface="Arial"/>
                <a:ea typeface="Arial"/>
                <a:cs typeface="Arial"/>
                <a:sym typeface="Arial"/>
              </a:rPr>
              <a:t>Additionally, participants were uncertain whether a higher number or rating means better energy efficiency, especially when the rating system lacks a clear scale. The use of colour in the rating further complicates this, as green can imply positive performance.</a:t>
            </a:r>
            <a:endParaRPr lang="en-AU" sz="790" b="1">
              <a:solidFill>
                <a:srgbClr val="585858"/>
              </a:solidFill>
              <a:latin typeface="Arial"/>
              <a:ea typeface="Arial"/>
              <a:cs typeface="Arial"/>
              <a:sym typeface="Arial"/>
            </a:endParaRPr>
          </a:p>
        </p:txBody>
      </p:sp>
      <p:sp>
        <p:nvSpPr>
          <p:cNvPr id="6080" name="Google Shape;6080;p745">
            <a:extLst>
              <a:ext uri="{C183D7F6-B498-43B3-948B-1728B52AA6E4}">
                <adec:decorative xmlns:adec="http://schemas.microsoft.com/office/drawing/2017/decorative" val="1"/>
              </a:ext>
            </a:extLst>
          </p:cNvPr>
          <p:cNvSpPr/>
          <p:nvPr/>
        </p:nvSpPr>
        <p:spPr>
          <a:xfrm>
            <a:off x="2491350" y="1128392"/>
            <a:ext cx="1922810" cy="3714875"/>
          </a:xfrm>
          <a:prstGeom prst="wedgeRoundRectCallout">
            <a:avLst>
              <a:gd name="adj1" fmla="val -20383"/>
              <a:gd name="adj2" fmla="val 55288"/>
              <a:gd name="adj3" fmla="val 0"/>
            </a:avLst>
          </a:prstGeom>
          <a:solidFill>
            <a:srgbClr val="DEF7E5"/>
          </a:solidFill>
          <a:ln w="19050" cap="flat" cmpd="sng">
            <a:solidFill>
              <a:srgbClr val="DEF7E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83" name="Google Shape;6083;p745"/>
          <p:cNvSpPr txBox="1">
            <a:spLocks noGrp="1"/>
          </p:cNvSpPr>
          <p:nvPr>
            <p:ph type="body" idx="2"/>
          </p:nvPr>
        </p:nvSpPr>
        <p:spPr>
          <a:xfrm>
            <a:off x="2586644" y="1210295"/>
            <a:ext cx="1776299" cy="3166501"/>
          </a:xfrm>
          <a:prstGeom prst="rect">
            <a:avLst/>
          </a:prstGeom>
        </p:spPr>
        <p:txBody>
          <a:bodyPr spcFirstLastPara="1" wrap="square" lIns="0" tIns="0" rIns="0" bIns="0" anchor="t" anchorCtr="0">
            <a:noAutofit/>
          </a:bodyPr>
          <a:lstStyle/>
          <a:p>
            <a:pPr indent="0">
              <a:lnSpc>
                <a:spcPct val="95000"/>
              </a:lnSpc>
              <a:buClr>
                <a:schemeClr val="dk1"/>
              </a:buClr>
              <a:buSzPts val="1100"/>
              <a:buFont typeface="Arial"/>
            </a:pPr>
            <a:r>
              <a:rPr lang="en-AU" sz="800" i="1">
                <a:solidFill>
                  <a:schemeClr val="tx1"/>
                </a:solidFill>
                <a:latin typeface="Arial"/>
                <a:ea typeface="Arial"/>
                <a:cs typeface="Arial"/>
                <a:sym typeface="Arial"/>
              </a:rPr>
              <a:t>My initial thought is the higher the star rating, the more energy efficient the house is. - RE agents Communicating Ratings 2</a:t>
            </a:r>
            <a:endParaRPr lang="en-US">
              <a:solidFill>
                <a:schemeClr val="tx1"/>
              </a:solidFill>
            </a:endParaRPr>
          </a:p>
          <a:p>
            <a:pPr marL="0" lvl="0" indent="0" algn="l" rtl="0">
              <a:lnSpc>
                <a:spcPct val="95000"/>
              </a:lnSpc>
              <a:spcBef>
                <a:spcPts val="500"/>
              </a:spcBef>
              <a:spcAft>
                <a:spcPts val="0"/>
              </a:spcAft>
              <a:buClr>
                <a:schemeClr val="dk1"/>
              </a:buClr>
              <a:buSzPts val="1100"/>
              <a:buFont typeface="Arial"/>
              <a:buNone/>
            </a:pPr>
            <a:r>
              <a:rPr lang="en-AU" sz="800" i="1">
                <a:solidFill>
                  <a:schemeClr val="tx1"/>
                </a:solidFill>
                <a:latin typeface="Arial"/>
                <a:ea typeface="Arial"/>
                <a:cs typeface="Arial"/>
                <a:sym typeface="Arial"/>
              </a:rPr>
              <a:t>It does get confusing when you've got 100, and then 5 stars. different rating styles. - Proptech 3</a:t>
            </a:r>
          </a:p>
          <a:p>
            <a:pPr indent="0">
              <a:lnSpc>
                <a:spcPct val="95000"/>
              </a:lnSpc>
              <a:spcBef>
                <a:spcPts val="500"/>
              </a:spcBef>
              <a:buClr>
                <a:schemeClr val="dk1"/>
              </a:buClr>
              <a:buSzPts val="1100"/>
              <a:buFont typeface="Arial"/>
            </a:pPr>
            <a:r>
              <a:rPr lang="en-AU" sz="800" i="1">
                <a:solidFill>
                  <a:schemeClr val="tx1"/>
                </a:solidFill>
                <a:latin typeface="Arial"/>
                <a:ea typeface="Arial"/>
                <a:cs typeface="Arial"/>
                <a:sym typeface="Arial"/>
              </a:rPr>
              <a:t>I was drawn straight to the stars and that corner on the right. - RE agents Communicating Ratings 2</a:t>
            </a:r>
            <a:endParaRPr lang="en-AU" sz="800" i="1">
              <a:solidFill>
                <a:schemeClr val="tx1"/>
              </a:solidFill>
              <a:latin typeface="Arial"/>
              <a:ea typeface="Arial"/>
              <a:cs typeface="Arial"/>
            </a:endParaRPr>
          </a:p>
          <a:p>
            <a:pPr marL="0" lvl="0" indent="0" algn="l" rtl="0">
              <a:lnSpc>
                <a:spcPct val="95000"/>
              </a:lnSpc>
              <a:spcBef>
                <a:spcPts val="500"/>
              </a:spcBef>
              <a:spcAft>
                <a:spcPts val="0"/>
              </a:spcAft>
              <a:buClr>
                <a:schemeClr val="dk1"/>
              </a:buClr>
              <a:buSzPts val="1100"/>
              <a:buFont typeface="Arial"/>
              <a:buNone/>
            </a:pPr>
            <a:r>
              <a:rPr lang="en-AU" sz="800" i="1">
                <a:solidFill>
                  <a:schemeClr val="tx1"/>
                </a:solidFill>
                <a:latin typeface="Arial"/>
                <a:ea typeface="Arial"/>
                <a:cs typeface="Arial"/>
                <a:sym typeface="Arial"/>
              </a:rPr>
              <a:t>What’s good is that curved star rating - consistent with white goods energy rating that’s been around for years. Very interpretable. - Proptech 4</a:t>
            </a:r>
          </a:p>
          <a:p>
            <a:pPr marL="0" lvl="0" indent="0" algn="l" rtl="0">
              <a:lnSpc>
                <a:spcPct val="95000"/>
              </a:lnSpc>
              <a:spcBef>
                <a:spcPts val="500"/>
              </a:spcBef>
              <a:spcAft>
                <a:spcPts val="0"/>
              </a:spcAft>
              <a:buClr>
                <a:schemeClr val="dk1"/>
              </a:buClr>
              <a:buSzPts val="1100"/>
              <a:buFont typeface="Arial"/>
              <a:buNone/>
            </a:pPr>
            <a:r>
              <a:rPr lang="en-AU" sz="800" i="1">
                <a:solidFill>
                  <a:schemeClr val="tx1"/>
                </a:solidFill>
                <a:latin typeface="Arial"/>
                <a:ea typeface="Arial"/>
                <a:cs typeface="Arial"/>
                <a:sym typeface="Arial"/>
              </a:rPr>
              <a:t>I look at the stars and I go that's the official rating system for energy. - Proptech 3</a:t>
            </a:r>
          </a:p>
          <a:p>
            <a:pPr indent="0">
              <a:lnSpc>
                <a:spcPct val="95000"/>
              </a:lnSpc>
              <a:spcBef>
                <a:spcPts val="500"/>
              </a:spcBef>
              <a:buClr>
                <a:schemeClr val="dk1"/>
              </a:buClr>
              <a:buSzPts val="1100"/>
            </a:pPr>
            <a:r>
              <a:rPr lang="en-AU" sz="800" i="1">
                <a:solidFill>
                  <a:schemeClr val="tx1"/>
                </a:solidFill>
                <a:latin typeface="Arial"/>
                <a:ea typeface="Arial"/>
                <a:cs typeface="Arial"/>
                <a:sym typeface="Arial"/>
              </a:rPr>
              <a:t>Stars - familiarity in looking at any product. I look at the star rating and its prominent on the front of white goods. Familiar icon. - RE agents Communicating Ratings 2</a:t>
            </a:r>
          </a:p>
          <a:p>
            <a:pPr marL="0" lvl="0" indent="0" algn="l" rtl="0">
              <a:lnSpc>
                <a:spcPct val="95000"/>
              </a:lnSpc>
              <a:spcBef>
                <a:spcPts val="500"/>
              </a:spcBef>
              <a:spcAft>
                <a:spcPts val="500"/>
              </a:spcAft>
              <a:buClr>
                <a:schemeClr val="dk1"/>
              </a:buClr>
              <a:buSzPts val="1100"/>
              <a:buFont typeface="Arial"/>
              <a:buNone/>
            </a:pPr>
            <a:r>
              <a:rPr lang="en-AU" sz="800" i="1">
                <a:solidFill>
                  <a:schemeClr val="tx1"/>
                </a:solidFill>
                <a:latin typeface="Arial"/>
                <a:ea typeface="Arial"/>
                <a:cs typeface="Arial"/>
                <a:sym typeface="Arial"/>
              </a:rPr>
              <a:t>What </a:t>
            </a:r>
            <a:r>
              <a:rPr lang="en-AU" sz="800" i="1" err="1">
                <a:solidFill>
                  <a:schemeClr val="tx1"/>
                </a:solidFill>
                <a:latin typeface="Arial"/>
                <a:ea typeface="Arial"/>
                <a:cs typeface="Arial"/>
                <a:sym typeface="Arial"/>
              </a:rPr>
              <a:t>i</a:t>
            </a:r>
            <a:r>
              <a:rPr lang="en-AU" sz="800" i="1">
                <a:solidFill>
                  <a:schemeClr val="tx1"/>
                </a:solidFill>
                <a:latin typeface="Arial"/>
                <a:ea typeface="Arial"/>
                <a:cs typeface="Arial"/>
                <a:sym typeface="Arial"/>
              </a:rPr>
              <a:t> think is the weird is I don’t understand is the difference between the star rating and the home energy rating. What do they mean in relation to each other. - Proptech 4</a:t>
            </a:r>
            <a:endParaRPr lang="en-AU" sz="800" b="1">
              <a:solidFill>
                <a:schemeClr val="tx1"/>
              </a:solidFill>
              <a:latin typeface="Arial"/>
              <a:ea typeface="Arial"/>
              <a:cs typeface="Arial"/>
              <a:sym typeface="Arial"/>
            </a:endParaRPr>
          </a:p>
        </p:txBody>
      </p:sp>
      <p:sp>
        <p:nvSpPr>
          <p:cNvPr id="5" name="Text Placeholder 4">
            <a:extLst>
              <a:ext uri="{FF2B5EF4-FFF2-40B4-BE49-F238E27FC236}">
                <a16:creationId xmlns:a16="http://schemas.microsoft.com/office/drawing/2014/main" id="{84DB1AD8-A652-9B05-B926-956716995194}"/>
              </a:ext>
            </a:extLst>
          </p:cNvPr>
          <p:cNvSpPr>
            <a:spLocks noGrp="1"/>
          </p:cNvSpPr>
          <p:nvPr>
            <p:ph type="body" idx="3"/>
          </p:nvPr>
        </p:nvSpPr>
        <p:spPr/>
        <p:txBody>
          <a:bodyPr>
            <a:normAutofit/>
          </a:bodyPr>
          <a:lstStyle/>
          <a:p>
            <a:pPr marL="0" indent="0">
              <a:lnSpc>
                <a:spcPct val="95000"/>
              </a:lnSpc>
            </a:pPr>
            <a:r>
              <a:rPr lang="en-US" sz="800" b="1">
                <a:latin typeface="Arial"/>
                <a:ea typeface="Arial"/>
                <a:cs typeface="Arial"/>
                <a:sym typeface="Arial"/>
              </a:rPr>
              <a:t>C.6 Data ownership, security and equity</a:t>
            </a:r>
            <a:endParaRPr lang="en-US" sz="800">
              <a:cs typeface="Arial"/>
            </a:endParaRPr>
          </a:p>
          <a:p>
            <a:pPr marL="0" indent="0">
              <a:lnSpc>
                <a:spcPct val="95000"/>
              </a:lnSpc>
            </a:pPr>
            <a:endParaRPr lang="en-GB" sz="800">
              <a:latin typeface="Arial"/>
              <a:cs typeface="Arial"/>
            </a:endParaRPr>
          </a:p>
          <a:p>
            <a:pPr indent="0">
              <a:lnSpc>
                <a:spcPct val="95000"/>
              </a:lnSpc>
            </a:pPr>
            <a:r>
              <a:rPr lang="en-GB" sz="800">
                <a:latin typeface="Arial"/>
                <a:cs typeface="Arial"/>
              </a:rPr>
              <a:t>The rise of Proptech and data-driven real estate tools has brought about new concerns regarding data security, ownership, and sovereignty. With the increasing monetisation of property data by companies and financial institutions, questions emerge about who owns this data, who </a:t>
            </a:r>
            <a:r>
              <a:rPr lang="en-AU" sz="800">
                <a:latin typeface="Arial"/>
                <a:cs typeface="Arial"/>
              </a:rPr>
              <a:t>has</a:t>
            </a:r>
            <a:r>
              <a:rPr lang="en-GB" sz="800">
                <a:latin typeface="Arial"/>
                <a:cs typeface="Arial"/>
              </a:rPr>
              <a:t> access to it, and who benefits from its use. Often, homeowners, renters, communities or even RE agents whose data is being collected do not receive the benefits. </a:t>
            </a:r>
          </a:p>
          <a:p>
            <a:pPr marL="0" indent="0">
              <a:lnSpc>
                <a:spcPct val="95000"/>
              </a:lnSpc>
            </a:pPr>
            <a:endParaRPr lang="en-GB" sz="800">
              <a:latin typeface="Arial"/>
              <a:cs typeface="Arial"/>
            </a:endParaRPr>
          </a:p>
          <a:p>
            <a:pPr marL="0" indent="0">
              <a:lnSpc>
                <a:spcPct val="95000"/>
              </a:lnSpc>
            </a:pPr>
            <a:r>
              <a:rPr lang="en-GB" sz="800">
                <a:latin typeface="Arial"/>
                <a:cs typeface="Arial"/>
              </a:rPr>
              <a:t>Although not directly expressed by real estate agents, stakeholders expressed undertones and concerns about how  data is used and who benefits. </a:t>
            </a:r>
          </a:p>
          <a:p>
            <a:endParaRPr lang="en-AU" sz="800"/>
          </a:p>
        </p:txBody>
      </p:sp>
      <p:sp>
        <p:nvSpPr>
          <p:cNvPr id="4" name="Slide Number Placeholder 3">
            <a:extLst>
              <a:ext uri="{FF2B5EF4-FFF2-40B4-BE49-F238E27FC236}">
                <a16:creationId xmlns:a16="http://schemas.microsoft.com/office/drawing/2014/main" id="{211E3FA1-5411-9AC0-69B5-2690BE7B3339}"/>
              </a:ext>
            </a:extLst>
          </p:cNvPr>
          <p:cNvSpPr>
            <a:spLocks noGrp="1"/>
          </p:cNvSpPr>
          <p:nvPr>
            <p:ph type="sldNum" sz="quarter" idx="10"/>
          </p:nvPr>
        </p:nvSpPr>
        <p:spPr/>
        <p:txBody>
          <a:bodyPr/>
          <a:lstStyle/>
          <a:p>
            <a:fld id="{178BA19D-C1A8-2A4D-80DC-523B2B2B450E}"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087"/>
        <p:cNvGrpSpPr/>
        <p:nvPr/>
      </p:nvGrpSpPr>
      <p:grpSpPr>
        <a:xfrm>
          <a:off x="0" y="0"/>
          <a:ext cx="0" cy="0"/>
          <a:chOff x="0" y="0"/>
          <a:chExt cx="0" cy="0"/>
        </a:xfrm>
      </p:grpSpPr>
      <p:sp>
        <p:nvSpPr>
          <p:cNvPr id="6089" name="Google Shape;6089;p746"/>
          <p:cNvSpPr txBox="1">
            <a:spLocks noGrp="1"/>
          </p:cNvSpPr>
          <p:nvPr>
            <p:ph type="title"/>
          </p:nvPr>
        </p:nvSpPr>
        <p:spPr>
          <a:prstGeom prst="rect">
            <a:avLst/>
          </a:prstGeom>
        </p:spPr>
        <p:txBody>
          <a:bodyPr spcFirstLastPara="1" wrap="square" lIns="0" tIns="0" rIns="0" bIns="0" anchor="t" anchorCtr="0">
            <a:normAutofit/>
          </a:bodyPr>
          <a:lstStyle/>
          <a:p>
            <a:r>
              <a:rPr lang="en-US">
                <a:solidFill>
                  <a:schemeClr val="dk1"/>
                </a:solidFill>
                <a:latin typeface="Arial" panose="020B0604020202020204" pitchFamily="34" charset="0"/>
                <a:cs typeface="Arial" panose="020B0604020202020204" pitchFamily="34" charset="0"/>
              </a:rPr>
              <a:t>Theme C: Opportunities and risks</a:t>
            </a:r>
          </a:p>
        </p:txBody>
      </p:sp>
      <p:sp>
        <p:nvSpPr>
          <p:cNvPr id="6088" name="Google Shape;6088;p746"/>
          <p:cNvSpPr txBox="1">
            <a:spLocks noGrp="1"/>
          </p:cNvSpPr>
          <p:nvPr>
            <p:ph type="body" idx="1"/>
          </p:nvPr>
        </p:nvSpPr>
        <p:spPr>
          <a:xfrm>
            <a:off x="480299" y="1137542"/>
            <a:ext cx="1776301" cy="3912450"/>
          </a:xfrm>
          <a:prstGeom prst="rect">
            <a:avLst/>
          </a:prstGeom>
        </p:spPr>
        <p:txBody>
          <a:bodyPr spcFirstLastPara="1" wrap="square" lIns="0" tIns="0" rIns="0" bIns="0" anchor="t" anchorCtr="0">
            <a:normAutofit lnSpcReduction="10000"/>
          </a:bodyPr>
          <a:lstStyle/>
          <a:p>
            <a:pPr marL="0" marR="0" lvl="0" indent="0" algn="l" rtl="0">
              <a:lnSpc>
                <a:spcPct val="95000"/>
              </a:lnSpc>
              <a:spcBef>
                <a:spcPts val="0"/>
              </a:spcBef>
              <a:spcAft>
                <a:spcPts val="0"/>
              </a:spcAft>
              <a:buNone/>
            </a:pPr>
            <a:r>
              <a:rPr lang="en-AU" sz="1000" b="1">
                <a:solidFill>
                  <a:srgbClr val="22632F"/>
                </a:solidFill>
                <a:latin typeface="Arial"/>
                <a:ea typeface="Arial"/>
                <a:cs typeface="Arial"/>
                <a:sym typeface="Arial"/>
              </a:rPr>
              <a:t>Opportunities:</a:t>
            </a:r>
          </a:p>
          <a:p>
            <a:pPr marL="171450" indent="-171450">
              <a:lnSpc>
                <a:spcPct val="95000"/>
              </a:lnSpc>
              <a:spcBef>
                <a:spcPts val="500"/>
              </a:spcBef>
              <a:buFont typeface="Arial" panose="020B0604020202020204" pitchFamily="34" charset="0"/>
              <a:buChar char="•"/>
            </a:pPr>
            <a:r>
              <a:rPr lang="en-AU" sz="800" b="1">
                <a:solidFill>
                  <a:srgbClr val="585858"/>
                </a:solidFill>
                <a:latin typeface="Arial"/>
                <a:ea typeface="Arial"/>
                <a:cs typeface="Arial"/>
                <a:sym typeface="Arial"/>
              </a:rPr>
              <a:t>Improving the home energy rating icon will improve understanding and engagement</a:t>
            </a:r>
            <a:br>
              <a:rPr lang="en-AU" sz="800">
                <a:latin typeface="Arial"/>
                <a:ea typeface="Arial"/>
                <a:cs typeface="Arial"/>
              </a:rPr>
            </a:br>
            <a:r>
              <a:rPr lang="en-AU" sz="800">
                <a:solidFill>
                  <a:srgbClr val="585858"/>
                </a:solidFill>
                <a:latin typeface="Arial"/>
                <a:cs typeface="Arial"/>
                <a:sym typeface="Arial"/>
              </a:rPr>
              <a:t>An opportunity lies in effectively communicating the new system to the market — particularly the distinctions between the star-based and bar-based rating formats. </a:t>
            </a:r>
          </a:p>
          <a:p>
            <a:pPr marL="171450" indent="-171450">
              <a:lnSpc>
                <a:spcPct val="95000"/>
              </a:lnSpc>
              <a:spcBef>
                <a:spcPts val="500"/>
              </a:spcBef>
              <a:buFont typeface="Arial" panose="020B0604020202020204" pitchFamily="34" charset="0"/>
              <a:buChar char="•"/>
            </a:pPr>
            <a:r>
              <a:rPr lang="en-AU" sz="800">
                <a:solidFill>
                  <a:srgbClr val="585858"/>
                </a:solidFill>
                <a:latin typeface="Arial"/>
                <a:cs typeface="Arial"/>
                <a:sym typeface="Arial"/>
              </a:rPr>
              <a:t>Clear communication to the market about how to use and interpret the energy rating and visual guidelines will ensure that consum</a:t>
            </a:r>
            <a:r>
              <a:rPr lang="en-AU" sz="800">
                <a:solidFill>
                  <a:srgbClr val="585858"/>
                </a:solidFill>
                <a:latin typeface="Arial"/>
                <a:ea typeface="Arial"/>
                <a:cs typeface="Arial"/>
                <a:sym typeface="Arial"/>
              </a:rPr>
              <a:t>ers can easily interpret ratings and hopefully improve decision making.</a:t>
            </a:r>
            <a:endParaRPr lang="en-AU" sz="800">
              <a:solidFill>
                <a:srgbClr val="585858"/>
              </a:solidFill>
              <a:latin typeface="Arial"/>
              <a:ea typeface="Arial"/>
              <a:cs typeface="Arial"/>
            </a:endParaRPr>
          </a:p>
          <a:p>
            <a:pPr marL="171450" lvl="0" indent="-171450" algn="l" rtl="0">
              <a:lnSpc>
                <a:spcPct val="95000"/>
              </a:lnSpc>
              <a:spcBef>
                <a:spcPts val="500"/>
              </a:spcBef>
              <a:spcAft>
                <a:spcPts val="500"/>
              </a:spcAft>
              <a:buFont typeface="Arial" panose="020B0604020202020204" pitchFamily="34" charset="0"/>
              <a:buChar char="•"/>
            </a:pPr>
            <a:r>
              <a:rPr lang="en-AU" sz="800" b="1">
                <a:solidFill>
                  <a:srgbClr val="585858"/>
                </a:solidFill>
                <a:latin typeface="Arial"/>
                <a:ea typeface="Arial"/>
                <a:cs typeface="Arial"/>
                <a:sym typeface="Arial"/>
              </a:rPr>
              <a:t>Standardisation of rules and clear guidelines for effective adoption</a:t>
            </a:r>
            <a:br>
              <a:rPr lang="en-AU" sz="800">
                <a:latin typeface="Arial"/>
                <a:ea typeface="Arial"/>
                <a:cs typeface="Arial"/>
              </a:rPr>
            </a:br>
            <a:r>
              <a:rPr lang="en-AU" sz="800">
                <a:solidFill>
                  <a:srgbClr val="585858"/>
                </a:solidFill>
                <a:latin typeface="Arial"/>
                <a:ea typeface="Arial"/>
                <a:cs typeface="Arial"/>
                <a:sym typeface="Arial"/>
              </a:rPr>
              <a:t>Standardising the rules for disclosure of energy ratings and certificates, alongside providing clear guidelines and rules for displaying ratings across diverse advertising platforms (such as social media, SMS, and websites), will ensure consistency and fairness across the sector. Uniform rules for data formats, icons, and advertising presentations will reduce confusion, improve compliance, and maximise public awareness, better enabling adoption and efficient implementation of the home energy rating system.</a:t>
            </a:r>
          </a:p>
        </p:txBody>
      </p:sp>
      <p:sp>
        <p:nvSpPr>
          <p:cNvPr id="6092" name="Google Shape;6092;p746"/>
          <p:cNvSpPr txBox="1">
            <a:spLocks noGrp="1"/>
          </p:cNvSpPr>
          <p:nvPr>
            <p:ph type="body" idx="2"/>
          </p:nvPr>
        </p:nvSpPr>
        <p:spPr>
          <a:xfrm>
            <a:off x="2555578" y="1226149"/>
            <a:ext cx="1776299" cy="3166501"/>
          </a:xfrm>
          <a:prstGeom prst="rect">
            <a:avLst/>
          </a:prstGeom>
        </p:spPr>
        <p:txBody>
          <a:bodyPr spcFirstLastPara="1" wrap="square" lIns="0" tIns="0" rIns="0" bIns="0" anchor="t" anchorCtr="0">
            <a:normAutofit/>
          </a:bodyPr>
          <a:lstStyle/>
          <a:p>
            <a:pPr marL="171450" lvl="0" indent="-171450" algn="l" rtl="0">
              <a:lnSpc>
                <a:spcPct val="95000"/>
              </a:lnSpc>
              <a:spcBef>
                <a:spcPts val="500"/>
              </a:spcBef>
              <a:spcAft>
                <a:spcPts val="500"/>
              </a:spcAft>
              <a:buClr>
                <a:schemeClr val="dk1"/>
              </a:buClr>
              <a:buSzPts val="1100"/>
              <a:buFont typeface="Arial" panose="020B0604020202020204" pitchFamily="34" charset="0"/>
              <a:buChar char="•"/>
            </a:pPr>
            <a:r>
              <a:rPr lang="en-AU" sz="800" b="1">
                <a:latin typeface="Arial"/>
                <a:ea typeface="Arial"/>
                <a:cs typeface="Arial"/>
                <a:sym typeface="Arial"/>
              </a:rPr>
              <a:t>Disclosure rules as a platform for commercial differentiation and consumer awareness</a:t>
            </a:r>
            <a:br>
              <a:rPr lang="en-AU" sz="800">
                <a:latin typeface="Arial"/>
                <a:ea typeface="Arial"/>
                <a:cs typeface="Arial"/>
              </a:rPr>
            </a:br>
            <a:r>
              <a:rPr lang="en-AU" sz="800">
                <a:latin typeface="Arial"/>
                <a:ea typeface="Arial"/>
                <a:cs typeface="Arial"/>
                <a:sym typeface="Arial"/>
              </a:rPr>
              <a:t>Establishing clear disclosure rules that strike a balance between consumer transparency and commercial interests will ensure energy ratings are effectively communicated at crucial stages of the property transaction. Minimum viable disclosure will set an industry base standard </a:t>
            </a:r>
            <a:r>
              <a:rPr lang="en-AU" sz="800">
                <a:latin typeface="Arial"/>
                <a:cs typeface="Arial"/>
                <a:sym typeface="Arial"/>
              </a:rPr>
              <a:t>but should also enable commercial interests to explore</a:t>
            </a:r>
            <a:r>
              <a:rPr lang="en-AU" sz="800">
                <a:latin typeface="Arial"/>
                <a:ea typeface="Arial"/>
                <a:cs typeface="Arial"/>
                <a:sym typeface="Arial"/>
              </a:rPr>
              <a:t> how they might create better user experiences and services, leveraging energy ratings as a point of commercial differentiation while maintaining fairness and consistency.</a:t>
            </a:r>
          </a:p>
        </p:txBody>
      </p:sp>
      <p:sp>
        <p:nvSpPr>
          <p:cNvPr id="6090" name="Google Shape;6090;p746"/>
          <p:cNvSpPr txBox="1">
            <a:spLocks noGrp="1"/>
          </p:cNvSpPr>
          <p:nvPr>
            <p:ph type="body" idx="3"/>
          </p:nvPr>
        </p:nvSpPr>
        <p:spPr>
          <a:xfrm>
            <a:off x="4751699" y="1129449"/>
            <a:ext cx="1904474" cy="3648178"/>
          </a:xfrm>
          <a:prstGeom prst="rect">
            <a:avLst/>
          </a:prstGeom>
        </p:spPr>
        <p:txBody>
          <a:bodyPr spcFirstLastPara="1" wrap="square" lIns="0" tIns="0" rIns="0" bIns="0" anchor="t" anchorCtr="0">
            <a:spAutoFit/>
          </a:bodyPr>
          <a:lstStyle/>
          <a:p>
            <a:pPr marL="0" lvl="0" indent="0" algn="l" rtl="0">
              <a:lnSpc>
                <a:spcPct val="95000"/>
              </a:lnSpc>
              <a:spcBef>
                <a:spcPts val="0"/>
              </a:spcBef>
              <a:spcAft>
                <a:spcPts val="0"/>
              </a:spcAft>
              <a:buNone/>
            </a:pPr>
            <a:r>
              <a:rPr lang="en-AU" b="1">
                <a:solidFill>
                  <a:srgbClr val="AC152F"/>
                </a:solidFill>
              </a:rPr>
              <a:t>Risks:</a:t>
            </a:r>
          </a:p>
          <a:p>
            <a:pPr marL="171450" indent="-171450">
              <a:lnSpc>
                <a:spcPct val="95000"/>
              </a:lnSpc>
              <a:spcBef>
                <a:spcPts val="500"/>
              </a:spcBef>
              <a:spcAft>
                <a:spcPts val="500"/>
              </a:spcAft>
              <a:buClr>
                <a:schemeClr val="dk1"/>
              </a:buClr>
              <a:buSzPts val="1100"/>
              <a:buFont typeface="Arial" panose="020B0604020202020204" pitchFamily="34" charset="0"/>
              <a:buChar char="•"/>
            </a:pPr>
            <a:r>
              <a:rPr lang="en-AU" sz="800" b="1"/>
              <a:t>Inconsistent implementation due to a lack of clear and applicable rules</a:t>
            </a:r>
            <a:br>
              <a:rPr lang="en-AU" sz="800"/>
            </a:br>
            <a:r>
              <a:rPr lang="en-AU" sz="800"/>
              <a:t>Failure to enforce clear, standardised rules could result in inconsistent energy ratings and marketing materials across all channels, undermining trust and complicating compliance. Any lack of universal guidelines that are applicable to all channels may lead to confusion for consumers and inefficiency across the sector, slowing the adoption process. At the same time overly complex disclosure requirements could hinder the smooth integration of energy ratings into technology and workflows.</a:t>
            </a:r>
          </a:p>
          <a:p>
            <a:pPr marL="171450" lvl="0" indent="-171450" algn="l" rtl="0">
              <a:lnSpc>
                <a:spcPct val="95000"/>
              </a:lnSpc>
              <a:spcBef>
                <a:spcPts val="500"/>
              </a:spcBef>
              <a:spcAft>
                <a:spcPts val="500"/>
              </a:spcAft>
              <a:buClr>
                <a:schemeClr val="dk1"/>
              </a:buClr>
              <a:buSzPts val="1100"/>
              <a:buFont typeface="Arial" panose="020B0604020202020204" pitchFamily="34" charset="0"/>
              <a:buChar char="•"/>
            </a:pPr>
            <a:r>
              <a:rPr lang="en-AU" sz="800"/>
              <a:t>Confusion over rating icon and metrics</a:t>
            </a:r>
            <a:br>
              <a:rPr lang="en-AU" sz="800"/>
            </a:br>
            <a:r>
              <a:rPr lang="en-AU" sz="800"/>
              <a:t>The current system of using both star ratings and numerical scores may confuse consumers, especially when there is no clear understanding of what the numbers represent. The inconsistency of colour use (e.g., green implying better performance) and unclear scales may lead to misinterpretation, hindering consumer confidence and adoption.</a:t>
            </a:r>
          </a:p>
        </p:txBody>
      </p:sp>
      <p:sp>
        <p:nvSpPr>
          <p:cNvPr id="6091" name="Google Shape;6091;p746"/>
          <p:cNvSpPr txBox="1">
            <a:spLocks noGrp="1"/>
          </p:cNvSpPr>
          <p:nvPr>
            <p:ph type="body" idx="4"/>
          </p:nvPr>
        </p:nvSpPr>
        <p:spPr>
          <a:xfrm>
            <a:off x="6811987" y="1226149"/>
            <a:ext cx="1904474" cy="3166500"/>
          </a:xfrm>
          <a:prstGeom prst="rect">
            <a:avLst/>
          </a:prstGeom>
        </p:spPr>
        <p:txBody>
          <a:bodyPr spcFirstLastPara="1" wrap="square" lIns="0" tIns="0" rIns="0" bIns="0" anchor="t" anchorCtr="0">
            <a:normAutofit/>
          </a:bodyPr>
          <a:lstStyle/>
          <a:p>
            <a:pPr marL="171450" indent="-171450">
              <a:lnSpc>
                <a:spcPct val="95000"/>
              </a:lnSpc>
              <a:spcBef>
                <a:spcPts val="500"/>
              </a:spcBef>
              <a:buSzPts val="1100"/>
              <a:buFont typeface="Arial" panose="020B0604020202020204" pitchFamily="34" charset="0"/>
              <a:buChar char="•"/>
            </a:pPr>
            <a:r>
              <a:rPr lang="en-AU" sz="800" b="1"/>
              <a:t>Additionally, consumer confusion is likely to be heightened when combined with additional rating systems like NABERS. </a:t>
            </a:r>
            <a:br>
              <a:rPr lang="en-AU" sz="800"/>
            </a:br>
            <a:r>
              <a:rPr lang="en-AU" sz="800"/>
              <a:t>Care should be given as to how various rating systems are combined and communicated to consumers.</a:t>
            </a:r>
          </a:p>
          <a:p>
            <a:pPr marL="171450" lvl="0" indent="-171450" algn="l">
              <a:lnSpc>
                <a:spcPct val="95000"/>
              </a:lnSpc>
              <a:spcBef>
                <a:spcPts val="500"/>
              </a:spcBef>
              <a:spcAft>
                <a:spcPts val="0"/>
              </a:spcAft>
              <a:buSzPts val="1100"/>
              <a:buFont typeface="Arial" panose="020B0604020202020204" pitchFamily="34" charset="0"/>
              <a:buChar char="•"/>
            </a:pPr>
            <a:r>
              <a:rPr lang="en-AU" sz="800"/>
              <a:t>Voluntary participation risks insufficient adoption</a:t>
            </a:r>
            <a:br>
              <a:rPr lang="en-AU" sz="800"/>
            </a:br>
            <a:r>
              <a:rPr lang="en-AU" sz="800"/>
              <a:t>If energy ratings remain voluntary, there’s a significant risk of low participation, especially from agents and stakeholders who may not engage without an obligation. This would undermine the policy’s effectiveness and delay the transition to more energy-efficient homes, limiting the overall impact of the program.</a:t>
            </a:r>
          </a:p>
          <a:p>
            <a:pPr marL="0" lvl="0" indent="0" algn="l" rtl="0">
              <a:lnSpc>
                <a:spcPct val="95000"/>
              </a:lnSpc>
              <a:spcBef>
                <a:spcPts val="500"/>
              </a:spcBef>
              <a:spcAft>
                <a:spcPts val="500"/>
              </a:spcAft>
              <a:buNone/>
            </a:pPr>
            <a:endParaRPr lang="en-AU" sz="800"/>
          </a:p>
        </p:txBody>
      </p:sp>
      <p:sp>
        <p:nvSpPr>
          <p:cNvPr id="3" name="Slide Number Placeholder 2">
            <a:extLst>
              <a:ext uri="{FF2B5EF4-FFF2-40B4-BE49-F238E27FC236}">
                <a16:creationId xmlns:a16="http://schemas.microsoft.com/office/drawing/2014/main" id="{C34BB623-5C59-49B0-F922-2C12438CC902}"/>
              </a:ext>
            </a:extLst>
          </p:cNvPr>
          <p:cNvSpPr>
            <a:spLocks noGrp="1"/>
          </p:cNvSpPr>
          <p:nvPr>
            <p:ph type="sldNum" sz="quarter" idx="10"/>
          </p:nvPr>
        </p:nvSpPr>
        <p:spPr/>
        <p:txBody>
          <a:bodyPr/>
          <a:lstStyle/>
          <a:p>
            <a:fld id="{178BA19D-C1A8-2A4D-80DC-523B2B2B450E}"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ECB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28EA-712A-37A7-05A0-ACDDB68D2CA1}"/>
              </a:ext>
            </a:extLst>
          </p:cNvPr>
          <p:cNvSpPr>
            <a:spLocks noGrp="1"/>
          </p:cNvSpPr>
          <p:nvPr>
            <p:ph type="ctrTitle"/>
          </p:nvPr>
        </p:nvSpPr>
        <p:spPr>
          <a:xfrm>
            <a:off x="1145059" y="1663852"/>
            <a:ext cx="6855941" cy="1048576"/>
          </a:xfrm>
        </p:spPr>
        <p:txBody>
          <a:bodyPr/>
          <a:lstStyle/>
          <a:p>
            <a:r>
              <a:rPr lang="en-US" b="1" noProof="0">
                <a:sym typeface="Helvetica Neue Light"/>
              </a:rPr>
              <a:t>Theme D:</a:t>
            </a:r>
            <a:r>
              <a:rPr lang="en-US" b="1">
                <a:sym typeface="Helvetica Neue Light"/>
              </a:rPr>
              <a:t> </a:t>
            </a:r>
            <a:r>
              <a:rPr lang="en-AU"/>
              <a:t>Provide tangible, actionable information</a:t>
            </a:r>
            <a:endParaRPr lang="en-GB"/>
          </a:p>
        </p:txBody>
      </p:sp>
      <p:sp>
        <p:nvSpPr>
          <p:cNvPr id="3" name="Content Placeholder 2">
            <a:extLst>
              <a:ext uri="{FF2B5EF4-FFF2-40B4-BE49-F238E27FC236}">
                <a16:creationId xmlns:a16="http://schemas.microsoft.com/office/drawing/2014/main" id="{684BCA98-D8C0-5D65-A5F1-D171CCCA4991}"/>
              </a:ext>
            </a:extLst>
          </p:cNvPr>
          <p:cNvSpPr>
            <a:spLocks noGrp="1"/>
          </p:cNvSpPr>
          <p:nvPr>
            <p:ph sz="quarter" idx="10"/>
          </p:nvPr>
        </p:nvSpPr>
        <p:spPr>
          <a:xfrm>
            <a:off x="1143000" y="2198078"/>
            <a:ext cx="5449501" cy="514350"/>
          </a:xfrm>
        </p:spPr>
        <p:txBody>
          <a:bodyPr/>
          <a:lstStyle/>
          <a:p>
            <a:r>
              <a:rPr lang="en-US" noProof="0">
                <a:sym typeface="Helvetica Neue"/>
              </a:rPr>
              <a:t>Make information tangible and provide context so that users can make decisions and take action.</a:t>
            </a:r>
            <a:endParaRPr lang="en-GB"/>
          </a:p>
        </p:txBody>
      </p:sp>
      <p:sp>
        <p:nvSpPr>
          <p:cNvPr id="4" name="Slide Number Placeholder 3">
            <a:extLst>
              <a:ext uri="{FF2B5EF4-FFF2-40B4-BE49-F238E27FC236}">
                <a16:creationId xmlns:a16="http://schemas.microsoft.com/office/drawing/2014/main" id="{B2FA2E5B-72AB-5BF1-29A9-2ABB59C54E30}"/>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38</a:t>
            </a:fld>
            <a:endParaRPr lang="en-US" sz="800"/>
          </a:p>
        </p:txBody>
      </p:sp>
    </p:spTree>
    <p:extLst>
      <p:ext uri="{BB962C8B-B14F-4D97-AF65-F5344CB8AC3E}">
        <p14:creationId xmlns:p14="http://schemas.microsoft.com/office/powerpoint/2010/main" val="36088415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105"/>
        <p:cNvGrpSpPr/>
        <p:nvPr/>
      </p:nvGrpSpPr>
      <p:grpSpPr>
        <a:xfrm>
          <a:off x="0" y="0"/>
          <a:ext cx="0" cy="0"/>
          <a:chOff x="0" y="0"/>
          <a:chExt cx="0" cy="0"/>
        </a:xfrm>
      </p:grpSpPr>
      <p:sp>
        <p:nvSpPr>
          <p:cNvPr id="6109" name="Google Shape;6109;p748"/>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latin typeface="Arial" panose="020B0604020202020204" pitchFamily="34" charset="0"/>
                <a:cs typeface="Arial" panose="020B0604020202020204" pitchFamily="34" charset="0"/>
              </a:rPr>
              <a:t>Theme D: Main points – 1</a:t>
            </a:r>
          </a:p>
        </p:txBody>
      </p:sp>
      <p:sp>
        <p:nvSpPr>
          <p:cNvPr id="6108" name="Google Shape;6108;p748"/>
          <p:cNvSpPr txBox="1">
            <a:spLocks noGrp="1"/>
          </p:cNvSpPr>
          <p:nvPr>
            <p:ph type="body" idx="1"/>
          </p:nvPr>
        </p:nvSpPr>
        <p:spPr>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None/>
            </a:pPr>
            <a:r>
              <a:rPr lang="en-US" sz="800" b="1">
                <a:solidFill>
                  <a:srgbClr val="585858"/>
                </a:solidFill>
                <a:latin typeface="Arial"/>
                <a:ea typeface="Arial"/>
                <a:cs typeface="Arial"/>
                <a:sym typeface="Arial"/>
              </a:rPr>
              <a:t>D.1 Tangible metrics make ratings more relatable and decisions easier</a:t>
            </a:r>
            <a:endParaRPr sz="800" b="1">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US" sz="800">
                <a:solidFill>
                  <a:srgbClr val="585858"/>
                </a:solidFill>
                <a:latin typeface="Arial"/>
                <a:ea typeface="Arial"/>
                <a:cs typeface="Arial"/>
                <a:sym typeface="Arial"/>
              </a:rPr>
              <a:t>Presenting tangible figures—like potential dollar savings—can significantly influence consumer </a:t>
            </a:r>
            <a:r>
              <a:rPr lang="en-US" sz="800" err="1">
                <a:solidFill>
                  <a:srgbClr val="585858"/>
                </a:solidFill>
                <a:latin typeface="Arial"/>
                <a:ea typeface="Arial"/>
                <a:cs typeface="Arial"/>
                <a:sym typeface="Arial"/>
              </a:rPr>
              <a:t>behaviour</a:t>
            </a:r>
            <a:r>
              <a:rPr lang="en-US" sz="800">
                <a:solidFill>
                  <a:srgbClr val="585858"/>
                </a:solidFill>
                <a:latin typeface="Arial"/>
                <a:ea typeface="Arial"/>
                <a:cs typeface="Arial"/>
                <a:sym typeface="Arial"/>
              </a:rPr>
              <a:t>. Clear financial impacts provide a relatable and motivating context for energy efficiency improvements. For example, detailing potential savings from installing double glazing can aid in decision-making and facilitate discussions between buyers and vendors. </a:t>
            </a:r>
            <a:endParaRPr sz="800">
              <a:solidFill>
                <a:srgbClr val="585858"/>
              </a:solidFill>
              <a:latin typeface="Arial"/>
              <a:ea typeface="Arial"/>
              <a:cs typeface="Arial"/>
              <a:sym typeface="Arial"/>
            </a:endParaRPr>
          </a:p>
          <a:p>
            <a:pPr marL="0" marR="0" lvl="0" indent="0" algn="l" rtl="0">
              <a:lnSpc>
                <a:spcPct val="95000"/>
              </a:lnSpc>
              <a:spcBef>
                <a:spcPts val="500"/>
              </a:spcBef>
              <a:spcAft>
                <a:spcPts val="500"/>
              </a:spcAft>
              <a:buNone/>
            </a:pPr>
            <a:r>
              <a:rPr lang="en-US" sz="800">
                <a:solidFill>
                  <a:srgbClr val="585858"/>
                </a:solidFill>
                <a:latin typeface="Arial"/>
                <a:ea typeface="Arial"/>
                <a:cs typeface="Arial"/>
                <a:sym typeface="Arial"/>
              </a:rPr>
              <a:t>Concrete figures help translate abstract energy metrics, like kilowatts, into everyday terms that are easily understood. Certificates or reports that include estimated cost savings can make energy ratings more impactful and encourage sustainable choices.</a:t>
            </a:r>
            <a:endParaRPr sz="800">
              <a:solidFill>
                <a:srgbClr val="585858"/>
              </a:solidFill>
              <a:latin typeface="Arial"/>
              <a:ea typeface="Arial"/>
              <a:cs typeface="Arial"/>
              <a:sym typeface="Arial"/>
            </a:endParaRPr>
          </a:p>
        </p:txBody>
      </p:sp>
      <p:sp>
        <p:nvSpPr>
          <p:cNvPr id="6107" name="Google Shape;6107;p748">
            <a:extLst>
              <a:ext uri="{C183D7F6-B498-43B3-948B-1728B52AA6E4}">
                <adec:decorative xmlns:adec="http://schemas.microsoft.com/office/drawing/2017/decorative" val="1"/>
              </a:ext>
            </a:extLst>
          </p:cNvPr>
          <p:cNvSpPr/>
          <p:nvPr/>
        </p:nvSpPr>
        <p:spPr>
          <a:xfrm>
            <a:off x="2491350" y="1129449"/>
            <a:ext cx="2006400" cy="1478867"/>
          </a:xfrm>
          <a:prstGeom prst="wedgeRoundRectCallout">
            <a:avLst>
              <a:gd name="adj1" fmla="val -20433"/>
              <a:gd name="adj2" fmla="val 62762"/>
              <a:gd name="adj3" fmla="val 0"/>
            </a:avLst>
          </a:prstGeom>
          <a:solidFill>
            <a:srgbClr val="FFECB2"/>
          </a:solidFill>
          <a:ln w="19050" cap="flat" cmpd="sng">
            <a:solidFill>
              <a:srgbClr val="FFECB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10" name="Google Shape;6110;p748"/>
          <p:cNvSpPr txBox="1">
            <a:spLocks noGrp="1"/>
          </p:cNvSpPr>
          <p:nvPr>
            <p:ph type="body" idx="2"/>
          </p:nvPr>
        </p:nvSpPr>
        <p:spPr>
          <a:xfrm>
            <a:off x="2601298" y="1210295"/>
            <a:ext cx="1776299" cy="1478866"/>
          </a:xfrm>
          <a:prstGeom prst="rect">
            <a:avLst/>
          </a:prstGeom>
        </p:spPr>
        <p:txBody>
          <a:bodyPr spcFirstLastPara="1" wrap="square" lIns="0" tIns="0" rIns="0" bIns="0" anchor="t" anchorCtr="0">
            <a:spAutoFit/>
          </a:bodyPr>
          <a:lstStyle/>
          <a:p>
            <a:pPr indent="0">
              <a:lnSpc>
                <a:spcPct val="95000"/>
              </a:lnSpc>
              <a:buClr>
                <a:schemeClr val="dk1"/>
              </a:buClr>
              <a:buSzPts val="1100"/>
              <a:buFont typeface="Arial"/>
            </a:pPr>
            <a:r>
              <a:rPr lang="en-US" sz="800" i="1">
                <a:solidFill>
                  <a:schemeClr val="tx1"/>
                </a:solidFill>
                <a:latin typeface="Arial"/>
                <a:ea typeface="Arial"/>
                <a:cs typeface="Arial"/>
                <a:sym typeface="Arial"/>
              </a:rPr>
              <a:t>Actually having a tangible figure can be hugely important. - RE agents Resources 1</a:t>
            </a:r>
            <a:endParaRPr lang="en-US">
              <a:solidFill>
                <a:schemeClr val="tx1"/>
              </a:solidFill>
            </a:endParaRPr>
          </a:p>
          <a:p>
            <a:pPr indent="0">
              <a:lnSpc>
                <a:spcPct val="95000"/>
              </a:lnSpc>
              <a:spcBef>
                <a:spcPts val="500"/>
              </a:spcBef>
              <a:buClr>
                <a:schemeClr val="dk1"/>
              </a:buClr>
              <a:buSzPts val="1100"/>
              <a:buFont typeface="Arial"/>
            </a:pPr>
            <a:r>
              <a:rPr lang="en-US" sz="800" i="1">
                <a:solidFill>
                  <a:schemeClr val="tx1"/>
                </a:solidFill>
                <a:latin typeface="Arial"/>
                <a:ea typeface="Arial"/>
                <a:cs typeface="Arial"/>
                <a:sym typeface="Arial"/>
              </a:rPr>
              <a:t>Dollar figures help people be aware of what their savings can be. - RE agents Resources 1</a:t>
            </a:r>
            <a:endParaRPr lang="en-US" sz="800" i="1">
              <a:solidFill>
                <a:schemeClr val="tx1"/>
              </a:solidFill>
              <a:latin typeface="Arial"/>
              <a:ea typeface="Arial"/>
              <a:cs typeface="Arial"/>
            </a:endParaRPr>
          </a:p>
          <a:p>
            <a:pPr marL="0" lvl="0" indent="0" algn="l" rtl="0">
              <a:lnSpc>
                <a:spcPct val="95000"/>
              </a:lnSpc>
              <a:spcBef>
                <a:spcPts val="500"/>
              </a:spcBef>
              <a:spcAft>
                <a:spcPts val="500"/>
              </a:spcAft>
              <a:buNone/>
            </a:pPr>
            <a:r>
              <a:rPr lang="en-US" sz="800" i="1">
                <a:solidFill>
                  <a:schemeClr val="tx1"/>
                </a:solidFill>
                <a:latin typeface="Arial"/>
                <a:ea typeface="Arial"/>
                <a:cs typeface="Arial"/>
                <a:sym typeface="Arial"/>
              </a:rPr>
              <a:t>It's like energy bills which say 'you've used X kilowatts" but how much is that in comparison? I don't know what a kilowatt is. - </a:t>
            </a:r>
            <a:r>
              <a:rPr lang="en-US" sz="800" i="1" err="1">
                <a:solidFill>
                  <a:schemeClr val="tx1"/>
                </a:solidFill>
                <a:latin typeface="Arial"/>
                <a:ea typeface="Arial"/>
                <a:cs typeface="Arial"/>
                <a:sym typeface="Arial"/>
              </a:rPr>
              <a:t>Proptech</a:t>
            </a:r>
            <a:r>
              <a:rPr lang="en-US" sz="800" i="1">
                <a:solidFill>
                  <a:schemeClr val="tx1"/>
                </a:solidFill>
                <a:latin typeface="Arial"/>
                <a:ea typeface="Arial"/>
                <a:cs typeface="Arial"/>
                <a:sym typeface="Arial"/>
              </a:rPr>
              <a:t> 3</a:t>
            </a:r>
            <a:endParaRPr lang="en-US" sz="800">
              <a:solidFill>
                <a:schemeClr val="tx1"/>
              </a:solidFill>
              <a:latin typeface="Arial"/>
              <a:ea typeface="Arial"/>
              <a:cs typeface="Arial"/>
              <a:sym typeface="Arial"/>
            </a:endParaRPr>
          </a:p>
          <a:p>
            <a:pPr marL="0" indent="0">
              <a:lnSpc>
                <a:spcPct val="95000"/>
              </a:lnSpc>
            </a:pPr>
            <a:endParaRPr lang="en-US" sz="800">
              <a:solidFill>
                <a:schemeClr val="tx1"/>
              </a:solidFill>
            </a:endParaRPr>
          </a:p>
        </p:txBody>
      </p:sp>
      <p:sp>
        <p:nvSpPr>
          <p:cNvPr id="6111" name="Google Shape;6111;p748"/>
          <p:cNvSpPr txBox="1">
            <a:spLocks noGrp="1"/>
          </p:cNvSpPr>
          <p:nvPr>
            <p:ph type="body" idx="3"/>
          </p:nvPr>
        </p:nvSpPr>
        <p:spPr>
          <a:prstGeom prst="rect">
            <a:avLst/>
          </a:prstGeom>
        </p:spPr>
        <p:txBody>
          <a:bodyPr spcFirstLastPara="1" wrap="square" lIns="0" tIns="0" rIns="0" bIns="0" anchor="t" anchorCtr="0">
            <a:normAutofit/>
          </a:bodyPr>
          <a:lstStyle/>
          <a:p>
            <a:pPr marL="0" indent="0">
              <a:lnSpc>
                <a:spcPct val="95000"/>
              </a:lnSpc>
            </a:pPr>
            <a:r>
              <a:rPr lang="en-US" sz="800"/>
              <a:t>D.2 Understanding the potential impact of upgrades</a:t>
            </a:r>
            <a:endParaRPr lang="en-US" sz="800">
              <a:solidFill>
                <a:srgbClr val="000000"/>
              </a:solidFill>
            </a:endParaRPr>
          </a:p>
          <a:p>
            <a:pPr marL="0" indent="0">
              <a:lnSpc>
                <a:spcPct val="95000"/>
              </a:lnSpc>
              <a:spcBef>
                <a:spcPts val="500"/>
              </a:spcBef>
            </a:pPr>
            <a:r>
              <a:rPr lang="en-US" sz="800"/>
              <a:t>Clearly communicating how specific upgrades will improve a home's energy rating can enhance consumer decision-making and confidence. By showing the expected increase in rating—such as moving from 2 to 3 stars or 30 to 50 after installing upgrades—homeowners can better gauge the return on investment (ROI) and make informed choices. </a:t>
            </a:r>
            <a:endParaRPr lang="en-US" sz="800">
              <a:solidFill>
                <a:srgbClr val="000000"/>
              </a:solidFill>
            </a:endParaRPr>
          </a:p>
          <a:p>
            <a:pPr marL="0" indent="0">
              <a:lnSpc>
                <a:spcPct val="95000"/>
              </a:lnSpc>
              <a:spcBef>
                <a:spcPts val="500"/>
              </a:spcBef>
              <a:spcAft>
                <a:spcPts val="500"/>
              </a:spcAft>
            </a:pPr>
            <a:r>
              <a:rPr lang="en-US" sz="800"/>
              <a:t>Energy rating certificates should include detailed recommendations, offering certainty that chosen actions will lead to tangible benefits and rating improvements. Side-by-side comparisons, indicating the difference in value with and without suggested features, can provide clarity and reassurance, ensuring that consumers feel confident in their upgrade decisions.</a:t>
            </a:r>
          </a:p>
          <a:p>
            <a:pPr marL="0" indent="0">
              <a:lnSpc>
                <a:spcPct val="95000"/>
              </a:lnSpc>
            </a:pPr>
            <a:endParaRPr sz="800"/>
          </a:p>
        </p:txBody>
      </p:sp>
      <p:sp>
        <p:nvSpPr>
          <p:cNvPr id="6106" name="Google Shape;6106;p748">
            <a:extLst>
              <a:ext uri="{C183D7F6-B498-43B3-948B-1728B52AA6E4}">
                <adec:decorative xmlns:adec="http://schemas.microsoft.com/office/drawing/2017/decorative" val="1"/>
              </a:ext>
            </a:extLst>
          </p:cNvPr>
          <p:cNvSpPr/>
          <p:nvPr/>
        </p:nvSpPr>
        <p:spPr>
          <a:xfrm>
            <a:off x="6729900" y="1129450"/>
            <a:ext cx="1933800" cy="1950150"/>
          </a:xfrm>
          <a:prstGeom prst="wedgeRoundRectCallout">
            <a:avLst>
              <a:gd name="adj1" fmla="val -19956"/>
              <a:gd name="adj2" fmla="val 64247"/>
              <a:gd name="adj3" fmla="val 0"/>
            </a:avLst>
          </a:prstGeom>
          <a:solidFill>
            <a:srgbClr val="FFECB2"/>
          </a:solidFill>
          <a:ln w="19050" cap="flat" cmpd="sng">
            <a:solidFill>
              <a:srgbClr val="FFECB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12" name="Google Shape;6112;p748"/>
          <p:cNvSpPr txBox="1">
            <a:spLocks noGrp="1"/>
          </p:cNvSpPr>
          <p:nvPr>
            <p:ph type="body" idx="4"/>
          </p:nvPr>
        </p:nvSpPr>
        <p:spPr>
          <a:prstGeom prst="rect">
            <a:avLst/>
          </a:prstGeom>
        </p:spPr>
        <p:txBody>
          <a:bodyPr spcFirstLastPara="1" wrap="square" lIns="0" tIns="0" rIns="0" bIns="0" anchor="t" anchorCtr="0">
            <a:normAutofit/>
          </a:bodyPr>
          <a:lstStyle/>
          <a:p>
            <a:pPr marL="0" indent="0">
              <a:lnSpc>
                <a:spcPct val="95000"/>
              </a:lnSpc>
            </a:pPr>
            <a:r>
              <a:rPr lang="en-US" sz="800">
                <a:solidFill>
                  <a:schemeClr val="tx1"/>
                </a:solidFill>
              </a:rPr>
              <a:t>The more practical and relevant information, the more helpful for consumers. - </a:t>
            </a:r>
            <a:r>
              <a:rPr lang="en-US" sz="800" err="1">
                <a:solidFill>
                  <a:schemeClr val="tx1"/>
                </a:solidFill>
              </a:rPr>
              <a:t>Proptech</a:t>
            </a:r>
            <a:r>
              <a:rPr lang="en-US" sz="800">
                <a:solidFill>
                  <a:schemeClr val="tx1"/>
                </a:solidFill>
              </a:rPr>
              <a:t> 3</a:t>
            </a:r>
          </a:p>
          <a:p>
            <a:pPr marL="0" indent="0">
              <a:lnSpc>
                <a:spcPct val="95000"/>
              </a:lnSpc>
              <a:spcBef>
                <a:spcPts val="500"/>
              </a:spcBef>
            </a:pPr>
            <a:r>
              <a:rPr lang="en-US" sz="800">
                <a:solidFill>
                  <a:schemeClr val="tx1"/>
                </a:solidFill>
              </a:rPr>
              <a:t>I don't know how to interpret whether my house is a good house or a bad house. Maybe have a national benchmark or a suburb benchmark or both. - </a:t>
            </a:r>
            <a:r>
              <a:rPr lang="en-US" sz="800" err="1">
                <a:solidFill>
                  <a:schemeClr val="tx1"/>
                </a:solidFill>
              </a:rPr>
              <a:t>Proptech</a:t>
            </a:r>
            <a:r>
              <a:rPr lang="en-US" sz="800">
                <a:solidFill>
                  <a:schemeClr val="tx1"/>
                </a:solidFill>
              </a:rPr>
              <a:t> 4</a:t>
            </a:r>
          </a:p>
          <a:p>
            <a:pPr marL="0" indent="0">
              <a:lnSpc>
                <a:spcPct val="95000"/>
              </a:lnSpc>
              <a:spcBef>
                <a:spcPts val="500"/>
              </a:spcBef>
              <a:spcAft>
                <a:spcPts val="500"/>
              </a:spcAft>
            </a:pPr>
            <a:r>
              <a:rPr lang="en-US" sz="800">
                <a:solidFill>
                  <a:schemeClr val="tx1"/>
                </a:solidFill>
              </a:rPr>
              <a:t>Something like this is the medium energy rating, this is what houses have sold for in your area. Something that helps people know are they high medium or low in comparison. - </a:t>
            </a:r>
            <a:r>
              <a:rPr lang="en-US" sz="800" err="1">
                <a:solidFill>
                  <a:schemeClr val="tx1"/>
                </a:solidFill>
              </a:rPr>
              <a:t>Proptech</a:t>
            </a:r>
            <a:r>
              <a:rPr lang="en-US" sz="800">
                <a:solidFill>
                  <a:schemeClr val="tx1"/>
                </a:solidFill>
              </a:rPr>
              <a:t> 3</a:t>
            </a:r>
          </a:p>
        </p:txBody>
      </p:sp>
      <p:sp>
        <p:nvSpPr>
          <p:cNvPr id="3" name="Slide Number Placeholder 2">
            <a:extLst>
              <a:ext uri="{FF2B5EF4-FFF2-40B4-BE49-F238E27FC236}">
                <a16:creationId xmlns:a16="http://schemas.microsoft.com/office/drawing/2014/main" id="{633FB156-E564-2E68-0800-0906D9880B18}"/>
              </a:ext>
            </a:extLst>
          </p:cNvPr>
          <p:cNvSpPr>
            <a:spLocks noGrp="1"/>
          </p:cNvSpPr>
          <p:nvPr>
            <p:ph type="sldNum" sz="quarter" idx="10"/>
          </p:nvPr>
        </p:nvSpPr>
        <p:spPr/>
        <p:txBody>
          <a:bodyPr/>
          <a:lstStyle/>
          <a:p>
            <a:fld id="{178BA19D-C1A8-2A4D-80DC-523B2B2B450E}"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116"/>
        <p:cNvGrpSpPr/>
        <p:nvPr/>
      </p:nvGrpSpPr>
      <p:grpSpPr>
        <a:xfrm>
          <a:off x="0" y="0"/>
          <a:ext cx="0" cy="0"/>
          <a:chOff x="0" y="0"/>
          <a:chExt cx="0" cy="0"/>
        </a:xfrm>
      </p:grpSpPr>
      <p:sp>
        <p:nvSpPr>
          <p:cNvPr id="6120" name="Google Shape;6120;p749"/>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US">
                <a:latin typeface="Arial" panose="020B0604020202020204" pitchFamily="34" charset="0"/>
                <a:cs typeface="Arial" panose="020B0604020202020204" pitchFamily="34" charset="0"/>
              </a:rPr>
              <a:t>Theme D: Main points – 2</a:t>
            </a:r>
          </a:p>
        </p:txBody>
      </p:sp>
      <p:sp>
        <p:nvSpPr>
          <p:cNvPr id="6119" name="Google Shape;6119;p749"/>
          <p:cNvSpPr txBox="1">
            <a:spLocks noGrp="1"/>
          </p:cNvSpPr>
          <p:nvPr>
            <p:ph type="body" idx="1"/>
          </p:nvPr>
        </p:nvSpPr>
        <p:spPr>
          <a:prstGeom prst="rect">
            <a:avLst/>
          </a:prstGeom>
        </p:spPr>
        <p:txBody>
          <a:bodyPr spcFirstLastPara="1" wrap="square" lIns="0" tIns="0" rIns="0" bIns="0" anchor="t" anchorCtr="0">
            <a:normAutofit/>
          </a:bodyPr>
          <a:lstStyle/>
          <a:p>
            <a:pPr marL="0" indent="0">
              <a:lnSpc>
                <a:spcPct val="95000"/>
              </a:lnSpc>
            </a:pPr>
            <a:r>
              <a:rPr lang="en-US" sz="800" b="1">
                <a:solidFill>
                  <a:srgbClr val="585858"/>
                </a:solidFill>
                <a:latin typeface="Arial"/>
                <a:ea typeface="Arial"/>
                <a:cs typeface="Arial"/>
                <a:sym typeface="Arial"/>
              </a:rPr>
              <a:t>D.3 Clearly show the rating out of a total</a:t>
            </a:r>
            <a:endParaRPr lang="en-US" sz="800">
              <a:latin typeface="Arial"/>
              <a:ea typeface="Arial"/>
              <a:cs typeface="Arial"/>
              <a:sym typeface="Arial"/>
            </a:endParaRPr>
          </a:p>
          <a:p>
            <a:pPr marL="0" indent="0">
              <a:lnSpc>
                <a:spcPct val="95000"/>
              </a:lnSpc>
              <a:spcBef>
                <a:spcPts val="500"/>
              </a:spcBef>
            </a:pPr>
            <a:r>
              <a:rPr lang="en-US" sz="800">
                <a:solidFill>
                  <a:srgbClr val="585858"/>
                </a:solidFill>
                <a:latin typeface="Arial"/>
                <a:ea typeface="Arial"/>
                <a:cs typeface="Arial"/>
                <a:sym typeface="Arial"/>
              </a:rPr>
              <a:t>A clear reference point is crucial for consumer’s understanding of home energy ratings. Presenting the score as a value out of a total, rather than a standalone figure, helps establish context. Specifying a value out of a maximum total can clarify whether a score (e.g., 60 out of 100) indicates high or low energy efficiency. This approach would guide consumers in assessing if a property is energy-efficient. </a:t>
            </a:r>
            <a:endParaRPr lang="en-US" sz="800">
              <a:latin typeface="Arial"/>
              <a:ea typeface="Arial"/>
              <a:cs typeface="Arial"/>
            </a:endParaRPr>
          </a:p>
          <a:p>
            <a:pPr marL="0" indent="0">
              <a:lnSpc>
                <a:spcPct val="95000"/>
              </a:lnSpc>
              <a:spcBef>
                <a:spcPts val="500"/>
              </a:spcBef>
            </a:pPr>
            <a:r>
              <a:rPr lang="en-US" sz="800">
                <a:solidFill>
                  <a:srgbClr val="585858"/>
                </a:solidFill>
                <a:latin typeface="Arial"/>
                <a:ea typeface="Arial"/>
                <a:cs typeface="Arial"/>
                <a:sym typeface="Arial"/>
              </a:rPr>
              <a:t>It will also be important to indicate which parameter is the goal. Participants expressed confusion or a lack of clarity in understanding if 100 or 0 was best regarding the energy rating. </a:t>
            </a:r>
            <a:endParaRPr lang="en-US" sz="800">
              <a:latin typeface="Arial"/>
              <a:ea typeface="Arial"/>
              <a:cs typeface="Arial"/>
            </a:endParaRPr>
          </a:p>
          <a:p>
            <a:pPr marL="0" indent="0">
              <a:lnSpc>
                <a:spcPct val="95000"/>
              </a:lnSpc>
              <a:spcBef>
                <a:spcPts val="500"/>
              </a:spcBef>
            </a:pPr>
            <a:r>
              <a:rPr lang="en-US" sz="800">
                <a:solidFill>
                  <a:srgbClr val="585858"/>
                </a:solidFill>
                <a:latin typeface="Arial"/>
                <a:ea typeface="Arial"/>
                <a:cs typeface="Arial"/>
                <a:sym typeface="Arial"/>
              </a:rPr>
              <a:t>Including a "value out of a total" format and an additional indicator like </a:t>
            </a:r>
            <a:r>
              <a:rPr lang="en-US" sz="800" err="1">
                <a:solidFill>
                  <a:srgbClr val="585858"/>
                </a:solidFill>
                <a:latin typeface="Arial"/>
                <a:ea typeface="Arial"/>
                <a:cs typeface="Arial"/>
                <a:sym typeface="Arial"/>
              </a:rPr>
              <a:t>colour</a:t>
            </a:r>
            <a:r>
              <a:rPr lang="en-US" sz="800">
                <a:solidFill>
                  <a:srgbClr val="585858"/>
                </a:solidFill>
                <a:latin typeface="Arial"/>
                <a:ea typeface="Arial"/>
                <a:cs typeface="Arial"/>
                <a:sym typeface="Arial"/>
              </a:rPr>
              <a:t> could enhance comprehension and ensure consistent interpretation across different platforms.</a:t>
            </a:r>
            <a:endParaRPr lang="en-AU"/>
          </a:p>
        </p:txBody>
      </p:sp>
      <p:sp>
        <p:nvSpPr>
          <p:cNvPr id="6118" name="Google Shape;6118;p749">
            <a:extLst>
              <a:ext uri="{C183D7F6-B498-43B3-948B-1728B52AA6E4}">
                <adec:decorative xmlns:adec="http://schemas.microsoft.com/office/drawing/2017/decorative" val="1"/>
              </a:ext>
            </a:extLst>
          </p:cNvPr>
          <p:cNvSpPr/>
          <p:nvPr/>
        </p:nvSpPr>
        <p:spPr>
          <a:xfrm>
            <a:off x="2491350" y="1128636"/>
            <a:ext cx="2006400" cy="1294851"/>
          </a:xfrm>
          <a:prstGeom prst="wedgeRoundRectCallout">
            <a:avLst>
              <a:gd name="adj1" fmla="val -19804"/>
              <a:gd name="adj2" fmla="val 59791"/>
              <a:gd name="adj3" fmla="val 0"/>
            </a:avLst>
          </a:prstGeom>
          <a:solidFill>
            <a:srgbClr val="FFECB2"/>
          </a:solidFill>
          <a:ln w="19050" cap="flat" cmpd="sng">
            <a:solidFill>
              <a:srgbClr val="FFECB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21" name="Google Shape;6121;p749"/>
          <p:cNvSpPr txBox="1">
            <a:spLocks noGrp="1"/>
          </p:cNvSpPr>
          <p:nvPr>
            <p:ph type="body" idx="2"/>
          </p:nvPr>
        </p:nvSpPr>
        <p:spPr>
          <a:xfrm>
            <a:off x="2619586" y="1210295"/>
            <a:ext cx="1776299" cy="1957972"/>
          </a:xfrm>
          <a:prstGeom prst="rect">
            <a:avLst/>
          </a:prstGeom>
        </p:spPr>
        <p:txBody>
          <a:bodyPr spcFirstLastPara="1" wrap="square" lIns="0" tIns="0" rIns="0" bIns="0" anchor="t" anchorCtr="0">
            <a:spAutoFit/>
          </a:bodyPr>
          <a:lstStyle/>
          <a:p>
            <a:pPr marL="0" indent="0">
              <a:lnSpc>
                <a:spcPct val="95000"/>
              </a:lnSpc>
            </a:pPr>
            <a:r>
              <a:rPr lang="en-US" sz="800" i="1">
                <a:solidFill>
                  <a:schemeClr val="tx1"/>
                </a:solidFill>
                <a:latin typeface="Arial"/>
                <a:ea typeface="Arial"/>
                <a:cs typeface="Arial"/>
                <a:sym typeface="Arial"/>
              </a:rPr>
              <a:t>Interesting here the requirement to have it a value out of a total, whereas NABERS is just a star rating, not a percentage. If it was in the spec, our dev would be able to support. - </a:t>
            </a:r>
            <a:r>
              <a:rPr lang="en-US" sz="800" i="1" err="1">
                <a:solidFill>
                  <a:schemeClr val="tx1"/>
                </a:solidFill>
                <a:latin typeface="Arial"/>
                <a:ea typeface="Arial"/>
                <a:cs typeface="Arial"/>
                <a:sym typeface="Arial"/>
              </a:rPr>
              <a:t>Proptech</a:t>
            </a:r>
            <a:r>
              <a:rPr lang="en-US" sz="800" i="1">
                <a:solidFill>
                  <a:schemeClr val="tx1"/>
                </a:solidFill>
                <a:latin typeface="Arial"/>
                <a:ea typeface="Arial"/>
                <a:cs typeface="Arial"/>
                <a:sym typeface="Arial"/>
              </a:rPr>
              <a:t> 1</a:t>
            </a:r>
            <a:endParaRPr lang="en-US" sz="800">
              <a:solidFill>
                <a:schemeClr val="tx1"/>
              </a:solidFill>
              <a:latin typeface="Arial"/>
              <a:ea typeface="Arial"/>
              <a:cs typeface="Arial"/>
            </a:endParaRPr>
          </a:p>
          <a:p>
            <a:pPr marL="0" indent="0">
              <a:lnSpc>
                <a:spcPct val="95000"/>
              </a:lnSpc>
              <a:spcBef>
                <a:spcPts val="500"/>
              </a:spcBef>
              <a:spcAft>
                <a:spcPts val="500"/>
              </a:spcAft>
            </a:pPr>
            <a:r>
              <a:rPr lang="en-US" sz="800" i="1">
                <a:solidFill>
                  <a:schemeClr val="tx1"/>
                </a:solidFill>
                <a:latin typeface="Arial"/>
                <a:ea typeface="Arial"/>
                <a:cs typeface="Arial"/>
                <a:sym typeface="Arial"/>
              </a:rPr>
              <a:t>Is 60 good or bad? I don't know. Is it cheap to run or expensive to run? it's lacking context. - </a:t>
            </a:r>
            <a:r>
              <a:rPr lang="en-US" sz="800" i="1" err="1">
                <a:solidFill>
                  <a:schemeClr val="tx1"/>
                </a:solidFill>
                <a:latin typeface="Arial"/>
                <a:ea typeface="Arial"/>
                <a:cs typeface="Arial"/>
                <a:sym typeface="Arial"/>
              </a:rPr>
              <a:t>Proptech</a:t>
            </a:r>
            <a:r>
              <a:rPr lang="en-US" sz="800" i="1">
                <a:solidFill>
                  <a:schemeClr val="tx1"/>
                </a:solidFill>
                <a:latin typeface="Arial"/>
                <a:ea typeface="Arial"/>
                <a:cs typeface="Arial"/>
                <a:sym typeface="Arial"/>
              </a:rPr>
              <a:t> 3</a:t>
            </a:r>
            <a:endParaRPr lang="en-AU" sz="800">
              <a:solidFill>
                <a:schemeClr val="tx1"/>
              </a:solidFill>
            </a:endParaRPr>
          </a:p>
          <a:p>
            <a:pPr marL="0" marR="0" lvl="0" indent="0" algn="l" rtl="0">
              <a:lnSpc>
                <a:spcPct val="95000"/>
              </a:lnSpc>
              <a:spcBef>
                <a:spcPts val="500"/>
              </a:spcBef>
              <a:spcAft>
                <a:spcPts val="0"/>
              </a:spcAft>
              <a:buNone/>
            </a:pPr>
            <a:endParaRPr sz="800">
              <a:solidFill>
                <a:schemeClr val="tx1"/>
              </a:solidFill>
            </a:endParaRPr>
          </a:p>
          <a:p>
            <a:pPr marL="0" marR="0" lvl="0" indent="0" algn="l" rtl="0">
              <a:lnSpc>
                <a:spcPct val="95000"/>
              </a:lnSpc>
              <a:spcBef>
                <a:spcPts val="500"/>
              </a:spcBef>
              <a:spcAft>
                <a:spcPts val="500"/>
              </a:spcAft>
              <a:buNone/>
            </a:pPr>
            <a:endParaRPr sz="3200">
              <a:solidFill>
                <a:schemeClr val="tx1"/>
              </a:solidFill>
            </a:endParaRPr>
          </a:p>
        </p:txBody>
      </p:sp>
      <p:sp>
        <p:nvSpPr>
          <p:cNvPr id="6122" name="Google Shape;6122;p749"/>
          <p:cNvSpPr txBox="1">
            <a:spLocks noGrp="1"/>
          </p:cNvSpPr>
          <p:nvPr>
            <p:ph type="body" idx="3"/>
          </p:nvPr>
        </p:nvSpPr>
        <p:spPr>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Clr>
                <a:schemeClr val="dk1"/>
              </a:buClr>
              <a:buSzPts val="1100"/>
              <a:buFont typeface="Arial"/>
              <a:buNone/>
            </a:pPr>
            <a:r>
              <a:rPr lang="en-US" sz="800"/>
              <a:t>D.4 Contextual benchmarks for meaningful energy ratings</a:t>
            </a:r>
          </a:p>
          <a:p>
            <a:pPr marL="0" lvl="0" indent="0" algn="l" rtl="0">
              <a:lnSpc>
                <a:spcPct val="95000"/>
              </a:lnSpc>
              <a:spcBef>
                <a:spcPts val="500"/>
              </a:spcBef>
              <a:spcAft>
                <a:spcPts val="0"/>
              </a:spcAft>
              <a:buClr>
                <a:schemeClr val="dk1"/>
              </a:buClr>
              <a:buSzPts val="1100"/>
              <a:buFont typeface="Arial"/>
              <a:buNone/>
            </a:pPr>
            <a:r>
              <a:rPr lang="en-US" sz="800"/>
              <a:t>To make home energy ratings meaningful, they need to be presented with contextual benchmarks. Comparisons to similar homes—by age, suburb or state averages—can guide consumer understanding. Such context can clarify whether a rating is above or below local norms, helping both buyers and agents make informed decisions. </a:t>
            </a:r>
          </a:p>
          <a:p>
            <a:pPr marL="0" indent="0">
              <a:lnSpc>
                <a:spcPct val="95000"/>
              </a:lnSpc>
              <a:spcBef>
                <a:spcPts val="500"/>
              </a:spcBef>
              <a:buClr>
                <a:schemeClr val="dk1"/>
              </a:buClr>
              <a:buSzPts val="1100"/>
            </a:pPr>
            <a:r>
              <a:rPr lang="en-US" sz="800"/>
              <a:t>The aim is to provide signals, allowing consumers to place a rating within a familiar frame of reference. This will help sellers and buyers understand the property in relation to the broader market. </a:t>
            </a:r>
          </a:p>
          <a:p>
            <a:pPr marL="0" indent="0">
              <a:lnSpc>
                <a:spcPct val="95000"/>
              </a:lnSpc>
              <a:spcBef>
                <a:spcPts val="500"/>
              </a:spcBef>
              <a:buClr>
                <a:schemeClr val="dk1"/>
              </a:buClr>
              <a:buSzPts val="1100"/>
            </a:pPr>
            <a:r>
              <a:rPr lang="en-US" sz="800"/>
              <a:t>Participants indicated this will be important during the initial uptake of the rating to help sellers understand that if they get a low score it is likely to be relative or similar to existing homes in that suburb or houses of a similar age. </a:t>
            </a:r>
          </a:p>
          <a:p>
            <a:pPr marL="0" lvl="0" indent="0" algn="l" rtl="0">
              <a:lnSpc>
                <a:spcPct val="95000"/>
              </a:lnSpc>
              <a:spcBef>
                <a:spcPts val="0"/>
              </a:spcBef>
              <a:spcAft>
                <a:spcPts val="0"/>
              </a:spcAft>
              <a:buClr>
                <a:schemeClr val="dk1"/>
              </a:buClr>
              <a:buSzPts val="1100"/>
              <a:buFont typeface="Arial"/>
              <a:buNone/>
            </a:pPr>
            <a:endParaRPr sz="800">
              <a:highlight>
                <a:schemeClr val="lt1"/>
              </a:highlight>
            </a:endParaRPr>
          </a:p>
        </p:txBody>
      </p:sp>
      <p:sp>
        <p:nvSpPr>
          <p:cNvPr id="6117" name="Google Shape;6117;p749">
            <a:extLst>
              <a:ext uri="{C183D7F6-B498-43B3-948B-1728B52AA6E4}">
                <adec:decorative xmlns:adec="http://schemas.microsoft.com/office/drawing/2017/decorative" val="1"/>
              </a:ext>
            </a:extLst>
          </p:cNvPr>
          <p:cNvSpPr/>
          <p:nvPr/>
        </p:nvSpPr>
        <p:spPr>
          <a:xfrm>
            <a:off x="6729900" y="1129450"/>
            <a:ext cx="1964210" cy="1928895"/>
          </a:xfrm>
          <a:prstGeom prst="wedgeRoundRectCallout">
            <a:avLst>
              <a:gd name="adj1" fmla="val -20281"/>
              <a:gd name="adj2" fmla="val 58835"/>
              <a:gd name="adj3" fmla="val 0"/>
            </a:avLst>
          </a:prstGeom>
          <a:solidFill>
            <a:srgbClr val="FFECB2"/>
          </a:solidFill>
          <a:ln w="19050" cap="flat" cmpd="sng">
            <a:solidFill>
              <a:srgbClr val="FFECB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23" name="Google Shape;6123;p749"/>
          <p:cNvSpPr txBox="1">
            <a:spLocks noGrp="1"/>
          </p:cNvSpPr>
          <p:nvPr>
            <p:ph type="body" idx="4"/>
          </p:nvPr>
        </p:nvSpPr>
        <p:spPr>
          <a:xfrm>
            <a:off x="6830275" y="1210295"/>
            <a:ext cx="1776300" cy="3166500"/>
          </a:xfrm>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Clr>
                <a:schemeClr val="dk1"/>
              </a:buClr>
              <a:buSzPts val="1100"/>
              <a:buFont typeface="Arial"/>
              <a:buNone/>
            </a:pPr>
            <a:r>
              <a:rPr lang="en-US" sz="800">
                <a:solidFill>
                  <a:schemeClr val="tx1"/>
                </a:solidFill>
              </a:rPr>
              <a:t>The more practical and relevant information, the more helpful for consumers. - </a:t>
            </a:r>
            <a:r>
              <a:rPr lang="en-US" sz="800" err="1">
                <a:solidFill>
                  <a:schemeClr val="tx1"/>
                </a:solidFill>
              </a:rPr>
              <a:t>Proptech</a:t>
            </a:r>
            <a:r>
              <a:rPr lang="en-US" sz="800">
                <a:solidFill>
                  <a:schemeClr val="tx1"/>
                </a:solidFill>
              </a:rPr>
              <a:t> 3</a:t>
            </a:r>
          </a:p>
          <a:p>
            <a:pPr marL="0" lvl="0" indent="0" algn="l" rtl="0">
              <a:lnSpc>
                <a:spcPct val="95000"/>
              </a:lnSpc>
              <a:spcBef>
                <a:spcPts val="500"/>
              </a:spcBef>
              <a:spcAft>
                <a:spcPts val="0"/>
              </a:spcAft>
              <a:buClr>
                <a:schemeClr val="dk1"/>
              </a:buClr>
              <a:buSzPts val="1100"/>
              <a:buFont typeface="Arial"/>
              <a:buNone/>
            </a:pPr>
            <a:r>
              <a:rPr lang="en-US" sz="800">
                <a:solidFill>
                  <a:schemeClr val="tx1"/>
                </a:solidFill>
              </a:rPr>
              <a:t>I don't know how to interpret whether my house is a good house or a bad house. Maybe have a national benchmark or a suburb benchmark or both. - </a:t>
            </a:r>
            <a:r>
              <a:rPr lang="en-US" sz="800" err="1">
                <a:solidFill>
                  <a:schemeClr val="tx1"/>
                </a:solidFill>
              </a:rPr>
              <a:t>Proptech</a:t>
            </a:r>
            <a:r>
              <a:rPr lang="en-US" sz="800">
                <a:solidFill>
                  <a:schemeClr val="tx1"/>
                </a:solidFill>
              </a:rPr>
              <a:t> 4</a:t>
            </a:r>
          </a:p>
          <a:p>
            <a:pPr marL="0" lvl="0" indent="0" algn="l" rtl="0">
              <a:lnSpc>
                <a:spcPct val="95000"/>
              </a:lnSpc>
              <a:spcBef>
                <a:spcPts val="500"/>
              </a:spcBef>
              <a:spcAft>
                <a:spcPts val="500"/>
              </a:spcAft>
              <a:buClr>
                <a:schemeClr val="dk1"/>
              </a:buClr>
              <a:buSzPts val="1100"/>
              <a:buFont typeface="Arial"/>
              <a:buNone/>
            </a:pPr>
            <a:r>
              <a:rPr lang="en-US" sz="800">
                <a:solidFill>
                  <a:schemeClr val="tx1"/>
                </a:solidFill>
              </a:rPr>
              <a:t>Something like this is the medium energy rating, this is what houses have sold for in your area. Something that helps people know are they high medium or low in comparison. - </a:t>
            </a:r>
            <a:r>
              <a:rPr lang="en-US" sz="800" err="1">
                <a:solidFill>
                  <a:schemeClr val="tx1"/>
                </a:solidFill>
              </a:rPr>
              <a:t>Proptech</a:t>
            </a:r>
            <a:r>
              <a:rPr lang="en-US" sz="800">
                <a:solidFill>
                  <a:schemeClr val="tx1"/>
                </a:solidFill>
              </a:rPr>
              <a:t> 3</a:t>
            </a:r>
            <a:endParaRPr lang="en-US" sz="800">
              <a:solidFill>
                <a:schemeClr val="tx1"/>
              </a:solidFill>
              <a:highlight>
                <a:schemeClr val="lt1"/>
              </a:highlight>
            </a:endParaRPr>
          </a:p>
          <a:p>
            <a:pPr marL="0" indent="0">
              <a:lnSpc>
                <a:spcPct val="95000"/>
              </a:lnSpc>
            </a:pPr>
            <a:endParaRPr lang="en-AU" sz="800">
              <a:solidFill>
                <a:schemeClr val="tx1"/>
              </a:solidFill>
            </a:endParaRPr>
          </a:p>
        </p:txBody>
      </p:sp>
      <p:sp>
        <p:nvSpPr>
          <p:cNvPr id="3" name="Slide Number Placeholder 2">
            <a:extLst>
              <a:ext uri="{FF2B5EF4-FFF2-40B4-BE49-F238E27FC236}">
                <a16:creationId xmlns:a16="http://schemas.microsoft.com/office/drawing/2014/main" id="{0560DF94-7871-A42A-45FF-CA4437A0E43B}"/>
              </a:ext>
            </a:extLst>
          </p:cNvPr>
          <p:cNvSpPr>
            <a:spLocks noGrp="1"/>
          </p:cNvSpPr>
          <p:nvPr>
            <p:ph type="sldNum" sz="quarter" idx="10"/>
          </p:nvPr>
        </p:nvSpPr>
        <p:spPr/>
        <p:txBody>
          <a:bodyPr/>
          <a:lstStyle/>
          <a:p>
            <a:fld id="{178BA19D-C1A8-2A4D-80DC-523B2B2B450E}" type="slidenum">
              <a:rPr lang="en-US" smtClean="0"/>
              <a:pPr/>
              <a:t>40</a:t>
            </a:fld>
            <a:endParaRPr lang="en-US"/>
          </a:p>
        </p:txBody>
      </p:sp>
    </p:spTree>
    <p:extLst>
      <p:ext uri="{BB962C8B-B14F-4D97-AF65-F5344CB8AC3E}">
        <p14:creationId xmlns:p14="http://schemas.microsoft.com/office/powerpoint/2010/main" val="34134211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127"/>
        <p:cNvGrpSpPr/>
        <p:nvPr/>
      </p:nvGrpSpPr>
      <p:grpSpPr>
        <a:xfrm>
          <a:off x="0" y="0"/>
          <a:ext cx="0" cy="0"/>
          <a:chOff x="0" y="0"/>
          <a:chExt cx="0" cy="0"/>
        </a:xfrm>
      </p:grpSpPr>
      <p:sp>
        <p:nvSpPr>
          <p:cNvPr id="6129" name="Google Shape;6129;p750"/>
          <p:cNvSpPr txBox="1">
            <a:spLocks noGrp="1"/>
          </p:cNvSpPr>
          <p:nvPr>
            <p:ph type="title"/>
          </p:nvPr>
        </p:nvSpPr>
        <p:spPr>
          <a:prstGeom prst="rect">
            <a:avLst/>
          </a:prstGeom>
        </p:spPr>
        <p:txBody>
          <a:bodyPr spcFirstLastPara="1" wrap="square" lIns="0" tIns="0" rIns="0" bIns="0" anchor="t" anchorCtr="0">
            <a:normAutofit/>
          </a:bodyPr>
          <a:lstStyle/>
          <a:p>
            <a:r>
              <a:rPr lang="en-US">
                <a:solidFill>
                  <a:schemeClr val="dk1"/>
                </a:solidFill>
                <a:latin typeface="Arial" panose="020B0604020202020204" pitchFamily="34" charset="0"/>
                <a:cs typeface="Arial" panose="020B0604020202020204" pitchFamily="34" charset="0"/>
              </a:rPr>
              <a:t>Theme D: Opportunities and risks</a:t>
            </a:r>
          </a:p>
        </p:txBody>
      </p:sp>
      <p:sp>
        <p:nvSpPr>
          <p:cNvPr id="6128" name="Google Shape;6128;p750"/>
          <p:cNvSpPr txBox="1">
            <a:spLocks noGrp="1"/>
          </p:cNvSpPr>
          <p:nvPr>
            <p:ph type="body" idx="1"/>
          </p:nvPr>
        </p:nvSpPr>
        <p:spPr>
          <a:xfrm>
            <a:off x="337843" y="1129449"/>
            <a:ext cx="2057399" cy="4014051"/>
          </a:xfrm>
          <a:prstGeom prst="rect">
            <a:avLst/>
          </a:prstGeom>
        </p:spPr>
        <p:txBody>
          <a:bodyPr spcFirstLastPara="1" wrap="square" lIns="0" tIns="0" rIns="0" bIns="0" anchor="t" anchorCtr="0">
            <a:normAutofit/>
          </a:bodyPr>
          <a:lstStyle/>
          <a:p>
            <a:pPr marL="0" marR="0" lvl="0" indent="0" algn="l" rtl="0">
              <a:lnSpc>
                <a:spcPct val="95000"/>
              </a:lnSpc>
              <a:spcBef>
                <a:spcPts val="0"/>
              </a:spcBef>
              <a:spcAft>
                <a:spcPts val="0"/>
              </a:spcAft>
              <a:buNone/>
            </a:pPr>
            <a:r>
              <a:rPr lang="en-US" sz="1000" b="1">
                <a:solidFill>
                  <a:srgbClr val="22632F"/>
                </a:solidFill>
                <a:latin typeface="Arial"/>
                <a:ea typeface="Arial"/>
                <a:cs typeface="Arial"/>
                <a:sym typeface="Arial"/>
              </a:rPr>
              <a:t>Opportunities:</a:t>
            </a:r>
            <a:endParaRPr sz="1000" b="1">
              <a:solidFill>
                <a:srgbClr val="22632F"/>
              </a:solidFill>
              <a:latin typeface="Arial"/>
              <a:ea typeface="Arial"/>
              <a:cs typeface="Arial"/>
              <a:sym typeface="Arial"/>
            </a:endParaRPr>
          </a:p>
          <a:p>
            <a:pPr marL="171450" indent="-171450">
              <a:lnSpc>
                <a:spcPct val="95000"/>
              </a:lnSpc>
              <a:spcBef>
                <a:spcPts val="500"/>
              </a:spcBef>
              <a:buFont typeface="Arial" panose="020B0604020202020204" pitchFamily="34" charset="0"/>
              <a:buChar char="•"/>
            </a:pPr>
            <a:r>
              <a:rPr lang="en-US" sz="800" b="1">
                <a:solidFill>
                  <a:srgbClr val="585858"/>
                </a:solidFill>
                <a:latin typeface="Arial"/>
                <a:ea typeface="Arial"/>
                <a:cs typeface="Arial"/>
                <a:sym typeface="Arial"/>
              </a:rPr>
              <a:t>Tangible metrics for actionable decisions</a:t>
            </a:r>
            <a:br>
              <a:rPr lang="en-US" sz="800">
                <a:latin typeface="Arial"/>
                <a:ea typeface="Arial"/>
                <a:cs typeface="Arial"/>
              </a:rPr>
            </a:br>
            <a:r>
              <a:rPr lang="en-US" sz="800">
                <a:solidFill>
                  <a:srgbClr val="585858"/>
                </a:solidFill>
                <a:latin typeface="Arial"/>
                <a:ea typeface="Arial"/>
                <a:cs typeface="Arial"/>
                <a:sym typeface="Arial"/>
              </a:rPr>
              <a:t>Providing clear, tangible figures like potential dollar savings or energy cost reductions based on upgrades can make home energy ratings more relatable. Financial impacts help consumers understand the real-world benefits of energy-efficient improvements, encouraging informed decisions and actions. Incorporating savings figures into certificates or supporting communication materials can drive greater engagement and motivation for homeowners to invest in energy upgrades.</a:t>
            </a:r>
            <a:endParaRPr sz="800">
              <a:solidFill>
                <a:srgbClr val="585858"/>
              </a:solidFill>
              <a:latin typeface="Arial"/>
              <a:ea typeface="Arial"/>
              <a:cs typeface="Arial"/>
              <a:sym typeface="Arial"/>
            </a:endParaRPr>
          </a:p>
          <a:p>
            <a:pPr marL="171450" lvl="0" indent="-171450" algn="l" rtl="0">
              <a:lnSpc>
                <a:spcPct val="95000"/>
              </a:lnSpc>
              <a:spcBef>
                <a:spcPts val="500"/>
              </a:spcBef>
              <a:spcAft>
                <a:spcPts val="500"/>
              </a:spcAft>
              <a:buFont typeface="Arial" panose="020B0604020202020204" pitchFamily="34" charset="0"/>
              <a:buChar char="•"/>
            </a:pPr>
            <a:r>
              <a:rPr lang="en-US" sz="800" b="1">
                <a:solidFill>
                  <a:srgbClr val="585858"/>
                </a:solidFill>
                <a:latin typeface="Arial"/>
                <a:ea typeface="Arial"/>
                <a:cs typeface="Arial"/>
                <a:sym typeface="Arial"/>
              </a:rPr>
              <a:t>Communicating the impact of upgrades</a:t>
            </a:r>
            <a:br>
              <a:rPr lang="en-US" sz="800" b="1">
                <a:latin typeface="Arial"/>
                <a:ea typeface="Arial"/>
                <a:cs typeface="Arial"/>
              </a:rPr>
            </a:br>
            <a:r>
              <a:rPr lang="en-US" sz="800">
                <a:solidFill>
                  <a:srgbClr val="585858"/>
                </a:solidFill>
                <a:latin typeface="Arial"/>
                <a:ea typeface="Arial"/>
                <a:cs typeface="Arial"/>
                <a:sym typeface="Arial"/>
              </a:rPr>
              <a:t>Clearly communicating how specific upgrades (e.g., installing double glazing or improving insulation) will improve a home’s energy rating gives homeowners confidence in their investment decisions. By showing expected rating increases, homeowners can gauge the return on investment (ROI) and make decisions with certainty. Detailed, actionable recommendations, including before-and-after comparisons, ensure consumers feel empowered to take steps toward energy-efficient improvements.</a:t>
            </a:r>
            <a:endParaRPr sz="800">
              <a:solidFill>
                <a:srgbClr val="585858"/>
              </a:solidFill>
              <a:latin typeface="Arial"/>
              <a:ea typeface="Arial"/>
              <a:cs typeface="Arial"/>
              <a:sym typeface="Arial"/>
            </a:endParaRPr>
          </a:p>
        </p:txBody>
      </p:sp>
      <p:sp>
        <p:nvSpPr>
          <p:cNvPr id="6132" name="Google Shape;6132;p750"/>
          <p:cNvSpPr txBox="1">
            <a:spLocks noGrp="1"/>
          </p:cNvSpPr>
          <p:nvPr>
            <p:ph type="body" idx="2"/>
          </p:nvPr>
        </p:nvSpPr>
        <p:spPr>
          <a:xfrm>
            <a:off x="2555578" y="1243247"/>
            <a:ext cx="1776299" cy="3166501"/>
          </a:xfrm>
          <a:prstGeom prst="rect">
            <a:avLst/>
          </a:prstGeom>
        </p:spPr>
        <p:txBody>
          <a:bodyPr spcFirstLastPara="1" wrap="square" lIns="0" tIns="0" rIns="0" bIns="0" anchor="t" anchorCtr="0">
            <a:normAutofit/>
          </a:bodyPr>
          <a:lstStyle/>
          <a:p>
            <a:pPr marL="171450" lvl="0" indent="-171450" algn="l" rtl="0">
              <a:lnSpc>
                <a:spcPct val="95000"/>
              </a:lnSpc>
              <a:spcBef>
                <a:spcPts val="500"/>
              </a:spcBef>
              <a:spcAft>
                <a:spcPts val="0"/>
              </a:spcAft>
              <a:buClr>
                <a:schemeClr val="dk1"/>
              </a:buClr>
              <a:buSzPts val="1100"/>
              <a:buFont typeface="Arial" panose="020B0604020202020204" pitchFamily="34" charset="0"/>
              <a:buChar char="•"/>
            </a:pPr>
            <a:r>
              <a:rPr lang="en-US" sz="800" b="1">
                <a:solidFill>
                  <a:srgbClr val="585858"/>
                </a:solidFill>
                <a:latin typeface="Arial"/>
                <a:ea typeface="Arial"/>
                <a:cs typeface="Arial"/>
                <a:sym typeface="Arial"/>
              </a:rPr>
              <a:t>Contextual benchmarking for consumer understanding</a:t>
            </a:r>
            <a:br>
              <a:rPr lang="en-US" sz="800">
                <a:solidFill>
                  <a:srgbClr val="585858"/>
                </a:solidFill>
                <a:latin typeface="Arial"/>
                <a:ea typeface="Arial"/>
                <a:cs typeface="Arial"/>
                <a:sym typeface="Arial"/>
              </a:rPr>
            </a:br>
            <a:r>
              <a:rPr lang="en-US" sz="800">
                <a:solidFill>
                  <a:srgbClr val="585858"/>
                </a:solidFill>
                <a:latin typeface="Arial"/>
                <a:ea typeface="Arial"/>
                <a:cs typeface="Arial"/>
                <a:sym typeface="Arial"/>
              </a:rPr>
              <a:t>Comparing home energy ratings to local or regional benchmarks—such as averages for similar homes in the same area—adds meaningful context to the rating. This helps consumers understand whether their energy rating is above or below the norm and provides a familiar frame of reference. Contextual benchmarks support decision-making, giving buyers and sellers a clearer picture of how the property compares to others.</a:t>
            </a:r>
            <a:endParaRPr sz="800">
              <a:solidFill>
                <a:srgbClr val="585858"/>
              </a:solidFill>
              <a:latin typeface="Arial"/>
              <a:ea typeface="Arial"/>
              <a:cs typeface="Arial"/>
              <a:sym typeface="Arial"/>
            </a:endParaRPr>
          </a:p>
          <a:p>
            <a:pPr marL="0" lvl="0" indent="0" algn="l" rtl="0">
              <a:lnSpc>
                <a:spcPct val="95000"/>
              </a:lnSpc>
              <a:spcBef>
                <a:spcPts val="500"/>
              </a:spcBef>
              <a:spcAft>
                <a:spcPts val="500"/>
              </a:spcAft>
              <a:buNone/>
            </a:pPr>
            <a:endParaRPr sz="800" b="1">
              <a:solidFill>
                <a:srgbClr val="585858"/>
              </a:solidFill>
              <a:latin typeface="Arial"/>
              <a:ea typeface="Arial"/>
              <a:cs typeface="Arial"/>
              <a:sym typeface="Arial"/>
            </a:endParaRPr>
          </a:p>
        </p:txBody>
      </p:sp>
      <p:sp>
        <p:nvSpPr>
          <p:cNvPr id="6130" name="Google Shape;6130;p750"/>
          <p:cNvSpPr txBox="1">
            <a:spLocks noGrp="1"/>
          </p:cNvSpPr>
          <p:nvPr>
            <p:ph type="body" idx="3"/>
          </p:nvPr>
        </p:nvSpPr>
        <p:spPr>
          <a:xfrm>
            <a:off x="4751699" y="1129449"/>
            <a:ext cx="2057398" cy="3315267"/>
          </a:xfrm>
          <a:prstGeom prst="rect">
            <a:avLst/>
          </a:prstGeom>
        </p:spPr>
        <p:txBody>
          <a:bodyPr spcFirstLastPara="1" wrap="square" lIns="0" tIns="0" rIns="0" bIns="0" anchor="t" anchorCtr="0">
            <a:spAutoFit/>
          </a:bodyPr>
          <a:lstStyle/>
          <a:p>
            <a:pPr marL="0" lvl="0" indent="0" algn="l" rtl="0">
              <a:lnSpc>
                <a:spcPct val="95000"/>
              </a:lnSpc>
              <a:spcBef>
                <a:spcPts val="0"/>
              </a:spcBef>
              <a:spcAft>
                <a:spcPts val="0"/>
              </a:spcAft>
              <a:buNone/>
            </a:pPr>
            <a:r>
              <a:rPr lang="en-US" b="1">
                <a:solidFill>
                  <a:srgbClr val="AC152F"/>
                </a:solidFill>
              </a:rPr>
              <a:t>Risks:</a:t>
            </a:r>
            <a:endParaRPr b="1">
              <a:solidFill>
                <a:srgbClr val="AC152F"/>
              </a:solidFill>
            </a:endParaRPr>
          </a:p>
          <a:p>
            <a:pPr marL="171450" indent="-171450">
              <a:lnSpc>
                <a:spcPct val="95000"/>
              </a:lnSpc>
              <a:spcBef>
                <a:spcPts val="500"/>
              </a:spcBef>
              <a:buClr>
                <a:schemeClr val="dk1"/>
              </a:buClr>
              <a:buSzPts val="1100"/>
              <a:buFont typeface="Arial" panose="020B0604020202020204" pitchFamily="34" charset="0"/>
              <a:buChar char="•"/>
            </a:pPr>
            <a:r>
              <a:rPr lang="en-US" sz="800">
                <a:latin typeface="Arial"/>
                <a:cs typeface="Arial"/>
              </a:rPr>
              <a:t>Lack of tangible context may lead to disengagement</a:t>
            </a:r>
            <a:br>
              <a:rPr lang="en-US" sz="800">
                <a:latin typeface="Arial"/>
                <a:cs typeface="Arial"/>
              </a:rPr>
            </a:br>
            <a:r>
              <a:rPr lang="en-US" sz="800">
                <a:latin typeface="Arial"/>
                <a:cs typeface="Arial"/>
              </a:rPr>
              <a:t>If energy ratings are presented without clear, real-world implications (e.g., savings or lifestyle impacts), consumers may struggle to connect with the information, potentially leading to disinterest or inaction. Without tangible figures, the rating could be viewed as an abstract metric, reducing its overall effectiveness in driving home energy improvements. Other tangible factors like light and comfort could be used to augment the tangibility of the rating.</a:t>
            </a:r>
            <a:endParaRPr sz="800">
              <a:latin typeface="Arial"/>
              <a:cs typeface="Arial"/>
            </a:endParaRPr>
          </a:p>
          <a:p>
            <a:pPr marL="171450" indent="-171450">
              <a:lnSpc>
                <a:spcPct val="95000"/>
              </a:lnSpc>
              <a:spcBef>
                <a:spcPts val="500"/>
              </a:spcBef>
              <a:buClr>
                <a:schemeClr val="dk1"/>
              </a:buClr>
              <a:buSzPts val="1100"/>
              <a:buFont typeface="Arial" panose="020B0604020202020204" pitchFamily="34" charset="0"/>
              <a:buChar char="•"/>
            </a:pPr>
            <a:r>
              <a:rPr lang="en-US" sz="800">
                <a:latin typeface="Arial"/>
                <a:cs typeface="Arial"/>
              </a:rPr>
              <a:t>Unclear upgrade benefits may deter action</a:t>
            </a:r>
            <a:br>
              <a:rPr lang="en-US" sz="800">
                <a:latin typeface="Arial"/>
                <a:cs typeface="Arial"/>
              </a:rPr>
            </a:br>
            <a:r>
              <a:rPr lang="en-US" sz="800">
                <a:latin typeface="Arial"/>
                <a:cs typeface="Arial"/>
              </a:rPr>
              <a:t>If homeowners don’t understand the tangible benefits of upgrades, such as how specific actions improve their energy ratings, they may be hesitant to take action. Without clear, specific guidance on how upgrades will lead to higher ratings or lower energy bills, the uptake of energy-efficient improvements could be slower, reducing the effectiveness of the policy.</a:t>
            </a:r>
            <a:endParaRPr sz="800">
              <a:latin typeface="Arial"/>
              <a:cs typeface="Arial"/>
            </a:endParaRPr>
          </a:p>
        </p:txBody>
      </p:sp>
      <p:sp>
        <p:nvSpPr>
          <p:cNvPr id="5" name="Slide Number Placeholder 4">
            <a:extLst>
              <a:ext uri="{FF2B5EF4-FFF2-40B4-BE49-F238E27FC236}">
                <a16:creationId xmlns:a16="http://schemas.microsoft.com/office/drawing/2014/main" id="{0FC6A8DC-3CE8-7D8A-0438-1C447D99D4F2}"/>
              </a:ext>
            </a:extLst>
          </p:cNvPr>
          <p:cNvSpPr>
            <a:spLocks noGrp="1"/>
          </p:cNvSpPr>
          <p:nvPr>
            <p:ph type="sldNum" sz="quarter" idx="10"/>
          </p:nvPr>
        </p:nvSpPr>
        <p:spPr/>
        <p:txBody>
          <a:bodyPr/>
          <a:lstStyle/>
          <a:p>
            <a:fld id="{178BA19D-C1A8-2A4D-80DC-523B2B2B450E}"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555B4D"/>
        </a:solidFill>
        <a:effectLst/>
      </p:bgPr>
    </p:bg>
    <p:spTree>
      <p:nvGrpSpPr>
        <p:cNvPr id="1" name="Shape 364"/>
        <p:cNvGrpSpPr/>
        <p:nvPr/>
      </p:nvGrpSpPr>
      <p:grpSpPr>
        <a:xfrm>
          <a:off x="0" y="0"/>
          <a:ext cx="0" cy="0"/>
          <a:chOff x="0" y="0"/>
          <a:chExt cx="0" cy="0"/>
        </a:xfrm>
      </p:grpSpPr>
      <p:sp>
        <p:nvSpPr>
          <p:cNvPr id="366" name="Google Shape;366;p38"/>
          <p:cNvSpPr txBox="1">
            <a:spLocks noGrp="1"/>
          </p:cNvSpPr>
          <p:nvPr>
            <p:ph type="ctrTitle"/>
          </p:nvPr>
        </p:nvSpPr>
        <p:spPr>
          <a:xfrm>
            <a:off x="1256099" y="1663700"/>
            <a:ext cx="4609242" cy="1049338"/>
          </a:xfrm>
          <a:noFill/>
        </p:spPr>
        <p:txBody>
          <a:bodyPr spcFirstLastPara="1" wrap="square" lIns="0" tIns="0" rIns="0" bIns="0" anchor="t" anchorCtr="0">
            <a:normAutofit fontScale="90000"/>
          </a:bodyPr>
          <a:lstStyle/>
          <a:p>
            <a:pPr lvl="0"/>
            <a:r>
              <a:rPr lang="en-GB">
                <a:solidFill>
                  <a:schemeClr val="bg1"/>
                </a:solidFill>
                <a:sym typeface="Helvetica Neue"/>
              </a:rPr>
              <a:t>5. Additional stakeholder findings</a:t>
            </a:r>
          </a:p>
        </p:txBody>
      </p:sp>
      <p:sp>
        <p:nvSpPr>
          <p:cNvPr id="2" name="Slide Number Placeholder 3">
            <a:extLst>
              <a:ext uri="{FF2B5EF4-FFF2-40B4-BE49-F238E27FC236}">
                <a16:creationId xmlns:a16="http://schemas.microsoft.com/office/drawing/2014/main" id="{7F89B6A6-C209-5F91-2DD3-FFBCFCD54BCE}"/>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42</a:t>
            </a:fld>
            <a:endParaRPr lang="en-US" sz="800"/>
          </a:p>
        </p:txBody>
      </p:sp>
    </p:spTree>
    <p:extLst>
      <p:ext uri="{BB962C8B-B14F-4D97-AF65-F5344CB8AC3E}">
        <p14:creationId xmlns:p14="http://schemas.microsoft.com/office/powerpoint/2010/main" val="40701903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B7C197"/>
        </a:solidFill>
        <a:effectLst/>
      </p:bgPr>
    </p:bg>
    <p:spTree>
      <p:nvGrpSpPr>
        <p:cNvPr id="1" name="Shape 373"/>
        <p:cNvGrpSpPr/>
        <p:nvPr/>
      </p:nvGrpSpPr>
      <p:grpSpPr>
        <a:xfrm>
          <a:off x="0" y="0"/>
          <a:ext cx="0" cy="0"/>
          <a:chOff x="0" y="0"/>
          <a:chExt cx="0" cy="0"/>
        </a:xfrm>
      </p:grpSpPr>
      <p:sp>
        <p:nvSpPr>
          <p:cNvPr id="6" name="Google Shape;378;p39">
            <a:extLst>
              <a:ext uri="{FF2B5EF4-FFF2-40B4-BE49-F238E27FC236}">
                <a16:creationId xmlns:a16="http://schemas.microsoft.com/office/drawing/2014/main" id="{53429328-DF47-94CA-B051-58BFF25D6A71}"/>
              </a:ext>
            </a:extLst>
          </p:cNvPr>
          <p:cNvSpPr txBox="1">
            <a:spLocks noGrp="1"/>
          </p:cNvSpPr>
          <p:nvPr>
            <p:ph type="ctrTitle"/>
          </p:nvPr>
        </p:nvSpPr>
        <p:spPr>
          <a:xfrm>
            <a:off x="1165970" y="1663852"/>
            <a:ext cx="6808227" cy="1048576"/>
          </a:xfrm>
          <a:solidFill>
            <a:srgbClr val="B7C197"/>
          </a:solid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rmAutofit fontScale="90000"/>
          </a:bodyPr>
          <a:lstStyle>
            <a:lvl1pPr algn="l" defTabSz="914400" rtl="0" eaLnBrk="1" latinLnBrk="0" hangingPunct="1">
              <a:lnSpc>
                <a:spcPct val="90000"/>
              </a:lnSpc>
              <a:spcBef>
                <a:spcPct val="0"/>
              </a:spcBef>
              <a:buNone/>
              <a:defRPr sz="4100" b="0" i="0" kern="1200">
                <a:solidFill>
                  <a:schemeClr val="tx1"/>
                </a:solidFill>
                <a:latin typeface="Helvetica Neue" panose="02000403000000020004" pitchFamily="2" charset="0"/>
                <a:ea typeface="Helvetica Neue" panose="02000403000000020004" pitchFamily="2" charset="0"/>
                <a:cs typeface="+mj-cs"/>
              </a:defRPr>
            </a:lvl1pPr>
          </a:lstStyle>
          <a:p>
            <a:r>
              <a:rPr lang="en-GB" noProof="0">
                <a:latin typeface="Arial"/>
                <a:cs typeface="Arial"/>
                <a:sym typeface="Helvetica Neue Light"/>
              </a:rPr>
              <a:t>Real Estate Agents (</a:t>
            </a:r>
            <a:r>
              <a:rPr lang="en-GB">
                <a:latin typeface="Arial"/>
                <a:cs typeface="Arial"/>
                <a:sym typeface="Helvetica Neue Light"/>
              </a:rPr>
              <a:t>RE agents</a:t>
            </a:r>
            <a:r>
              <a:rPr lang="en-GB" noProof="0">
                <a:latin typeface="Arial"/>
                <a:cs typeface="Arial"/>
                <a:sym typeface="Helvetica Neue Light"/>
              </a:rPr>
              <a:t>)</a:t>
            </a:r>
            <a:endParaRPr lang="en-GB" noProof="0">
              <a:latin typeface="Arial"/>
              <a:cs typeface="Arial"/>
              <a:sym typeface="Helvetica Neue"/>
            </a:endParaRPr>
          </a:p>
        </p:txBody>
      </p:sp>
      <p:sp>
        <p:nvSpPr>
          <p:cNvPr id="4" name="Content Placeholder 3">
            <a:extLst>
              <a:ext uri="{FF2B5EF4-FFF2-40B4-BE49-F238E27FC236}">
                <a16:creationId xmlns:a16="http://schemas.microsoft.com/office/drawing/2014/main" id="{C49F956E-1934-B1E7-55F5-9CEA0E81B298}"/>
              </a:ext>
            </a:extLst>
          </p:cNvPr>
          <p:cNvSpPr>
            <a:spLocks noGrp="1"/>
          </p:cNvSpPr>
          <p:nvPr>
            <p:ph sz="quarter" idx="10"/>
          </p:nvPr>
        </p:nvSpPr>
        <p:spPr>
          <a:xfrm>
            <a:off x="1165970" y="2314455"/>
            <a:ext cx="6636340" cy="514590"/>
          </a:xfrm>
        </p:spPr>
        <p:txBody>
          <a:bodyPr/>
          <a:lstStyle/>
          <a:p>
            <a:r>
              <a:rPr lang="en-GB"/>
              <a:t>Insights from the Real Estate Agents who took part.</a:t>
            </a:r>
          </a:p>
        </p:txBody>
      </p:sp>
      <p:sp>
        <p:nvSpPr>
          <p:cNvPr id="2" name="Slide Number Placeholder 3">
            <a:extLst>
              <a:ext uri="{FF2B5EF4-FFF2-40B4-BE49-F238E27FC236}">
                <a16:creationId xmlns:a16="http://schemas.microsoft.com/office/drawing/2014/main" id="{10D4A6B9-16ED-2166-0F1C-49DDE0F4EFBE}"/>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43</a:t>
            </a:fld>
            <a:endParaRPr lang="en-US" sz="800"/>
          </a:p>
        </p:txBody>
      </p:sp>
    </p:spTree>
    <p:extLst>
      <p:ext uri="{BB962C8B-B14F-4D97-AF65-F5344CB8AC3E}">
        <p14:creationId xmlns:p14="http://schemas.microsoft.com/office/powerpoint/2010/main" val="137177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4" name="Google Shape;384;p40"/>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solidFill>
                  <a:schemeClr val="dk1"/>
                </a:solidFill>
                <a:latin typeface="Arial" panose="020B0604020202020204" pitchFamily="34" charset="0"/>
                <a:cs typeface="Arial" panose="020B0604020202020204" pitchFamily="34" charset="0"/>
              </a:rPr>
              <a:t>Real estate agent sentiment – 1</a:t>
            </a:r>
            <a:endParaRPr lang="en-US">
              <a:solidFill>
                <a:schemeClr val="dk1"/>
              </a:solidFill>
              <a:latin typeface="Arial" panose="020B0604020202020204" pitchFamily="34" charset="0"/>
              <a:cs typeface="Arial" panose="020B0604020202020204" pitchFamily="34" charset="0"/>
            </a:endParaRPr>
          </a:p>
        </p:txBody>
      </p:sp>
      <p:sp>
        <p:nvSpPr>
          <p:cNvPr id="383" name="Google Shape;383;p40"/>
          <p:cNvSpPr txBox="1">
            <a:spLocks noGrp="1"/>
          </p:cNvSpPr>
          <p:nvPr>
            <p:ph type="body" idx="1"/>
          </p:nvPr>
        </p:nvSpPr>
        <p:spPr>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None/>
            </a:pPr>
            <a:r>
              <a:rPr lang="en-GB" sz="800" b="1">
                <a:solidFill>
                  <a:srgbClr val="585858"/>
                </a:solidFill>
                <a:latin typeface="Arial"/>
                <a:ea typeface="Arial"/>
                <a:cs typeface="Arial"/>
                <a:sym typeface="Arial"/>
              </a:rPr>
              <a:t>Real estate agents will be resistant to additional effort </a:t>
            </a:r>
            <a:endParaRPr sz="800">
              <a:solidFill>
                <a:srgbClr val="585858"/>
              </a:solidFill>
              <a:latin typeface="Arial"/>
              <a:ea typeface="Arial"/>
              <a:cs typeface="Arial"/>
              <a:sym typeface="Arial"/>
            </a:endParaRPr>
          </a:p>
          <a:p>
            <a:pPr marL="0" lvl="0" indent="0" algn="l" rtl="0">
              <a:lnSpc>
                <a:spcPct val="95000"/>
              </a:lnSpc>
              <a:spcBef>
                <a:spcPts val="500"/>
              </a:spcBef>
              <a:spcAft>
                <a:spcPts val="0"/>
              </a:spcAft>
              <a:buNone/>
            </a:pPr>
            <a:r>
              <a:rPr lang="en-GB" sz="800">
                <a:solidFill>
                  <a:srgbClr val="585858"/>
                </a:solidFill>
                <a:latin typeface="Arial"/>
                <a:ea typeface="Arial"/>
                <a:cs typeface="Arial"/>
                <a:sym typeface="Arial"/>
              </a:rPr>
              <a:t>Some real estate agents are likely to resist the introduction of home energy ratings, if it increases their effort, viewing it as an extra burden that disrupts their established workflows. </a:t>
            </a:r>
            <a:endParaRPr sz="800">
              <a:solidFill>
                <a:srgbClr val="585858"/>
              </a:solidFill>
              <a:latin typeface="Arial"/>
              <a:ea typeface="Arial"/>
              <a:cs typeface="Arial"/>
              <a:sym typeface="Arial"/>
            </a:endParaRPr>
          </a:p>
          <a:p>
            <a:pPr marL="0" lvl="0" indent="0" algn="l" rtl="0">
              <a:lnSpc>
                <a:spcPct val="95000"/>
              </a:lnSpc>
              <a:spcBef>
                <a:spcPts val="500"/>
              </a:spcBef>
              <a:spcAft>
                <a:spcPts val="0"/>
              </a:spcAft>
              <a:buNone/>
            </a:pPr>
            <a:r>
              <a:rPr lang="en-GB" sz="800">
                <a:solidFill>
                  <a:srgbClr val="585858"/>
                </a:solidFill>
                <a:latin typeface="Arial"/>
                <a:ea typeface="Arial"/>
                <a:cs typeface="Arial"/>
                <a:sym typeface="Arial"/>
              </a:rPr>
              <a:t>While objections are often framed around costs and impacts on property owners, the underlying issue is a preference for simplicity and convenience. Many agents prioritise quick sales and high prices, making them hesitant to embrace changes that don't directly support these goals. To overcome this resistance, any new requirements must be straightforward, minimising additional effort and clearly demonstrating how energy ratings can enhance sales outcomes.</a:t>
            </a:r>
            <a:endParaRPr sz="800">
              <a:solidFill>
                <a:srgbClr val="585858"/>
              </a:solidFill>
              <a:latin typeface="Arial"/>
              <a:ea typeface="Arial"/>
              <a:cs typeface="Arial"/>
              <a:sym typeface="Arial"/>
            </a:endParaRPr>
          </a:p>
          <a:p>
            <a:pPr marL="0" lvl="0" indent="0" algn="l" rtl="0">
              <a:lnSpc>
                <a:spcPct val="95000"/>
              </a:lnSpc>
              <a:spcBef>
                <a:spcPts val="500"/>
              </a:spcBef>
              <a:spcAft>
                <a:spcPts val="0"/>
              </a:spcAft>
              <a:buNone/>
            </a:pPr>
            <a:endParaRPr lang="en-GB" sz="800" i="1">
              <a:solidFill>
                <a:srgbClr val="585858"/>
              </a:solidFill>
              <a:latin typeface="Arial"/>
              <a:ea typeface="Arial"/>
              <a:cs typeface="Arial"/>
            </a:endParaRPr>
          </a:p>
        </p:txBody>
      </p:sp>
      <p:sp>
        <p:nvSpPr>
          <p:cNvPr id="4" name="Google Shape;6118;p749">
            <a:extLst>
              <a:ext uri="{FF2B5EF4-FFF2-40B4-BE49-F238E27FC236}">
                <a16:creationId xmlns:a16="http://schemas.microsoft.com/office/drawing/2014/main" id="{001811BB-C428-6F67-66E5-1ECBFA8BD123}"/>
              </a:ext>
              <a:ext uri="{C183D7F6-B498-43B3-948B-1728B52AA6E4}">
                <adec:decorative xmlns:adec="http://schemas.microsoft.com/office/drawing/2017/decorative" val="1"/>
              </a:ext>
            </a:extLst>
          </p:cNvPr>
          <p:cNvSpPr/>
          <p:nvPr/>
        </p:nvSpPr>
        <p:spPr>
          <a:xfrm>
            <a:off x="2456783" y="1130788"/>
            <a:ext cx="1935517" cy="1454112"/>
          </a:xfrm>
          <a:prstGeom prst="wedgeRoundRectCallout">
            <a:avLst>
              <a:gd name="adj1" fmla="val -19804"/>
              <a:gd name="adj2" fmla="val 59791"/>
              <a:gd name="adj3" fmla="val 0"/>
            </a:avLst>
          </a:prstGeom>
          <a:solidFill>
            <a:schemeClr val="bg1"/>
          </a:solidFill>
          <a:ln w="19050" cap="flat" cmpd="sng">
            <a:solidFill>
              <a:srgbClr val="B7C1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85" name="Google Shape;385;p40"/>
          <p:cNvSpPr txBox="1">
            <a:spLocks noGrp="1"/>
          </p:cNvSpPr>
          <p:nvPr>
            <p:ph type="body" idx="2"/>
          </p:nvPr>
        </p:nvSpPr>
        <p:spPr>
          <a:xfrm>
            <a:off x="2555578" y="1230472"/>
            <a:ext cx="1776299" cy="1361911"/>
          </a:xfrm>
          <a:prstGeom prst="rect">
            <a:avLst/>
          </a:prstGeom>
        </p:spPr>
        <p:txBody>
          <a:bodyPr spcFirstLastPara="1" wrap="square" lIns="0" tIns="0" rIns="0" bIns="0" anchor="t" anchorCtr="0">
            <a:spAutoFit/>
          </a:bodyPr>
          <a:lstStyle/>
          <a:p>
            <a:pPr indent="0">
              <a:lnSpc>
                <a:spcPct val="95000"/>
              </a:lnSpc>
              <a:spcAft>
                <a:spcPts val="500"/>
              </a:spcAft>
            </a:pPr>
            <a:r>
              <a:rPr lang="en-GB" sz="800">
                <a:solidFill>
                  <a:srgbClr val="585858"/>
                </a:solidFill>
                <a:latin typeface="Arial"/>
                <a:cs typeface="Arial"/>
              </a:rPr>
              <a:t>It's not an ideological objection, real estate like things the way they are because it's easy. - </a:t>
            </a:r>
            <a:r>
              <a:rPr lang="en-GB" sz="800">
                <a:latin typeface="Arial"/>
                <a:cs typeface="Arial"/>
              </a:rPr>
              <a:t>RE agents</a:t>
            </a:r>
            <a:r>
              <a:rPr lang="en-GB" sz="800">
                <a:solidFill>
                  <a:srgbClr val="585858"/>
                </a:solidFill>
                <a:latin typeface="Arial"/>
                <a:cs typeface="Arial"/>
              </a:rPr>
              <a:t> Upskilling 1</a:t>
            </a:r>
            <a:endParaRPr lang="en-US" sz="800">
              <a:latin typeface="Arial"/>
              <a:cs typeface="Arial"/>
            </a:endParaRPr>
          </a:p>
          <a:p>
            <a:pPr indent="0">
              <a:lnSpc>
                <a:spcPct val="95000"/>
              </a:lnSpc>
              <a:spcAft>
                <a:spcPts val="500"/>
              </a:spcAft>
            </a:pPr>
            <a:r>
              <a:rPr lang="en-GB" sz="800">
                <a:solidFill>
                  <a:srgbClr val="585858"/>
                </a:solidFill>
                <a:latin typeface="Arial"/>
                <a:cs typeface="Arial"/>
              </a:rPr>
              <a:t>It's path of least resistance, people are lazy, agents are lazier… Keep it simple for agents - </a:t>
            </a:r>
            <a:r>
              <a:rPr lang="en-GB" sz="800">
                <a:latin typeface="Arial"/>
                <a:cs typeface="Arial"/>
              </a:rPr>
              <a:t>RE agents</a:t>
            </a:r>
            <a:r>
              <a:rPr lang="en-GB" sz="800">
                <a:solidFill>
                  <a:srgbClr val="585858"/>
                </a:solidFill>
                <a:latin typeface="Arial"/>
                <a:cs typeface="Arial"/>
              </a:rPr>
              <a:t> Resources 2</a:t>
            </a:r>
            <a:endParaRPr lang="en-US" sz="800">
              <a:latin typeface="Arial"/>
              <a:cs typeface="Arial"/>
            </a:endParaRPr>
          </a:p>
          <a:p>
            <a:pPr indent="0">
              <a:lnSpc>
                <a:spcPct val="95000"/>
              </a:lnSpc>
              <a:spcAft>
                <a:spcPts val="500"/>
              </a:spcAft>
            </a:pPr>
            <a:r>
              <a:rPr lang="en-GB" sz="800">
                <a:solidFill>
                  <a:srgbClr val="585858"/>
                </a:solidFill>
                <a:latin typeface="Arial"/>
                <a:cs typeface="Arial"/>
              </a:rPr>
              <a:t>They care about how much they can sell it for, and how quickly they can sell it. - </a:t>
            </a:r>
            <a:r>
              <a:rPr lang="en-GB" sz="800">
                <a:latin typeface="Arial"/>
                <a:cs typeface="Arial"/>
              </a:rPr>
              <a:t>RE agents</a:t>
            </a:r>
            <a:r>
              <a:rPr lang="en-GB" sz="800">
                <a:solidFill>
                  <a:srgbClr val="585858"/>
                </a:solidFill>
                <a:latin typeface="Arial"/>
                <a:cs typeface="Arial"/>
              </a:rPr>
              <a:t> Resources 1</a:t>
            </a:r>
            <a:endParaRPr lang="en-GB" sz="800"/>
          </a:p>
        </p:txBody>
      </p:sp>
      <p:sp>
        <p:nvSpPr>
          <p:cNvPr id="386" name="Google Shape;386;p40"/>
          <p:cNvSpPr txBox="1">
            <a:spLocks noGrp="1"/>
          </p:cNvSpPr>
          <p:nvPr>
            <p:ph type="body" idx="3"/>
          </p:nvPr>
        </p:nvSpPr>
        <p:spPr>
          <a:prstGeom prst="rect">
            <a:avLst/>
          </a:prstGeom>
        </p:spPr>
        <p:txBody>
          <a:bodyPr spcFirstLastPara="1" wrap="square" lIns="0" tIns="0" rIns="0" bIns="0" anchor="t" anchorCtr="0">
            <a:normAutofit/>
          </a:bodyPr>
          <a:lstStyle/>
          <a:p>
            <a:pPr marL="0" indent="0">
              <a:lnSpc>
                <a:spcPct val="95000"/>
              </a:lnSpc>
            </a:pPr>
            <a:r>
              <a:rPr lang="en-GB" sz="800" b="1"/>
              <a:t>Streamlining the process to minimise agent effort</a:t>
            </a:r>
            <a:endParaRPr lang="en-GB" sz="800" b="1">
              <a:solidFill>
                <a:srgbClr val="000000"/>
              </a:solidFill>
            </a:endParaRPr>
          </a:p>
          <a:p>
            <a:pPr marL="0" indent="0">
              <a:lnSpc>
                <a:spcPct val="95000"/>
              </a:lnSpc>
              <a:spcBef>
                <a:spcPts val="500"/>
              </a:spcBef>
            </a:pPr>
            <a:r>
              <a:rPr lang="en-GB" sz="800"/>
              <a:t>To encourage real estate agents' acceptance of home energy ratings, it's essential to integrate them into existing workflows and make the process as effortless as possible.</a:t>
            </a:r>
            <a:endParaRPr lang="en-GB" sz="800">
              <a:solidFill>
                <a:srgbClr val="000000"/>
              </a:solidFill>
            </a:endParaRPr>
          </a:p>
          <a:p>
            <a:pPr marL="0" indent="0">
              <a:lnSpc>
                <a:spcPct val="95000"/>
              </a:lnSpc>
              <a:spcBef>
                <a:spcPts val="500"/>
              </a:spcBef>
            </a:pPr>
            <a:r>
              <a:rPr lang="en-GB" sz="800"/>
              <a:t>Standardised, easy-to-use tools—like listing kits and a consistent national format—could simplify the task for agents. Additionally, ensuring that energy rating data seamlessly integrates with the CRM systems and listing platforms agents already use will further reduce resistance, supporting smoother adoption across the sector.</a:t>
            </a:r>
          </a:p>
        </p:txBody>
      </p:sp>
      <p:sp>
        <p:nvSpPr>
          <p:cNvPr id="5" name="Google Shape;6118;p749">
            <a:extLst>
              <a:ext uri="{FF2B5EF4-FFF2-40B4-BE49-F238E27FC236}">
                <a16:creationId xmlns:a16="http://schemas.microsoft.com/office/drawing/2014/main" id="{4A8CA56B-B270-752C-DCE6-6627774BCBB2}"/>
              </a:ext>
              <a:ext uri="{C183D7F6-B498-43B3-948B-1728B52AA6E4}">
                <adec:decorative xmlns:adec="http://schemas.microsoft.com/office/drawing/2017/decorative" val="1"/>
              </a:ext>
            </a:extLst>
          </p:cNvPr>
          <p:cNvSpPr/>
          <p:nvPr/>
        </p:nvSpPr>
        <p:spPr>
          <a:xfrm>
            <a:off x="6728184" y="1149626"/>
            <a:ext cx="1935517" cy="1287997"/>
          </a:xfrm>
          <a:prstGeom prst="wedgeRoundRectCallout">
            <a:avLst>
              <a:gd name="adj1" fmla="val -19804"/>
              <a:gd name="adj2" fmla="val 59791"/>
              <a:gd name="adj3" fmla="val 0"/>
            </a:avLst>
          </a:prstGeom>
          <a:solidFill>
            <a:schemeClr val="bg1"/>
          </a:solidFill>
          <a:ln w="19050" cap="flat" cmpd="sng">
            <a:solidFill>
              <a:srgbClr val="B7C1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385;p40">
            <a:extLst>
              <a:ext uri="{FF2B5EF4-FFF2-40B4-BE49-F238E27FC236}">
                <a16:creationId xmlns:a16="http://schemas.microsoft.com/office/drawing/2014/main" id="{227164B3-4F3F-FAD9-5D31-8A5E7266838B}"/>
              </a:ext>
            </a:extLst>
          </p:cNvPr>
          <p:cNvSpPr txBox="1">
            <a:spLocks/>
          </p:cNvSpPr>
          <p:nvPr/>
        </p:nvSpPr>
        <p:spPr>
          <a:xfrm>
            <a:off x="6826976" y="1230472"/>
            <a:ext cx="1776300" cy="118083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457200" marR="0" lvl="0" indent="-228600" algn="l" rtl="0">
              <a:lnSpc>
                <a:spcPct val="115000"/>
              </a:lnSpc>
              <a:spcBef>
                <a:spcPts val="0"/>
              </a:spcBef>
              <a:spcAft>
                <a:spcPts val="0"/>
              </a:spcAft>
              <a:buClr>
                <a:srgbClr val="585858"/>
              </a:buClr>
              <a:buSzPts val="1800"/>
              <a:buFont typeface="Arial"/>
              <a:buNone/>
              <a:defRPr sz="1800" b="0" i="0" u="none" strike="noStrike" cap="none">
                <a:solidFill>
                  <a:srgbClr val="585858"/>
                </a:solidFill>
                <a:latin typeface="Arial"/>
                <a:ea typeface="Arial"/>
                <a:cs typeface="Arial"/>
                <a:sym typeface="Arial"/>
              </a:defRPr>
            </a:lvl1pPr>
            <a:lvl2pPr marL="914400" marR="0" lvl="1" indent="-228600" algn="l" rtl="0">
              <a:lnSpc>
                <a:spcPct val="115000"/>
              </a:lnSpc>
              <a:spcBef>
                <a:spcPts val="0"/>
              </a:spcBef>
              <a:spcAft>
                <a:spcPts val="0"/>
              </a:spcAft>
              <a:buClr>
                <a:srgbClr val="585858"/>
              </a:buClr>
              <a:buSzPts val="1800"/>
              <a:buFont typeface="Arial"/>
              <a:buNone/>
              <a:defRPr sz="1800" b="0" i="0" u="none" strike="noStrike" cap="none">
                <a:solidFill>
                  <a:srgbClr val="585858"/>
                </a:solidFill>
                <a:latin typeface="Arial"/>
                <a:ea typeface="Arial"/>
                <a:cs typeface="Arial"/>
                <a:sym typeface="Arial"/>
              </a:defRPr>
            </a:lvl2pPr>
            <a:lvl3pPr marL="1371600" marR="0" lvl="2" indent="-228600" algn="l" rtl="0">
              <a:lnSpc>
                <a:spcPct val="115000"/>
              </a:lnSpc>
              <a:spcBef>
                <a:spcPts val="0"/>
              </a:spcBef>
              <a:spcAft>
                <a:spcPts val="0"/>
              </a:spcAft>
              <a:buClr>
                <a:srgbClr val="585858"/>
              </a:buClr>
              <a:buSzPts val="1800"/>
              <a:buFont typeface="Arial"/>
              <a:buNone/>
              <a:defRPr sz="1800" b="0" i="0" u="none" strike="noStrike" cap="none">
                <a:solidFill>
                  <a:srgbClr val="585858"/>
                </a:solidFill>
                <a:latin typeface="Arial"/>
                <a:ea typeface="Arial"/>
                <a:cs typeface="Arial"/>
                <a:sym typeface="Arial"/>
              </a:defRPr>
            </a:lvl3pPr>
            <a:lvl4pPr marL="1828800" marR="0" lvl="3" indent="-228600" algn="l" rtl="0">
              <a:lnSpc>
                <a:spcPct val="115000"/>
              </a:lnSpc>
              <a:spcBef>
                <a:spcPts val="0"/>
              </a:spcBef>
              <a:spcAft>
                <a:spcPts val="0"/>
              </a:spcAft>
              <a:buClr>
                <a:srgbClr val="585858"/>
              </a:buClr>
              <a:buSzPts val="1800"/>
              <a:buFont typeface="Arial"/>
              <a:buNone/>
              <a:defRPr sz="1800" b="0" i="0" u="none" strike="noStrike" cap="none">
                <a:solidFill>
                  <a:srgbClr val="585858"/>
                </a:solidFill>
                <a:latin typeface="Arial"/>
                <a:ea typeface="Arial"/>
                <a:cs typeface="Arial"/>
                <a:sym typeface="Arial"/>
              </a:defRPr>
            </a:lvl4pPr>
            <a:lvl5pPr marL="2286000" marR="0" lvl="4" indent="-228600" algn="l" rtl="0">
              <a:lnSpc>
                <a:spcPct val="115000"/>
              </a:lnSpc>
              <a:spcBef>
                <a:spcPts val="0"/>
              </a:spcBef>
              <a:spcAft>
                <a:spcPts val="0"/>
              </a:spcAft>
              <a:buClr>
                <a:srgbClr val="585858"/>
              </a:buClr>
              <a:buSzPts val="1800"/>
              <a:buFont typeface="Arial"/>
              <a:buNone/>
              <a:defRPr sz="1800" b="0" i="0" u="none" strike="noStrike" cap="none">
                <a:solidFill>
                  <a:srgbClr val="585858"/>
                </a:solidFill>
                <a:latin typeface="Arial"/>
                <a:ea typeface="Arial"/>
                <a:cs typeface="Arial"/>
                <a:sym typeface="Arial"/>
              </a:defRPr>
            </a:lvl5pPr>
            <a:lvl6pPr marL="2743200" marR="0" lvl="5" indent="-228600" algn="l" rtl="0">
              <a:lnSpc>
                <a:spcPct val="115000"/>
              </a:lnSpc>
              <a:spcBef>
                <a:spcPts val="0"/>
              </a:spcBef>
              <a:spcAft>
                <a:spcPts val="0"/>
              </a:spcAft>
              <a:buClr>
                <a:srgbClr val="585858"/>
              </a:buClr>
              <a:buSzPts val="1800"/>
              <a:buFont typeface="Arial"/>
              <a:buNone/>
              <a:defRPr sz="1800" b="0" i="0" u="none" strike="noStrike" cap="none">
                <a:solidFill>
                  <a:srgbClr val="585858"/>
                </a:solidFill>
                <a:latin typeface="Arial"/>
                <a:ea typeface="Arial"/>
                <a:cs typeface="Arial"/>
                <a:sym typeface="Arial"/>
              </a:defRPr>
            </a:lvl6pPr>
            <a:lvl7pPr marL="3200400" marR="0" lvl="6" indent="-228600" algn="l" rtl="0">
              <a:lnSpc>
                <a:spcPct val="115000"/>
              </a:lnSpc>
              <a:spcBef>
                <a:spcPts val="0"/>
              </a:spcBef>
              <a:spcAft>
                <a:spcPts val="0"/>
              </a:spcAft>
              <a:buClr>
                <a:srgbClr val="585858"/>
              </a:buClr>
              <a:buSzPts val="1800"/>
              <a:buFont typeface="Arial"/>
              <a:buNone/>
              <a:defRPr sz="1800" b="0" i="0" u="none" strike="noStrike" cap="none">
                <a:solidFill>
                  <a:srgbClr val="585858"/>
                </a:solidFill>
                <a:latin typeface="Arial"/>
                <a:ea typeface="Arial"/>
                <a:cs typeface="Arial"/>
                <a:sym typeface="Arial"/>
              </a:defRPr>
            </a:lvl7pPr>
            <a:lvl8pPr marL="3657600" marR="0" lvl="7" indent="-228600" algn="l" rtl="0">
              <a:lnSpc>
                <a:spcPct val="115000"/>
              </a:lnSpc>
              <a:spcBef>
                <a:spcPts val="0"/>
              </a:spcBef>
              <a:spcAft>
                <a:spcPts val="0"/>
              </a:spcAft>
              <a:buClr>
                <a:srgbClr val="585858"/>
              </a:buClr>
              <a:buSzPts val="1800"/>
              <a:buFont typeface="Arial"/>
              <a:buNone/>
              <a:defRPr sz="1800" b="0" i="0" u="none" strike="noStrike" cap="none">
                <a:solidFill>
                  <a:srgbClr val="585858"/>
                </a:solidFill>
                <a:latin typeface="Arial"/>
                <a:ea typeface="Arial"/>
                <a:cs typeface="Arial"/>
                <a:sym typeface="Arial"/>
              </a:defRPr>
            </a:lvl8pPr>
            <a:lvl9pPr marL="4114800" marR="0" lvl="8" indent="-228600" algn="l" rtl="0">
              <a:lnSpc>
                <a:spcPct val="115000"/>
              </a:lnSpc>
              <a:spcBef>
                <a:spcPts val="0"/>
              </a:spcBef>
              <a:spcAft>
                <a:spcPts val="0"/>
              </a:spcAft>
              <a:buClr>
                <a:srgbClr val="585858"/>
              </a:buClr>
              <a:buSzPts val="1800"/>
              <a:buFont typeface="Arial"/>
              <a:buNone/>
              <a:defRPr sz="1800" b="0" i="0" u="none" strike="noStrike" cap="none">
                <a:solidFill>
                  <a:srgbClr val="585858"/>
                </a:solidFill>
                <a:latin typeface="Arial"/>
                <a:ea typeface="Arial"/>
                <a:cs typeface="Arial"/>
                <a:sym typeface="Arial"/>
              </a:defRPr>
            </a:lvl9pPr>
          </a:lstStyle>
          <a:p>
            <a:pPr marL="0" indent="0">
              <a:lnSpc>
                <a:spcPct val="95000"/>
              </a:lnSpc>
              <a:spcAft>
                <a:spcPts val="500"/>
              </a:spcAft>
            </a:pPr>
            <a:r>
              <a:rPr lang="en-GB" sz="800" i="1"/>
              <a:t>You're talking about better prices, better financial outcomes. That's what people want to hear, more money, sell faster, attract the right buyers. - RE agents Upskilling 1</a:t>
            </a:r>
            <a:endParaRPr lang="en-US" sz="800">
              <a:solidFill>
                <a:srgbClr val="000000"/>
              </a:solidFill>
            </a:endParaRPr>
          </a:p>
          <a:p>
            <a:pPr marL="0" indent="0">
              <a:lnSpc>
                <a:spcPct val="95000"/>
              </a:lnSpc>
              <a:spcAft>
                <a:spcPts val="500"/>
              </a:spcAft>
            </a:pPr>
            <a:r>
              <a:rPr lang="en-GB" sz="800" i="1"/>
              <a:t>Whether you're a selling or buying agent, it's about the competitive advantage of attracting and retaining client.- RE agents Upskilling 2</a:t>
            </a:r>
            <a:endParaRPr lang="en-GB"/>
          </a:p>
        </p:txBody>
      </p:sp>
      <p:sp>
        <p:nvSpPr>
          <p:cNvPr id="8" name="Slide Number Placeholder 7">
            <a:extLst>
              <a:ext uri="{FF2B5EF4-FFF2-40B4-BE49-F238E27FC236}">
                <a16:creationId xmlns:a16="http://schemas.microsoft.com/office/drawing/2014/main" id="{DA91CF52-ACDF-39B2-8C3F-9882EFF47DD8}"/>
              </a:ext>
            </a:extLst>
          </p:cNvPr>
          <p:cNvSpPr>
            <a:spLocks noGrp="1"/>
          </p:cNvSpPr>
          <p:nvPr>
            <p:ph type="sldNum" sz="quarter" idx="10"/>
          </p:nvPr>
        </p:nvSpPr>
        <p:spPr/>
        <p:txBody>
          <a:bodyPr/>
          <a:lstStyle/>
          <a:p>
            <a:fld id="{178BA19D-C1A8-2A4D-80DC-523B2B2B450E}" type="slidenum">
              <a:rPr lang="en-US" smtClean="0">
                <a:latin typeface="Arial" panose="020B0604020202020204" pitchFamily="34" charset="0"/>
                <a:cs typeface="Arial" panose="020B0604020202020204" pitchFamily="34" charset="0"/>
              </a:rPr>
              <a:pPr/>
              <a:t>44</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02224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4" name="Google Shape;384;p40"/>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solidFill>
                  <a:schemeClr val="dk1"/>
                </a:solidFill>
                <a:latin typeface="Arial" panose="020B0604020202020204" pitchFamily="34" charset="0"/>
                <a:cs typeface="Arial" panose="020B0604020202020204" pitchFamily="34" charset="0"/>
              </a:rPr>
              <a:t>Real estate agent sentiment – 2 </a:t>
            </a:r>
            <a:endParaRPr lang="en-US">
              <a:solidFill>
                <a:schemeClr val="dk1"/>
              </a:solidFill>
              <a:latin typeface="Arial" panose="020B0604020202020204" pitchFamily="34" charset="0"/>
              <a:cs typeface="Arial" panose="020B0604020202020204" pitchFamily="34" charset="0"/>
            </a:endParaRPr>
          </a:p>
        </p:txBody>
      </p:sp>
      <p:sp>
        <p:nvSpPr>
          <p:cNvPr id="383" name="Google Shape;383;p40"/>
          <p:cNvSpPr txBox="1">
            <a:spLocks noGrp="1"/>
          </p:cNvSpPr>
          <p:nvPr>
            <p:ph type="body" idx="1"/>
          </p:nvPr>
        </p:nvSpPr>
        <p:spPr>
          <a:prstGeom prst="rect">
            <a:avLst/>
          </a:prstGeom>
        </p:spPr>
        <p:txBody>
          <a:bodyPr spcFirstLastPara="1" wrap="square" lIns="0" tIns="0" rIns="0" bIns="0" anchor="t" anchorCtr="0">
            <a:normAutofit/>
          </a:bodyPr>
          <a:lstStyle/>
          <a:p>
            <a:pPr marL="0" indent="0">
              <a:lnSpc>
                <a:spcPct val="95000"/>
              </a:lnSpc>
              <a:spcBef>
                <a:spcPts val="0"/>
              </a:spcBef>
              <a:spcAft>
                <a:spcPts val="500"/>
              </a:spcAft>
            </a:pPr>
            <a:r>
              <a:rPr lang="en-GB" sz="800" b="1">
                <a:solidFill>
                  <a:srgbClr val="585858"/>
                </a:solidFill>
                <a:latin typeface="Arial"/>
                <a:cs typeface="Arial"/>
              </a:rPr>
              <a:t>Better outcomes as a motivator for real estate agents</a:t>
            </a:r>
            <a:endParaRPr lang="en-US" sz="800">
              <a:latin typeface="Arial"/>
              <a:cs typeface="Arial"/>
            </a:endParaRPr>
          </a:p>
          <a:p>
            <a:pPr marL="0" indent="0">
              <a:lnSpc>
                <a:spcPct val="95000"/>
              </a:lnSpc>
              <a:spcBef>
                <a:spcPts val="0"/>
              </a:spcBef>
              <a:spcAft>
                <a:spcPts val="500"/>
              </a:spcAft>
            </a:pPr>
            <a:r>
              <a:rPr lang="en-GB" sz="800">
                <a:solidFill>
                  <a:srgbClr val="585858"/>
                </a:solidFill>
                <a:latin typeface="Arial"/>
                <a:cs typeface="Arial"/>
              </a:rPr>
              <a:t>Real estate agents are more likely to embrace home energy ratings if they clearly see how it can lead to better outcomes—specifically, higher property prices, faster sales, and attracting the right buyers.</a:t>
            </a:r>
            <a:endParaRPr lang="en-US" sz="800">
              <a:latin typeface="Arial"/>
              <a:cs typeface="Arial"/>
            </a:endParaRPr>
          </a:p>
          <a:p>
            <a:pPr marL="0" indent="0">
              <a:lnSpc>
                <a:spcPct val="95000"/>
              </a:lnSpc>
              <a:spcBef>
                <a:spcPts val="0"/>
              </a:spcBef>
              <a:spcAft>
                <a:spcPts val="500"/>
              </a:spcAft>
            </a:pPr>
            <a:r>
              <a:rPr lang="en-GB" sz="800">
                <a:solidFill>
                  <a:srgbClr val="585858"/>
                </a:solidFill>
                <a:latin typeface="Arial"/>
                <a:cs typeface="Arial"/>
              </a:rPr>
              <a:t>Demonstrating the financial advantages of energy-efficient features, like potential savings from upgrades (e.g., double glazing) as well as qualitative benefits (e.g. comfort), can be a valuable tool in their client conversations. Positioning agents as trusted advisors who provide insightful information and add value to the buying or selling process is key. This not only educates clients but also gives agents a competitive edge, strengthening client relationships and driving word-of-mouth referrals.</a:t>
            </a:r>
            <a:endParaRPr lang="en-GB"/>
          </a:p>
        </p:txBody>
      </p:sp>
      <p:sp>
        <p:nvSpPr>
          <p:cNvPr id="4" name="Google Shape;6118;p749">
            <a:extLst>
              <a:ext uri="{FF2B5EF4-FFF2-40B4-BE49-F238E27FC236}">
                <a16:creationId xmlns:a16="http://schemas.microsoft.com/office/drawing/2014/main" id="{001811BB-C428-6F67-66E5-1ECBFA8BD123}"/>
              </a:ext>
              <a:ext uri="{C183D7F6-B498-43B3-948B-1728B52AA6E4}">
                <adec:decorative xmlns:adec="http://schemas.microsoft.com/office/drawing/2017/decorative" val="1"/>
              </a:ext>
            </a:extLst>
          </p:cNvPr>
          <p:cNvSpPr/>
          <p:nvPr/>
        </p:nvSpPr>
        <p:spPr>
          <a:xfrm>
            <a:off x="2456783" y="1129450"/>
            <a:ext cx="1935517" cy="1334914"/>
          </a:xfrm>
          <a:prstGeom prst="wedgeRoundRectCallout">
            <a:avLst>
              <a:gd name="adj1" fmla="val -19804"/>
              <a:gd name="adj2" fmla="val 59791"/>
              <a:gd name="adj3" fmla="val 0"/>
            </a:avLst>
          </a:prstGeom>
          <a:solidFill>
            <a:schemeClr val="bg1"/>
          </a:solidFill>
          <a:ln w="19050" cap="flat" cmpd="sng">
            <a:solidFill>
              <a:srgbClr val="B7C1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US"/>
          </a:p>
        </p:txBody>
      </p:sp>
      <p:sp>
        <p:nvSpPr>
          <p:cNvPr id="386" name="Google Shape;386;p40"/>
          <p:cNvSpPr txBox="1">
            <a:spLocks noGrp="1"/>
          </p:cNvSpPr>
          <p:nvPr>
            <p:ph type="body" idx="2"/>
          </p:nvPr>
        </p:nvSpPr>
        <p:spPr>
          <a:prstGeom prst="rect">
            <a:avLst/>
          </a:prstGeom>
        </p:spPr>
        <p:txBody>
          <a:bodyPr spcFirstLastPara="1" wrap="square" lIns="0" tIns="0" rIns="0" bIns="0" anchor="t" anchorCtr="0">
            <a:normAutofit/>
          </a:bodyPr>
          <a:lstStyle/>
          <a:p>
            <a:pPr indent="0">
              <a:lnSpc>
                <a:spcPct val="95000"/>
              </a:lnSpc>
              <a:spcAft>
                <a:spcPts val="500"/>
              </a:spcAft>
            </a:pPr>
            <a:r>
              <a:rPr lang="en-GB" sz="800">
                <a:solidFill>
                  <a:srgbClr val="585858"/>
                </a:solidFill>
                <a:latin typeface="Arial"/>
                <a:cs typeface="Arial"/>
              </a:rPr>
              <a:t>You're talking about better prices, better financial outcomes. That's what people want to hear, more money, sell faster, attract the right buyers. - </a:t>
            </a:r>
            <a:r>
              <a:rPr lang="en-GB" sz="800">
                <a:latin typeface="Arial"/>
                <a:cs typeface="Arial"/>
              </a:rPr>
              <a:t>RE agents</a:t>
            </a:r>
            <a:r>
              <a:rPr lang="en-GB" sz="800">
                <a:solidFill>
                  <a:srgbClr val="585858"/>
                </a:solidFill>
                <a:latin typeface="Arial"/>
                <a:cs typeface="Arial"/>
              </a:rPr>
              <a:t> Upskilling 1</a:t>
            </a:r>
            <a:endParaRPr lang="en-US" sz="800">
              <a:latin typeface="Arial"/>
              <a:cs typeface="Arial"/>
            </a:endParaRPr>
          </a:p>
          <a:p>
            <a:pPr indent="0">
              <a:lnSpc>
                <a:spcPct val="95000"/>
              </a:lnSpc>
              <a:spcAft>
                <a:spcPts val="500"/>
              </a:spcAft>
            </a:pPr>
            <a:r>
              <a:rPr lang="en-GB" sz="800">
                <a:solidFill>
                  <a:srgbClr val="585858"/>
                </a:solidFill>
                <a:latin typeface="Arial"/>
                <a:cs typeface="Arial"/>
              </a:rPr>
              <a:t>Whether you're a selling or buying agent, it's about the competitive advantage of attracting and retaining client.- </a:t>
            </a:r>
            <a:r>
              <a:rPr lang="en-GB" sz="800">
                <a:latin typeface="Arial"/>
                <a:cs typeface="Arial"/>
              </a:rPr>
              <a:t>RE agents</a:t>
            </a:r>
            <a:r>
              <a:rPr lang="en-GB" sz="800">
                <a:solidFill>
                  <a:srgbClr val="585858"/>
                </a:solidFill>
                <a:latin typeface="Arial"/>
                <a:cs typeface="Arial"/>
              </a:rPr>
              <a:t> Upskilling 2</a:t>
            </a:r>
            <a:endParaRPr lang="en-GB"/>
          </a:p>
        </p:txBody>
      </p:sp>
      <p:sp>
        <p:nvSpPr>
          <p:cNvPr id="3" name="Slide Number Placeholder 2">
            <a:extLst>
              <a:ext uri="{FF2B5EF4-FFF2-40B4-BE49-F238E27FC236}">
                <a16:creationId xmlns:a16="http://schemas.microsoft.com/office/drawing/2014/main" id="{4177C13B-3968-A110-EE03-19C658AA198C}"/>
              </a:ext>
            </a:extLst>
          </p:cNvPr>
          <p:cNvSpPr>
            <a:spLocks noGrp="1"/>
          </p:cNvSpPr>
          <p:nvPr>
            <p:ph type="sldNum" sz="quarter" idx="10"/>
          </p:nvPr>
        </p:nvSpPr>
        <p:spPr/>
        <p:txBody>
          <a:bodyPr/>
          <a:lstStyle/>
          <a:p>
            <a:fld id="{178BA19D-C1A8-2A4D-80DC-523B2B2B450E}" type="slidenum">
              <a:rPr lang="en-US" smtClean="0">
                <a:latin typeface="Arial" panose="020B0604020202020204" pitchFamily="34" charset="0"/>
                <a:cs typeface="Arial" panose="020B0604020202020204" pitchFamily="34" charset="0"/>
              </a:rPr>
              <a:pPr/>
              <a:t>45</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44943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B7C197"/>
        </a:solidFill>
        <a:effectLst/>
      </p:bgPr>
    </p:bg>
    <p:spTree>
      <p:nvGrpSpPr>
        <p:cNvPr id="1" name="Shape 390"/>
        <p:cNvGrpSpPr/>
        <p:nvPr/>
      </p:nvGrpSpPr>
      <p:grpSpPr>
        <a:xfrm>
          <a:off x="0" y="0"/>
          <a:ext cx="0" cy="0"/>
          <a:chOff x="0" y="0"/>
          <a:chExt cx="0" cy="0"/>
        </a:xfrm>
      </p:grpSpPr>
      <p:sp>
        <p:nvSpPr>
          <p:cNvPr id="6" name="Google Shape;395;p41">
            <a:extLst>
              <a:ext uri="{FF2B5EF4-FFF2-40B4-BE49-F238E27FC236}">
                <a16:creationId xmlns:a16="http://schemas.microsoft.com/office/drawing/2014/main" id="{02EA4CB6-E2F2-CCA7-84A5-99E0D0C509B1}"/>
              </a:ext>
            </a:extLst>
          </p:cNvPr>
          <p:cNvSpPr txBox="1">
            <a:spLocks noGrp="1"/>
          </p:cNvSpPr>
          <p:nvPr>
            <p:ph type="ctrTitle"/>
          </p:nvPr>
        </p:nvSpPr>
        <p:spPr>
          <a:xfrm>
            <a:off x="1124782" y="1663852"/>
            <a:ext cx="5583585" cy="1048576"/>
          </a:xfr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100" b="0" i="0" kern="1200">
                <a:solidFill>
                  <a:schemeClr val="tx1"/>
                </a:solidFill>
                <a:latin typeface="Helvetica Neue" panose="02000403000000020004" pitchFamily="2" charset="0"/>
                <a:ea typeface="Helvetica Neue" panose="02000403000000020004" pitchFamily="2" charset="0"/>
                <a:cs typeface="+mj-cs"/>
              </a:defRPr>
            </a:lvl1pPr>
          </a:lstStyle>
          <a:p>
            <a:pPr lvl="0"/>
            <a:r>
              <a:rPr lang="en-GB" noProof="0" err="1">
                <a:latin typeface="Arial" panose="020B0604020202020204" pitchFamily="34" charset="0"/>
                <a:sym typeface="Helvetica Neue Light"/>
              </a:rPr>
              <a:t>Proptech</a:t>
            </a:r>
            <a:endParaRPr lang="en-GB" noProof="0">
              <a:latin typeface="Arial" panose="020B0604020202020204" pitchFamily="34" charset="0"/>
              <a:sym typeface="Helvetica Neue"/>
            </a:endParaRPr>
          </a:p>
        </p:txBody>
      </p:sp>
      <p:sp>
        <p:nvSpPr>
          <p:cNvPr id="4" name="Content Placeholder 3">
            <a:extLst>
              <a:ext uri="{FF2B5EF4-FFF2-40B4-BE49-F238E27FC236}">
                <a16:creationId xmlns:a16="http://schemas.microsoft.com/office/drawing/2014/main" id="{B40CDC01-DBCC-3A64-E4BE-72063E8203E0}"/>
              </a:ext>
            </a:extLst>
          </p:cNvPr>
          <p:cNvSpPr>
            <a:spLocks noGrp="1"/>
          </p:cNvSpPr>
          <p:nvPr>
            <p:ph sz="quarter" idx="10"/>
          </p:nvPr>
        </p:nvSpPr>
        <p:spPr>
          <a:xfrm>
            <a:off x="1124782" y="2392288"/>
            <a:ext cx="6045139" cy="514590"/>
          </a:xfrm>
        </p:spPr>
        <p:txBody>
          <a:bodyPr/>
          <a:lstStyle/>
          <a:p>
            <a:r>
              <a:rPr lang="en-GB"/>
              <a:t>Insights from the Property Technology participants who took part.</a:t>
            </a:r>
          </a:p>
          <a:p>
            <a:endParaRPr lang="en-GB"/>
          </a:p>
        </p:txBody>
      </p:sp>
      <p:sp>
        <p:nvSpPr>
          <p:cNvPr id="2" name="Slide Number Placeholder 3">
            <a:extLst>
              <a:ext uri="{FF2B5EF4-FFF2-40B4-BE49-F238E27FC236}">
                <a16:creationId xmlns:a16="http://schemas.microsoft.com/office/drawing/2014/main" id="{80363343-2521-7120-4A9C-1BF918C53F00}"/>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46</a:t>
            </a:fld>
            <a:endParaRPr lang="en-US" sz="800"/>
          </a:p>
        </p:txBody>
      </p:sp>
    </p:spTree>
    <p:extLst>
      <p:ext uri="{BB962C8B-B14F-4D97-AF65-F5344CB8AC3E}">
        <p14:creationId xmlns:p14="http://schemas.microsoft.com/office/powerpoint/2010/main" val="21603877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1" name="Google Shape;401;p42"/>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err="1">
                <a:solidFill>
                  <a:schemeClr val="dk1"/>
                </a:solidFill>
                <a:latin typeface="Arial" panose="020B0604020202020204" pitchFamily="34" charset="0"/>
                <a:cs typeface="Arial" panose="020B0604020202020204" pitchFamily="34" charset="0"/>
              </a:rPr>
              <a:t>Proptech</a:t>
            </a:r>
            <a:r>
              <a:rPr lang="en-GB">
                <a:solidFill>
                  <a:schemeClr val="dk1"/>
                </a:solidFill>
                <a:latin typeface="Arial" panose="020B0604020202020204" pitchFamily="34" charset="0"/>
                <a:cs typeface="Arial" panose="020B0604020202020204" pitchFamily="34" charset="0"/>
              </a:rPr>
              <a:t> sentiments – 1</a:t>
            </a:r>
            <a:endParaRPr lang="en-US">
              <a:solidFill>
                <a:schemeClr val="dk1"/>
              </a:solidFill>
              <a:latin typeface="Arial" panose="020B0604020202020204" pitchFamily="34" charset="0"/>
              <a:cs typeface="Arial" panose="020B0604020202020204" pitchFamily="34" charset="0"/>
            </a:endParaRPr>
          </a:p>
        </p:txBody>
      </p:sp>
      <p:sp>
        <p:nvSpPr>
          <p:cNvPr id="400" name="Google Shape;400;p42"/>
          <p:cNvSpPr txBox="1">
            <a:spLocks noGrp="1"/>
          </p:cNvSpPr>
          <p:nvPr>
            <p:ph type="body" idx="1"/>
          </p:nvPr>
        </p:nvSpPr>
        <p:spPr>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None/>
            </a:pPr>
            <a:r>
              <a:rPr lang="en-GB" sz="800" b="1" err="1">
                <a:solidFill>
                  <a:srgbClr val="585858"/>
                </a:solidFill>
                <a:latin typeface="Arial"/>
                <a:ea typeface="Arial"/>
                <a:cs typeface="Arial"/>
                <a:sym typeface="Arial"/>
              </a:rPr>
              <a:t>Proptech</a:t>
            </a:r>
            <a:r>
              <a:rPr lang="en-GB" sz="800" b="1">
                <a:solidFill>
                  <a:srgbClr val="585858"/>
                </a:solidFill>
                <a:latin typeface="Arial"/>
                <a:ea typeface="Arial"/>
                <a:cs typeface="Arial"/>
                <a:sym typeface="Arial"/>
              </a:rPr>
              <a:t> want to retain control of their user experience</a:t>
            </a:r>
            <a:endParaRPr sz="800">
              <a:solidFill>
                <a:srgbClr val="585858"/>
              </a:solidFill>
              <a:latin typeface="Arial"/>
              <a:ea typeface="Arial"/>
              <a:cs typeface="Arial"/>
              <a:sym typeface="Arial"/>
            </a:endParaRPr>
          </a:p>
          <a:p>
            <a:pPr marL="0" lvl="0" indent="0" algn="l" rtl="0">
              <a:lnSpc>
                <a:spcPct val="95000"/>
              </a:lnSpc>
              <a:spcBef>
                <a:spcPts val="500"/>
              </a:spcBef>
              <a:spcAft>
                <a:spcPts val="0"/>
              </a:spcAft>
              <a:buNone/>
            </a:pPr>
            <a:r>
              <a:rPr lang="en-GB" sz="800" err="1">
                <a:solidFill>
                  <a:srgbClr val="585858"/>
                </a:solidFill>
                <a:latin typeface="Arial"/>
                <a:ea typeface="Arial"/>
                <a:cs typeface="Arial"/>
                <a:sym typeface="Arial"/>
              </a:rPr>
              <a:t>Proptech</a:t>
            </a:r>
            <a:r>
              <a:rPr lang="en-GB" sz="800">
                <a:solidFill>
                  <a:srgbClr val="585858"/>
                </a:solidFill>
                <a:latin typeface="Arial"/>
                <a:ea typeface="Arial"/>
                <a:cs typeface="Arial"/>
                <a:sym typeface="Arial"/>
              </a:rPr>
              <a:t> platforms will play a significant role in shaping how consumers interact with home energy ratings. To ensure success, the scheme must be clearly defined, setting disclosure requirements without stifling customer experience (CX).</a:t>
            </a:r>
            <a:endParaRPr lang="en-GB" sz="800">
              <a:solidFill>
                <a:srgbClr val="585858"/>
              </a:solidFill>
              <a:latin typeface="Arial"/>
              <a:ea typeface="Arial"/>
              <a:cs typeface="Arial"/>
            </a:endParaRPr>
          </a:p>
          <a:p>
            <a:pPr marL="0" lvl="0" indent="0" algn="l" rtl="0">
              <a:lnSpc>
                <a:spcPct val="95000"/>
              </a:lnSpc>
              <a:spcBef>
                <a:spcPts val="500"/>
              </a:spcBef>
              <a:spcAft>
                <a:spcPts val="0"/>
              </a:spcAft>
              <a:buNone/>
            </a:pPr>
            <a:r>
              <a:rPr lang="en-GB" sz="800" err="1">
                <a:solidFill>
                  <a:srgbClr val="585858"/>
                </a:solidFill>
                <a:latin typeface="Arial"/>
                <a:ea typeface="Arial"/>
                <a:cs typeface="Arial"/>
                <a:sym typeface="Arial"/>
              </a:rPr>
              <a:t>Proptech</a:t>
            </a:r>
            <a:r>
              <a:rPr lang="en-GB" sz="800">
                <a:solidFill>
                  <a:srgbClr val="585858"/>
                </a:solidFill>
                <a:latin typeface="Arial"/>
                <a:ea typeface="Arial"/>
                <a:cs typeface="Arial"/>
                <a:sym typeface="Arial"/>
              </a:rPr>
              <a:t> companies are keen to integrate appealing features, like visually engaging ratings (e.g., colour-coded icons), that resonate with consumers. While some technical limitations exist—such as displaying detailed highlights or text-based search functions—the industry is open to innovation. A standardised schema that aligns compulsory and optional data points will streamline integration, making it easier for </a:t>
            </a:r>
            <a:r>
              <a:rPr lang="en-GB" sz="800" err="1">
                <a:solidFill>
                  <a:srgbClr val="585858"/>
                </a:solidFill>
                <a:latin typeface="Arial"/>
                <a:ea typeface="Arial"/>
                <a:cs typeface="Arial"/>
                <a:sym typeface="Arial"/>
              </a:rPr>
              <a:t>Proptech</a:t>
            </a:r>
            <a:r>
              <a:rPr lang="en-GB" sz="800">
                <a:solidFill>
                  <a:srgbClr val="585858"/>
                </a:solidFill>
                <a:latin typeface="Arial"/>
                <a:ea typeface="Arial"/>
                <a:cs typeface="Arial"/>
                <a:sym typeface="Arial"/>
              </a:rPr>
              <a:t> companies to adapt and enhance the user experience without sacrificing consistency.</a:t>
            </a:r>
            <a:endParaRPr sz="800">
              <a:solidFill>
                <a:srgbClr val="585858"/>
              </a:solidFill>
              <a:latin typeface="Arial"/>
              <a:ea typeface="Arial"/>
              <a:cs typeface="Arial"/>
              <a:sym typeface="Arial"/>
            </a:endParaRPr>
          </a:p>
          <a:p>
            <a:pPr marL="0" lvl="0" indent="0" algn="l" rtl="0">
              <a:lnSpc>
                <a:spcPct val="95000"/>
              </a:lnSpc>
              <a:spcBef>
                <a:spcPts val="500"/>
              </a:spcBef>
              <a:spcAft>
                <a:spcPts val="0"/>
              </a:spcAft>
              <a:buNone/>
            </a:pPr>
            <a:endParaRPr lang="en-GB" sz="800" i="1">
              <a:solidFill>
                <a:srgbClr val="585858"/>
              </a:solidFill>
              <a:latin typeface="Arial"/>
              <a:ea typeface="Arial"/>
              <a:cs typeface="Arial"/>
            </a:endParaRPr>
          </a:p>
          <a:p>
            <a:pPr marL="0" lvl="0" indent="0" algn="l" rtl="0">
              <a:lnSpc>
                <a:spcPct val="95000"/>
              </a:lnSpc>
              <a:spcBef>
                <a:spcPts val="500"/>
              </a:spcBef>
              <a:spcAft>
                <a:spcPts val="500"/>
              </a:spcAft>
              <a:buNone/>
            </a:pPr>
            <a:endParaRPr sz="800">
              <a:solidFill>
                <a:srgbClr val="585858"/>
              </a:solidFill>
              <a:latin typeface="Arial"/>
              <a:ea typeface="Arial"/>
              <a:cs typeface="Arial"/>
              <a:sym typeface="Arial"/>
            </a:endParaRPr>
          </a:p>
        </p:txBody>
      </p:sp>
      <p:sp>
        <p:nvSpPr>
          <p:cNvPr id="4" name="Google Shape;6118;p749">
            <a:extLst>
              <a:ext uri="{FF2B5EF4-FFF2-40B4-BE49-F238E27FC236}">
                <a16:creationId xmlns:a16="http://schemas.microsoft.com/office/drawing/2014/main" id="{2459B72E-1F3E-993D-FE0E-0A3212AB9322}"/>
              </a:ext>
              <a:ext uri="{C183D7F6-B498-43B3-948B-1728B52AA6E4}">
                <adec:decorative xmlns:adec="http://schemas.microsoft.com/office/drawing/2017/decorative" val="1"/>
              </a:ext>
            </a:extLst>
          </p:cNvPr>
          <p:cNvSpPr/>
          <p:nvPr/>
        </p:nvSpPr>
        <p:spPr>
          <a:xfrm>
            <a:off x="2456783" y="1140936"/>
            <a:ext cx="1935517" cy="1577819"/>
          </a:xfrm>
          <a:prstGeom prst="wedgeRoundRectCallout">
            <a:avLst>
              <a:gd name="adj1" fmla="val -19804"/>
              <a:gd name="adj2" fmla="val 59791"/>
              <a:gd name="adj3" fmla="val 0"/>
            </a:avLst>
          </a:prstGeom>
          <a:solidFill>
            <a:schemeClr val="bg1"/>
          </a:solidFill>
          <a:ln w="19050" cap="flat" cmpd="sng">
            <a:solidFill>
              <a:srgbClr val="B7C1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US"/>
          </a:p>
        </p:txBody>
      </p:sp>
      <p:sp>
        <p:nvSpPr>
          <p:cNvPr id="402" name="Google Shape;402;p42"/>
          <p:cNvSpPr txBox="1">
            <a:spLocks noGrp="1"/>
          </p:cNvSpPr>
          <p:nvPr>
            <p:ph type="body" idx="2"/>
          </p:nvPr>
        </p:nvSpPr>
        <p:spPr>
          <a:xfrm>
            <a:off x="2555578" y="1210295"/>
            <a:ext cx="1776299" cy="1478866"/>
          </a:xfrm>
          <a:prstGeom prst="rect">
            <a:avLst/>
          </a:prstGeom>
        </p:spPr>
        <p:txBody>
          <a:bodyPr spcFirstLastPara="1" wrap="square" lIns="0" tIns="0" rIns="0" bIns="0" anchor="t" anchorCtr="0">
            <a:spAutoFit/>
          </a:bodyPr>
          <a:lstStyle/>
          <a:p>
            <a:pPr marL="0" indent="0">
              <a:lnSpc>
                <a:spcPct val="95000"/>
              </a:lnSpc>
              <a:spcAft>
                <a:spcPts val="500"/>
              </a:spcAft>
            </a:pPr>
            <a:r>
              <a:rPr lang="en-GB" sz="800">
                <a:solidFill>
                  <a:srgbClr val="585858"/>
                </a:solidFill>
                <a:latin typeface="Arial"/>
                <a:cs typeface="Arial"/>
              </a:rPr>
              <a:t>We value our customer experience, it’s part of the IP of the business. - </a:t>
            </a:r>
            <a:r>
              <a:rPr lang="en-GB" sz="800" err="1">
                <a:solidFill>
                  <a:srgbClr val="585858"/>
                </a:solidFill>
                <a:latin typeface="Arial"/>
                <a:cs typeface="Arial"/>
              </a:rPr>
              <a:t>Proptech</a:t>
            </a:r>
            <a:r>
              <a:rPr lang="en-GB" sz="800">
                <a:solidFill>
                  <a:srgbClr val="585858"/>
                </a:solidFill>
                <a:latin typeface="Arial"/>
                <a:cs typeface="Arial"/>
              </a:rPr>
              <a:t> 2</a:t>
            </a:r>
            <a:endParaRPr lang="en-US" sz="800"/>
          </a:p>
          <a:p>
            <a:pPr marL="0" indent="0">
              <a:lnSpc>
                <a:spcPct val="95000"/>
              </a:lnSpc>
              <a:spcAft>
                <a:spcPts val="500"/>
              </a:spcAft>
            </a:pPr>
            <a:r>
              <a:rPr lang="en-GB" sz="800" i="1">
                <a:solidFill>
                  <a:srgbClr val="585858"/>
                </a:solidFill>
                <a:latin typeface="Arial"/>
                <a:ea typeface="Arial"/>
                <a:cs typeface="Arial"/>
              </a:rPr>
              <a:t>Once the data is in there, once you say this is compulsory, this is a nice to have, we will figure out all the elements we need to change and upload. - </a:t>
            </a:r>
            <a:r>
              <a:rPr lang="en-GB" sz="800" i="1" err="1">
                <a:solidFill>
                  <a:srgbClr val="585858"/>
                </a:solidFill>
                <a:latin typeface="Arial"/>
                <a:ea typeface="Arial"/>
                <a:cs typeface="Arial"/>
              </a:rPr>
              <a:t>Proptech</a:t>
            </a:r>
            <a:r>
              <a:rPr lang="en-GB" sz="800" i="1">
                <a:solidFill>
                  <a:srgbClr val="585858"/>
                </a:solidFill>
                <a:latin typeface="Arial"/>
                <a:ea typeface="Arial"/>
                <a:cs typeface="Arial"/>
              </a:rPr>
              <a:t> 2</a:t>
            </a:r>
            <a:endParaRPr lang="en-US" sz="800">
              <a:latin typeface="Arial"/>
              <a:ea typeface="Arial"/>
              <a:cs typeface="Arial"/>
            </a:endParaRPr>
          </a:p>
          <a:p>
            <a:pPr marL="0" indent="0">
              <a:lnSpc>
                <a:spcPct val="95000"/>
              </a:lnSpc>
              <a:spcAft>
                <a:spcPts val="500"/>
              </a:spcAft>
            </a:pPr>
            <a:r>
              <a:rPr lang="en-GB" sz="800" i="1">
                <a:solidFill>
                  <a:srgbClr val="585858"/>
                </a:solidFill>
                <a:latin typeface="Arial"/>
                <a:ea typeface="Arial"/>
                <a:cs typeface="Arial"/>
              </a:rPr>
              <a:t>We’re going to design our own page. No-one is going to tell us how to design the page. - </a:t>
            </a:r>
            <a:r>
              <a:rPr lang="en-GB" sz="800" i="1" err="1">
                <a:solidFill>
                  <a:srgbClr val="585858"/>
                </a:solidFill>
                <a:latin typeface="Arial"/>
                <a:ea typeface="Arial"/>
                <a:cs typeface="Arial"/>
              </a:rPr>
              <a:t>Proptech</a:t>
            </a:r>
            <a:r>
              <a:rPr lang="en-GB" sz="800" i="1">
                <a:solidFill>
                  <a:srgbClr val="585858"/>
                </a:solidFill>
                <a:latin typeface="Arial"/>
                <a:ea typeface="Arial"/>
                <a:cs typeface="Arial"/>
              </a:rPr>
              <a:t> 2</a:t>
            </a:r>
            <a:endParaRPr lang="en-GB" sz="800"/>
          </a:p>
        </p:txBody>
      </p:sp>
      <p:sp>
        <p:nvSpPr>
          <p:cNvPr id="403" name="Google Shape;403;p42"/>
          <p:cNvSpPr txBox="1">
            <a:spLocks noGrp="1"/>
          </p:cNvSpPr>
          <p:nvPr>
            <p:ph type="body" idx="3"/>
          </p:nvPr>
        </p:nvSpPr>
        <p:spPr>
          <a:prstGeom prst="rect">
            <a:avLst/>
          </a:prstGeom>
        </p:spPr>
        <p:txBody>
          <a:bodyPr spcFirstLastPara="1" wrap="square" lIns="0" tIns="0" rIns="0" bIns="0" anchor="t" anchorCtr="0">
            <a:normAutofit/>
          </a:bodyPr>
          <a:lstStyle/>
          <a:p>
            <a:pPr marL="0" indent="0">
              <a:lnSpc>
                <a:spcPct val="95000"/>
              </a:lnSpc>
            </a:pPr>
            <a:r>
              <a:rPr lang="en-GB" sz="800" b="1"/>
              <a:t>Balancing information and commercial agendas in property listings</a:t>
            </a:r>
            <a:endParaRPr lang="en-US" sz="800" b="1">
              <a:solidFill>
                <a:srgbClr val="000000"/>
              </a:solidFill>
            </a:endParaRPr>
          </a:p>
          <a:p>
            <a:pPr marL="0" indent="0">
              <a:lnSpc>
                <a:spcPct val="95000"/>
              </a:lnSpc>
              <a:spcBef>
                <a:spcPts val="500"/>
              </a:spcBef>
            </a:pPr>
            <a:r>
              <a:rPr lang="en-GB" sz="800"/>
              <a:t>Integrating home energy ratings into property listings highlights a tension between providing educational content and driving commercial outcomes. Real estate agents and platforms prioritise generating inquiries, which drives a focus on advertising effectiveness and call-to-action elements. The competition for screen space creates a challenge in presenting detailed, informative content without overshadowing core commercial goals. </a:t>
            </a:r>
            <a:r>
              <a:rPr lang="en-GB" sz="800" err="1"/>
              <a:t>Proptech</a:t>
            </a:r>
            <a:r>
              <a:rPr lang="en-GB" sz="800"/>
              <a:t> companies must carefully balance the visibility of informative icons and pop-ups with the need to maintain a streamlined, enquiry-focused experience. Finding the right balance between consumer education and driving commercial objectives will be essential for the success of the home energy rating scheme.</a:t>
            </a:r>
            <a:endParaRPr lang="en-US" sz="800">
              <a:solidFill>
                <a:srgbClr val="000000"/>
              </a:solidFill>
            </a:endParaRPr>
          </a:p>
          <a:p>
            <a:pPr marL="0" indent="0">
              <a:lnSpc>
                <a:spcPct val="95000"/>
              </a:lnSpc>
              <a:spcBef>
                <a:spcPts val="500"/>
              </a:spcBef>
            </a:pPr>
            <a:endParaRPr lang="en-GB" sz="800"/>
          </a:p>
        </p:txBody>
      </p:sp>
      <p:sp>
        <p:nvSpPr>
          <p:cNvPr id="5" name="Google Shape;6118;p749">
            <a:extLst>
              <a:ext uri="{FF2B5EF4-FFF2-40B4-BE49-F238E27FC236}">
                <a16:creationId xmlns:a16="http://schemas.microsoft.com/office/drawing/2014/main" id="{568CFEB4-3B32-FA37-41FB-67617D5973DD}"/>
              </a:ext>
              <a:ext uri="{C183D7F6-B498-43B3-948B-1728B52AA6E4}">
                <adec:decorative xmlns:adec="http://schemas.microsoft.com/office/drawing/2017/decorative" val="1"/>
              </a:ext>
            </a:extLst>
          </p:cNvPr>
          <p:cNvSpPr/>
          <p:nvPr/>
        </p:nvSpPr>
        <p:spPr>
          <a:xfrm>
            <a:off x="6728184" y="1140937"/>
            <a:ext cx="1935517" cy="855925"/>
          </a:xfrm>
          <a:prstGeom prst="wedgeRoundRectCallout">
            <a:avLst>
              <a:gd name="adj1" fmla="val -20514"/>
              <a:gd name="adj2" fmla="val 66217"/>
              <a:gd name="adj3" fmla="val 0"/>
            </a:avLst>
          </a:prstGeom>
          <a:solidFill>
            <a:schemeClr val="bg1"/>
          </a:solidFill>
          <a:ln w="19050" cap="flat" cmpd="sng">
            <a:solidFill>
              <a:srgbClr val="B7C1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US"/>
          </a:p>
        </p:txBody>
      </p:sp>
      <p:sp>
        <p:nvSpPr>
          <p:cNvPr id="7" name="Text Placeholder 6">
            <a:extLst>
              <a:ext uri="{FF2B5EF4-FFF2-40B4-BE49-F238E27FC236}">
                <a16:creationId xmlns:a16="http://schemas.microsoft.com/office/drawing/2014/main" id="{AA856B26-6174-1183-6EDA-FBD74E4C8ADF}"/>
              </a:ext>
            </a:extLst>
          </p:cNvPr>
          <p:cNvSpPr>
            <a:spLocks noGrp="1"/>
          </p:cNvSpPr>
          <p:nvPr>
            <p:ph type="body" idx="4"/>
          </p:nvPr>
        </p:nvSpPr>
        <p:spPr/>
        <p:txBody>
          <a:bodyPr>
            <a:normAutofit/>
          </a:bodyPr>
          <a:lstStyle/>
          <a:p>
            <a:pPr marL="0" indent="0">
              <a:lnSpc>
                <a:spcPct val="95000"/>
              </a:lnSpc>
            </a:pPr>
            <a:r>
              <a:rPr lang="en-GB" sz="800"/>
              <a:t>On the listings environment it's a real competition for space. - </a:t>
            </a:r>
            <a:r>
              <a:rPr lang="en-GB" sz="800" err="1"/>
              <a:t>Proptech</a:t>
            </a:r>
            <a:r>
              <a:rPr lang="en-GB" sz="800"/>
              <a:t> 3</a:t>
            </a:r>
            <a:endParaRPr lang="en-US" sz="800">
              <a:solidFill>
                <a:srgbClr val="000000"/>
              </a:solidFill>
            </a:endParaRPr>
          </a:p>
          <a:p>
            <a:pPr marL="0" indent="0">
              <a:lnSpc>
                <a:spcPct val="95000"/>
              </a:lnSpc>
              <a:spcBef>
                <a:spcPts val="500"/>
              </a:spcBef>
              <a:spcAft>
                <a:spcPts val="500"/>
              </a:spcAft>
            </a:pPr>
            <a:r>
              <a:rPr lang="en-GB" sz="800"/>
              <a:t>The number 1 driver in terms of commercial outcomes is that that person needs to enquire. - </a:t>
            </a:r>
            <a:r>
              <a:rPr lang="en-GB" sz="800" err="1"/>
              <a:t>Proptech</a:t>
            </a:r>
            <a:r>
              <a:rPr lang="en-GB" sz="800"/>
              <a:t> 3</a:t>
            </a:r>
            <a:endParaRPr lang="en-US" sz="800"/>
          </a:p>
        </p:txBody>
      </p:sp>
      <p:sp>
        <p:nvSpPr>
          <p:cNvPr id="6" name="Slide Number Placeholder 5">
            <a:extLst>
              <a:ext uri="{FF2B5EF4-FFF2-40B4-BE49-F238E27FC236}">
                <a16:creationId xmlns:a16="http://schemas.microsoft.com/office/drawing/2014/main" id="{05ADE82A-F2A3-24C9-BF5E-1B61D0811AAC}"/>
              </a:ext>
            </a:extLst>
          </p:cNvPr>
          <p:cNvSpPr>
            <a:spLocks noGrp="1"/>
          </p:cNvSpPr>
          <p:nvPr>
            <p:ph type="sldNum" sz="quarter" idx="10"/>
          </p:nvPr>
        </p:nvSpPr>
        <p:spPr/>
        <p:txBody>
          <a:bodyPr/>
          <a:lstStyle/>
          <a:p>
            <a:fld id="{178BA19D-C1A8-2A4D-80DC-523B2B2B450E}" type="slidenum">
              <a:rPr lang="en-US" smtClean="0">
                <a:latin typeface="Arial" panose="020B0604020202020204" pitchFamily="34" charset="0"/>
                <a:cs typeface="Arial" panose="020B0604020202020204" pitchFamily="34" charset="0"/>
              </a:rPr>
              <a:pPr/>
              <a:t>47</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57838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1" name="Google Shape;401;p42"/>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err="1">
                <a:solidFill>
                  <a:schemeClr val="dk1"/>
                </a:solidFill>
                <a:latin typeface="Arial" panose="020B0604020202020204" pitchFamily="34" charset="0"/>
                <a:cs typeface="Arial" panose="020B0604020202020204" pitchFamily="34" charset="0"/>
              </a:rPr>
              <a:t>Proptech</a:t>
            </a:r>
            <a:r>
              <a:rPr lang="en-GB">
                <a:solidFill>
                  <a:schemeClr val="dk1"/>
                </a:solidFill>
                <a:latin typeface="Arial" panose="020B0604020202020204" pitchFamily="34" charset="0"/>
                <a:cs typeface="Arial" panose="020B0604020202020204" pitchFamily="34" charset="0"/>
              </a:rPr>
              <a:t> sentiments – 2</a:t>
            </a:r>
            <a:endParaRPr lang="en-US">
              <a:solidFill>
                <a:schemeClr val="dk1"/>
              </a:solidFill>
              <a:latin typeface="Arial" panose="020B0604020202020204" pitchFamily="34" charset="0"/>
              <a:cs typeface="Arial" panose="020B0604020202020204" pitchFamily="34" charset="0"/>
            </a:endParaRPr>
          </a:p>
        </p:txBody>
      </p:sp>
      <p:sp>
        <p:nvSpPr>
          <p:cNvPr id="400" name="Google Shape;400;p42"/>
          <p:cNvSpPr txBox="1">
            <a:spLocks noGrp="1"/>
          </p:cNvSpPr>
          <p:nvPr>
            <p:ph type="body" idx="1"/>
          </p:nvPr>
        </p:nvSpPr>
        <p:spPr>
          <a:prstGeom prst="rect">
            <a:avLst/>
          </a:prstGeom>
        </p:spPr>
        <p:txBody>
          <a:bodyPr spcFirstLastPara="1" wrap="square" lIns="0" tIns="0" rIns="0" bIns="0" anchor="t" anchorCtr="0">
            <a:normAutofit/>
          </a:bodyPr>
          <a:lstStyle/>
          <a:p>
            <a:pPr marL="0" indent="0">
              <a:lnSpc>
                <a:spcPct val="95000"/>
              </a:lnSpc>
            </a:pPr>
            <a:r>
              <a:rPr lang="en-GB" sz="800" b="1">
                <a:solidFill>
                  <a:srgbClr val="585858"/>
                </a:solidFill>
                <a:latin typeface="Arial"/>
                <a:ea typeface="Arial"/>
                <a:cs typeface="Arial"/>
                <a:sym typeface="Arial"/>
              </a:rPr>
              <a:t>Playing a key role in consumer awareness and education</a:t>
            </a:r>
            <a:endParaRPr lang="en-GB" sz="800">
              <a:latin typeface="Arial"/>
              <a:ea typeface="Arial"/>
              <a:cs typeface="Arial"/>
            </a:endParaRPr>
          </a:p>
          <a:p>
            <a:pPr marL="0" indent="0">
              <a:lnSpc>
                <a:spcPct val="95000"/>
              </a:lnSpc>
              <a:spcBef>
                <a:spcPts val="500"/>
              </a:spcBef>
            </a:pPr>
            <a:r>
              <a:rPr lang="en-GB" sz="800">
                <a:solidFill>
                  <a:srgbClr val="585858"/>
                </a:solidFill>
                <a:latin typeface="Arial"/>
                <a:ea typeface="Arial"/>
                <a:cs typeface="Arial"/>
                <a:sym typeface="Arial"/>
              </a:rPr>
              <a:t>Informing and educating consumers is a significant effort but is seen as a crucial role for listings platforms, offering both brand engagement and commercial benefits. Real estate platforms recognise their position as trusted, objective sources, providing articles, videos, and step-by-step guides to help users understand real estate processes. This focus on direct consumer education not only builds trust but also presents a strategic opportunity to drive engagement, as millions turn to these sites for reliable information. Delivering accessible, contextual content can enhance consumer understanding and encourage informed decision-making, reinforcing the platform’s role as a valuable resource in the property market.</a:t>
            </a:r>
            <a:endParaRPr/>
          </a:p>
          <a:p>
            <a:pPr marL="0" lvl="0" indent="0" algn="l" rtl="0">
              <a:lnSpc>
                <a:spcPct val="95000"/>
              </a:lnSpc>
              <a:spcBef>
                <a:spcPts val="500"/>
              </a:spcBef>
              <a:spcAft>
                <a:spcPts val="0"/>
              </a:spcAft>
              <a:buNone/>
            </a:pPr>
            <a:endParaRPr lang="en-GB" sz="800" i="1">
              <a:solidFill>
                <a:srgbClr val="585858"/>
              </a:solidFill>
              <a:latin typeface="Arial"/>
              <a:ea typeface="Arial"/>
              <a:cs typeface="Arial"/>
            </a:endParaRPr>
          </a:p>
          <a:p>
            <a:pPr marL="0" lvl="0" indent="0" algn="l" rtl="0">
              <a:lnSpc>
                <a:spcPct val="95000"/>
              </a:lnSpc>
              <a:spcBef>
                <a:spcPts val="500"/>
              </a:spcBef>
              <a:spcAft>
                <a:spcPts val="500"/>
              </a:spcAft>
              <a:buNone/>
            </a:pPr>
            <a:endParaRPr sz="800">
              <a:solidFill>
                <a:srgbClr val="585858"/>
              </a:solidFill>
              <a:latin typeface="Arial"/>
              <a:ea typeface="Arial"/>
              <a:cs typeface="Arial"/>
              <a:sym typeface="Arial"/>
            </a:endParaRPr>
          </a:p>
        </p:txBody>
      </p:sp>
      <p:sp>
        <p:nvSpPr>
          <p:cNvPr id="10" name="Google Shape;6118;p749">
            <a:extLst>
              <a:ext uri="{FF2B5EF4-FFF2-40B4-BE49-F238E27FC236}">
                <a16:creationId xmlns:a16="http://schemas.microsoft.com/office/drawing/2014/main" id="{B06B0EF5-CF5C-A9B3-82FF-0722F4E5DDA0}"/>
              </a:ext>
              <a:ext uri="{C183D7F6-B498-43B3-948B-1728B52AA6E4}">
                <adec:decorative xmlns:adec="http://schemas.microsoft.com/office/drawing/2017/decorative" val="1"/>
              </a:ext>
            </a:extLst>
          </p:cNvPr>
          <p:cNvSpPr/>
          <p:nvPr/>
        </p:nvSpPr>
        <p:spPr>
          <a:xfrm>
            <a:off x="2456783" y="1129450"/>
            <a:ext cx="1935517" cy="1032514"/>
          </a:xfrm>
          <a:prstGeom prst="wedgeRoundRectCallout">
            <a:avLst>
              <a:gd name="adj1" fmla="val -19804"/>
              <a:gd name="adj2" fmla="val 63975"/>
              <a:gd name="adj3" fmla="val 0"/>
            </a:avLst>
          </a:prstGeom>
          <a:solidFill>
            <a:schemeClr val="bg1"/>
          </a:solidFill>
          <a:ln w="19050" cap="flat" cmpd="sng">
            <a:solidFill>
              <a:srgbClr val="B7C1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US"/>
          </a:p>
        </p:txBody>
      </p:sp>
      <p:sp>
        <p:nvSpPr>
          <p:cNvPr id="403" name="Google Shape;403;p42"/>
          <p:cNvSpPr txBox="1">
            <a:spLocks noGrp="1"/>
          </p:cNvSpPr>
          <p:nvPr>
            <p:ph type="body" idx="2"/>
          </p:nvPr>
        </p:nvSpPr>
        <p:spPr>
          <a:prstGeom prst="rect">
            <a:avLst/>
          </a:prstGeom>
        </p:spPr>
        <p:txBody>
          <a:bodyPr spcFirstLastPara="1" wrap="square" lIns="0" tIns="0" rIns="0" bIns="0" anchor="t" anchorCtr="0">
            <a:normAutofit/>
          </a:bodyPr>
          <a:lstStyle/>
          <a:p>
            <a:pPr marL="0" indent="0">
              <a:lnSpc>
                <a:spcPct val="95000"/>
              </a:lnSpc>
              <a:spcAft>
                <a:spcPts val="500"/>
              </a:spcAft>
            </a:pPr>
            <a:r>
              <a:rPr lang="en-GB" sz="800" i="1">
                <a:solidFill>
                  <a:srgbClr val="585858"/>
                </a:solidFill>
                <a:latin typeface="Arial"/>
                <a:ea typeface="Arial"/>
                <a:cs typeface="Arial"/>
              </a:rPr>
              <a:t>Brand engagement and consumer engagement opportunity through consumer education. - </a:t>
            </a:r>
            <a:r>
              <a:rPr lang="en-GB" sz="800" i="1" err="1">
                <a:solidFill>
                  <a:srgbClr val="585858"/>
                </a:solidFill>
                <a:latin typeface="Arial"/>
                <a:ea typeface="Arial"/>
                <a:cs typeface="Arial"/>
              </a:rPr>
              <a:t>Proptech</a:t>
            </a:r>
            <a:r>
              <a:rPr lang="en-GB" sz="800" i="1">
                <a:solidFill>
                  <a:srgbClr val="585858"/>
                </a:solidFill>
                <a:latin typeface="Arial"/>
                <a:ea typeface="Arial"/>
                <a:cs typeface="Arial"/>
              </a:rPr>
              <a:t> 3</a:t>
            </a:r>
            <a:endParaRPr lang="en-US" sz="800">
              <a:latin typeface="Arial"/>
              <a:ea typeface="Arial"/>
              <a:cs typeface="Arial"/>
            </a:endParaRPr>
          </a:p>
          <a:p>
            <a:pPr marL="0" indent="0">
              <a:lnSpc>
                <a:spcPct val="95000"/>
              </a:lnSpc>
              <a:spcAft>
                <a:spcPts val="500"/>
              </a:spcAft>
            </a:pPr>
            <a:r>
              <a:rPr lang="en-GB" sz="800" i="1">
                <a:solidFill>
                  <a:srgbClr val="585858"/>
                </a:solidFill>
                <a:latin typeface="Arial"/>
                <a:ea typeface="Arial"/>
                <a:cs typeface="Arial"/>
              </a:rPr>
              <a:t>They do look to sites like ours. We publish so much content and there are millions of people looking at it for a reason. - </a:t>
            </a:r>
            <a:r>
              <a:rPr lang="en-GB" sz="800" i="1" err="1">
                <a:solidFill>
                  <a:srgbClr val="585858"/>
                </a:solidFill>
                <a:latin typeface="Arial"/>
                <a:ea typeface="Arial"/>
                <a:cs typeface="Arial"/>
              </a:rPr>
              <a:t>Proptech</a:t>
            </a:r>
            <a:r>
              <a:rPr lang="en-GB" sz="800" i="1">
                <a:solidFill>
                  <a:srgbClr val="585858"/>
                </a:solidFill>
                <a:latin typeface="Arial"/>
                <a:ea typeface="Arial"/>
                <a:cs typeface="Arial"/>
              </a:rPr>
              <a:t> 3</a:t>
            </a:r>
            <a:endParaRPr lang="en-GB"/>
          </a:p>
        </p:txBody>
      </p:sp>
      <p:sp>
        <p:nvSpPr>
          <p:cNvPr id="3" name="Slide Number Placeholder 2">
            <a:extLst>
              <a:ext uri="{FF2B5EF4-FFF2-40B4-BE49-F238E27FC236}">
                <a16:creationId xmlns:a16="http://schemas.microsoft.com/office/drawing/2014/main" id="{52CFD249-C89F-91DD-C54C-1559E2C2E2E4}"/>
              </a:ext>
            </a:extLst>
          </p:cNvPr>
          <p:cNvSpPr>
            <a:spLocks noGrp="1"/>
          </p:cNvSpPr>
          <p:nvPr>
            <p:ph type="sldNum" sz="quarter" idx="10"/>
          </p:nvPr>
        </p:nvSpPr>
        <p:spPr/>
        <p:txBody>
          <a:bodyPr/>
          <a:lstStyle/>
          <a:p>
            <a:fld id="{178BA19D-C1A8-2A4D-80DC-523B2B2B450E}" type="slidenum">
              <a:rPr lang="en-US" smtClean="0">
                <a:latin typeface="Arial" panose="020B0604020202020204" pitchFamily="34" charset="0"/>
                <a:cs typeface="Arial" panose="020B0604020202020204" pitchFamily="34" charset="0"/>
              </a:rPr>
              <a:pPr/>
              <a:t>48</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34667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B7C197"/>
        </a:solidFill>
        <a:effectLst/>
      </p:bgPr>
    </p:bg>
    <p:spTree>
      <p:nvGrpSpPr>
        <p:cNvPr id="1" name="Shape 407"/>
        <p:cNvGrpSpPr/>
        <p:nvPr/>
      </p:nvGrpSpPr>
      <p:grpSpPr>
        <a:xfrm>
          <a:off x="0" y="0"/>
          <a:ext cx="0" cy="0"/>
          <a:chOff x="0" y="0"/>
          <a:chExt cx="0" cy="0"/>
        </a:xfrm>
      </p:grpSpPr>
      <p:sp>
        <p:nvSpPr>
          <p:cNvPr id="6" name="Google Shape;412;p43">
            <a:extLst>
              <a:ext uri="{FF2B5EF4-FFF2-40B4-BE49-F238E27FC236}">
                <a16:creationId xmlns:a16="http://schemas.microsoft.com/office/drawing/2014/main" id="{DB9C17DC-93BE-9019-5A69-46B830C749BD}"/>
              </a:ext>
            </a:extLst>
          </p:cNvPr>
          <p:cNvSpPr txBox="1">
            <a:spLocks noGrp="1"/>
          </p:cNvSpPr>
          <p:nvPr>
            <p:ph type="ctrTitle"/>
          </p:nvPr>
        </p:nvSpPr>
        <p:spPr>
          <a:xfrm>
            <a:off x="1157732" y="1663852"/>
            <a:ext cx="5583585" cy="1048576"/>
          </a:xfr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100" b="0" i="0" kern="1200">
                <a:solidFill>
                  <a:schemeClr val="tx1"/>
                </a:solidFill>
                <a:latin typeface="Helvetica Neue" panose="02000403000000020004" pitchFamily="2" charset="0"/>
                <a:ea typeface="Helvetica Neue" panose="02000403000000020004" pitchFamily="2" charset="0"/>
                <a:cs typeface="+mj-cs"/>
              </a:defRPr>
            </a:lvl1pPr>
          </a:lstStyle>
          <a:p>
            <a:pPr lvl="0"/>
            <a:r>
              <a:rPr lang="en-GB" noProof="0">
                <a:latin typeface="Arial" panose="020B0604020202020204" pitchFamily="34" charset="0"/>
                <a:sym typeface="Helvetica Neue Light"/>
              </a:rPr>
              <a:t>Vendors</a:t>
            </a:r>
            <a:endParaRPr lang="en-GB" noProof="0">
              <a:latin typeface="Arial" panose="020B0604020202020204" pitchFamily="34" charset="0"/>
              <a:sym typeface="Helvetica Neue"/>
            </a:endParaRPr>
          </a:p>
        </p:txBody>
      </p:sp>
      <p:sp>
        <p:nvSpPr>
          <p:cNvPr id="4" name="Content Placeholder 3">
            <a:extLst>
              <a:ext uri="{FF2B5EF4-FFF2-40B4-BE49-F238E27FC236}">
                <a16:creationId xmlns:a16="http://schemas.microsoft.com/office/drawing/2014/main" id="{508C8468-10A3-C414-1815-3C519D0FC406}"/>
              </a:ext>
            </a:extLst>
          </p:cNvPr>
          <p:cNvSpPr>
            <a:spLocks noGrp="1"/>
          </p:cNvSpPr>
          <p:nvPr>
            <p:ph sz="quarter" idx="10"/>
          </p:nvPr>
        </p:nvSpPr>
        <p:spPr>
          <a:xfrm>
            <a:off x="1157732" y="2374276"/>
            <a:ext cx="5583585" cy="514590"/>
          </a:xfrm>
        </p:spPr>
        <p:txBody>
          <a:bodyPr/>
          <a:lstStyle/>
          <a:p>
            <a:r>
              <a:rPr lang="en-US" sz="1600">
                <a:solidFill>
                  <a:schemeClr val="dk1"/>
                </a:solidFill>
                <a:latin typeface="Arial" panose="020B0604020202020204" pitchFamily="34" charset="0"/>
                <a:ea typeface="Helvetica Neue Light"/>
                <a:cs typeface="Arial" panose="020B0604020202020204" pitchFamily="34" charset="0"/>
                <a:sym typeface="Helvetica Neue Light"/>
              </a:rPr>
              <a:t>Insights from vendors who took part.</a:t>
            </a:r>
            <a:endParaRPr lang="en-GB"/>
          </a:p>
        </p:txBody>
      </p:sp>
      <p:sp>
        <p:nvSpPr>
          <p:cNvPr id="2" name="Slide Number Placeholder 3">
            <a:extLst>
              <a:ext uri="{FF2B5EF4-FFF2-40B4-BE49-F238E27FC236}">
                <a16:creationId xmlns:a16="http://schemas.microsoft.com/office/drawing/2014/main" id="{13982A21-03D0-13F3-2881-CDE1E4034CEF}"/>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49</a:t>
            </a:fld>
            <a:endParaRPr lang="en-US" sz="800"/>
          </a:p>
        </p:txBody>
      </p:sp>
    </p:spTree>
    <p:extLst>
      <p:ext uri="{BB962C8B-B14F-4D97-AF65-F5344CB8AC3E}">
        <p14:creationId xmlns:p14="http://schemas.microsoft.com/office/powerpoint/2010/main" val="30611852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8" name="Google Shape;418;p44"/>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solidFill>
                  <a:schemeClr val="dk1"/>
                </a:solidFill>
                <a:latin typeface="Arial" panose="020B0604020202020204" pitchFamily="34" charset="0"/>
                <a:cs typeface="Arial" panose="020B0604020202020204" pitchFamily="34" charset="0"/>
              </a:rPr>
              <a:t>Vendor behaviour – 1</a:t>
            </a:r>
            <a:endParaRPr lang="en-US">
              <a:solidFill>
                <a:schemeClr val="dk1"/>
              </a:solidFill>
              <a:latin typeface="Arial" panose="020B0604020202020204" pitchFamily="34" charset="0"/>
              <a:cs typeface="Arial" panose="020B0604020202020204" pitchFamily="34" charset="0"/>
            </a:endParaRPr>
          </a:p>
        </p:txBody>
      </p:sp>
      <p:sp>
        <p:nvSpPr>
          <p:cNvPr id="417" name="Google Shape;417;p44"/>
          <p:cNvSpPr txBox="1">
            <a:spLocks noGrp="1"/>
          </p:cNvSpPr>
          <p:nvPr>
            <p:ph type="body" idx="1"/>
          </p:nvPr>
        </p:nvSpPr>
        <p:spPr>
          <a:prstGeom prst="rect">
            <a:avLst/>
          </a:prstGeom>
        </p:spPr>
        <p:txBody>
          <a:bodyPr spcFirstLastPara="1" wrap="square" lIns="0" tIns="0" rIns="0" bIns="0" anchor="t" anchorCtr="0">
            <a:noAutofit/>
          </a:bodyPr>
          <a:lstStyle/>
          <a:p>
            <a:pPr marL="0" lvl="0" indent="0" algn="l" rtl="0">
              <a:lnSpc>
                <a:spcPct val="95000"/>
              </a:lnSpc>
              <a:spcBef>
                <a:spcPts val="0"/>
              </a:spcBef>
              <a:spcAft>
                <a:spcPts val="0"/>
              </a:spcAft>
              <a:buNone/>
            </a:pPr>
            <a:r>
              <a:rPr lang="en-GB" sz="800" b="1">
                <a:solidFill>
                  <a:srgbClr val="585858"/>
                </a:solidFill>
                <a:latin typeface="Arial"/>
                <a:ea typeface="Arial"/>
                <a:cs typeface="Arial"/>
                <a:sym typeface="Arial"/>
              </a:rPr>
              <a:t>Early engagement of vendor with </a:t>
            </a:r>
            <a:r>
              <a:rPr lang="en-GB" sz="800" b="1" err="1">
                <a:solidFill>
                  <a:srgbClr val="585858"/>
                </a:solidFill>
                <a:latin typeface="Arial"/>
                <a:ea typeface="Arial"/>
                <a:cs typeface="Arial"/>
                <a:sym typeface="Arial"/>
              </a:rPr>
              <a:t>Proptech</a:t>
            </a:r>
            <a:endParaRPr sz="800">
              <a:solidFill>
                <a:srgbClr val="585858"/>
              </a:solidFill>
              <a:latin typeface="Arial"/>
              <a:ea typeface="Arial"/>
              <a:cs typeface="Arial"/>
              <a:sym typeface="Arial"/>
            </a:endParaRPr>
          </a:p>
          <a:p>
            <a:pPr marL="0" lvl="0" indent="0" algn="l" rtl="0">
              <a:lnSpc>
                <a:spcPct val="95000"/>
              </a:lnSpc>
              <a:spcBef>
                <a:spcPts val="500"/>
              </a:spcBef>
              <a:spcAft>
                <a:spcPts val="0"/>
              </a:spcAft>
              <a:buNone/>
            </a:pPr>
            <a:r>
              <a:rPr lang="en-GB" sz="800">
                <a:solidFill>
                  <a:srgbClr val="585858"/>
                </a:solidFill>
                <a:latin typeface="Arial"/>
                <a:ea typeface="Arial"/>
                <a:cs typeface="Arial"/>
                <a:sym typeface="Arial"/>
              </a:rPr>
              <a:t>Vendors often engage with </a:t>
            </a:r>
            <a:r>
              <a:rPr lang="en-GB" sz="800" err="1">
                <a:solidFill>
                  <a:srgbClr val="585858"/>
                </a:solidFill>
                <a:latin typeface="Arial"/>
                <a:ea typeface="Arial"/>
                <a:cs typeface="Arial"/>
                <a:sym typeface="Arial"/>
              </a:rPr>
              <a:t>Proptech</a:t>
            </a:r>
            <a:r>
              <a:rPr lang="en-GB" sz="800">
                <a:solidFill>
                  <a:srgbClr val="585858"/>
                </a:solidFill>
                <a:latin typeface="Arial"/>
                <a:ea typeface="Arial"/>
                <a:cs typeface="Arial"/>
                <a:sym typeface="Arial"/>
              </a:rPr>
              <a:t> platforms early in the process, with many starting to track their home's value up to 22 months before selling. This early involvement provides an opportunity for education, helping homeowners understand potential opportunities or obligations to improve their property's energy efficiency. By offering valuable insights and preparation tools, </a:t>
            </a:r>
            <a:r>
              <a:rPr lang="en-GB" sz="800" err="1">
                <a:solidFill>
                  <a:srgbClr val="585858"/>
                </a:solidFill>
                <a:latin typeface="Arial"/>
                <a:ea typeface="Arial"/>
                <a:cs typeface="Arial"/>
                <a:sym typeface="Arial"/>
              </a:rPr>
              <a:t>Proptech</a:t>
            </a:r>
            <a:r>
              <a:rPr lang="en-GB" sz="800">
                <a:solidFill>
                  <a:srgbClr val="585858"/>
                </a:solidFill>
                <a:latin typeface="Arial"/>
                <a:ea typeface="Arial"/>
                <a:cs typeface="Arial"/>
                <a:sym typeface="Arial"/>
              </a:rPr>
              <a:t> can assist sellers in making informed decisions long before they contact an agent, allowing for more proactive engagement in the property market.</a:t>
            </a:r>
            <a:endParaRPr sz="800">
              <a:solidFill>
                <a:srgbClr val="585858"/>
              </a:solidFill>
              <a:latin typeface="Arial"/>
              <a:ea typeface="Arial"/>
              <a:cs typeface="Arial"/>
              <a:sym typeface="Arial"/>
            </a:endParaRPr>
          </a:p>
          <a:p>
            <a:pPr marL="0" lvl="0" indent="0" algn="l" rtl="0">
              <a:lnSpc>
                <a:spcPct val="95000"/>
              </a:lnSpc>
              <a:spcBef>
                <a:spcPts val="500"/>
              </a:spcBef>
              <a:spcAft>
                <a:spcPts val="0"/>
              </a:spcAft>
              <a:buNone/>
            </a:pPr>
            <a:r>
              <a:rPr lang="en-GB" sz="800" i="1">
                <a:solidFill>
                  <a:srgbClr val="585858"/>
                </a:solidFill>
                <a:latin typeface="Arial"/>
                <a:ea typeface="Arial"/>
                <a:cs typeface="Arial"/>
                <a:sym typeface="Arial"/>
              </a:rPr>
              <a:t>We try to provide a lot of info to people in preparation for buying and selling. So education is important in terms of helping people understand opportunity or obligation to make changes to a house. - </a:t>
            </a:r>
            <a:r>
              <a:rPr lang="en-GB" sz="800" i="1" err="1">
                <a:solidFill>
                  <a:srgbClr val="585858"/>
                </a:solidFill>
                <a:latin typeface="Arial"/>
                <a:ea typeface="Arial"/>
                <a:cs typeface="Arial"/>
                <a:sym typeface="Arial"/>
              </a:rPr>
              <a:t>Proptech</a:t>
            </a:r>
            <a:r>
              <a:rPr lang="en-GB" sz="800" i="1">
                <a:solidFill>
                  <a:srgbClr val="585858"/>
                </a:solidFill>
                <a:latin typeface="Arial"/>
                <a:ea typeface="Arial"/>
                <a:cs typeface="Arial"/>
                <a:sym typeface="Arial"/>
              </a:rPr>
              <a:t> 3</a:t>
            </a:r>
            <a:endParaRPr sz="800" i="1">
              <a:solidFill>
                <a:srgbClr val="585858"/>
              </a:solidFill>
              <a:latin typeface="Arial"/>
              <a:ea typeface="Arial"/>
              <a:cs typeface="Arial"/>
              <a:sym typeface="Arial"/>
            </a:endParaRPr>
          </a:p>
          <a:p>
            <a:pPr indent="0">
              <a:lnSpc>
                <a:spcPct val="95000"/>
              </a:lnSpc>
              <a:spcBef>
                <a:spcPts val="500"/>
              </a:spcBef>
            </a:pPr>
            <a:r>
              <a:rPr lang="en-GB" sz="800" i="1">
                <a:solidFill>
                  <a:srgbClr val="585858"/>
                </a:solidFill>
                <a:latin typeface="Arial"/>
                <a:ea typeface="Arial"/>
                <a:cs typeface="Arial"/>
                <a:sym typeface="Arial"/>
              </a:rPr>
              <a:t>People start researching the price of their house on average 22 months before they transact. That's 18 months before an agent is involved or even aware of it. - RE agents Resources 2</a:t>
            </a:r>
            <a:endParaRPr sz="800" i="1">
              <a:solidFill>
                <a:srgbClr val="585858"/>
              </a:solidFill>
              <a:latin typeface="Arial"/>
              <a:ea typeface="Arial"/>
              <a:cs typeface="Arial"/>
              <a:sym typeface="Arial"/>
            </a:endParaRPr>
          </a:p>
          <a:p>
            <a:pPr marL="0" lvl="0" indent="0" algn="l" rtl="0">
              <a:lnSpc>
                <a:spcPct val="95000"/>
              </a:lnSpc>
              <a:spcBef>
                <a:spcPts val="500"/>
              </a:spcBef>
              <a:spcAft>
                <a:spcPts val="0"/>
              </a:spcAft>
              <a:buNone/>
            </a:pPr>
            <a:endParaRPr sz="800">
              <a:solidFill>
                <a:srgbClr val="585858"/>
              </a:solidFill>
              <a:latin typeface="Arial"/>
              <a:ea typeface="Arial"/>
              <a:cs typeface="Arial"/>
              <a:sym typeface="Arial"/>
            </a:endParaRPr>
          </a:p>
          <a:p>
            <a:pPr marL="0" lvl="0" indent="0" algn="l" rtl="0">
              <a:lnSpc>
                <a:spcPct val="95000"/>
              </a:lnSpc>
              <a:spcBef>
                <a:spcPts val="500"/>
              </a:spcBef>
              <a:spcAft>
                <a:spcPts val="500"/>
              </a:spcAft>
              <a:buNone/>
            </a:pPr>
            <a:endParaRPr sz="800">
              <a:solidFill>
                <a:srgbClr val="585858"/>
              </a:solidFill>
              <a:latin typeface="Arial"/>
              <a:ea typeface="Arial"/>
              <a:cs typeface="Arial"/>
              <a:sym typeface="Arial"/>
            </a:endParaRPr>
          </a:p>
        </p:txBody>
      </p:sp>
      <p:sp>
        <p:nvSpPr>
          <p:cNvPr id="5" name="Google Shape;6118;p749">
            <a:extLst>
              <a:ext uri="{FF2B5EF4-FFF2-40B4-BE49-F238E27FC236}">
                <a16:creationId xmlns:a16="http://schemas.microsoft.com/office/drawing/2014/main" id="{93E22669-B234-5BA1-3E82-695E198B5F8A}"/>
              </a:ext>
              <a:ext uri="{C183D7F6-B498-43B3-948B-1728B52AA6E4}">
                <adec:decorative xmlns:adec="http://schemas.microsoft.com/office/drawing/2017/decorative" val="1"/>
              </a:ext>
            </a:extLst>
          </p:cNvPr>
          <p:cNvSpPr/>
          <p:nvPr/>
        </p:nvSpPr>
        <p:spPr>
          <a:xfrm>
            <a:off x="2456503" y="1129450"/>
            <a:ext cx="1935517" cy="1556150"/>
          </a:xfrm>
          <a:prstGeom prst="wedgeRoundRectCallout">
            <a:avLst>
              <a:gd name="adj1" fmla="val -19804"/>
              <a:gd name="adj2" fmla="val 59791"/>
              <a:gd name="adj3" fmla="val 0"/>
            </a:avLst>
          </a:prstGeom>
          <a:solidFill>
            <a:schemeClr val="bg1"/>
          </a:solidFill>
          <a:ln w="19050" cap="flat" cmpd="sng">
            <a:solidFill>
              <a:srgbClr val="B7C1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US"/>
          </a:p>
        </p:txBody>
      </p:sp>
      <p:sp>
        <p:nvSpPr>
          <p:cNvPr id="419" name="Google Shape;419;p44"/>
          <p:cNvSpPr txBox="1">
            <a:spLocks noGrp="1"/>
          </p:cNvSpPr>
          <p:nvPr>
            <p:ph type="body" idx="2"/>
          </p:nvPr>
        </p:nvSpPr>
        <p:spPr>
          <a:xfrm>
            <a:off x="2555578" y="1210295"/>
            <a:ext cx="1776299" cy="1414746"/>
          </a:xfrm>
          <a:prstGeom prst="rect">
            <a:avLst/>
          </a:prstGeom>
        </p:spPr>
        <p:txBody>
          <a:bodyPr spcFirstLastPara="1" wrap="square" lIns="0" tIns="0" rIns="0" bIns="0" anchor="t" anchorCtr="0">
            <a:spAutoFit/>
          </a:bodyPr>
          <a:lstStyle/>
          <a:p>
            <a:pPr marL="0" indent="0">
              <a:lnSpc>
                <a:spcPct val="95000"/>
              </a:lnSpc>
              <a:spcAft>
                <a:spcPts val="500"/>
              </a:spcAft>
            </a:pPr>
            <a:r>
              <a:rPr lang="en-GB" sz="800" i="1">
                <a:solidFill>
                  <a:srgbClr val="585858"/>
                </a:solidFill>
                <a:latin typeface="Arial"/>
                <a:ea typeface="Arial"/>
                <a:cs typeface="Arial"/>
                <a:sym typeface="Arial"/>
              </a:rPr>
              <a:t>We try to provide a lot of info to people in preparation for buying and selling. So education is important in terms of helping people understand opportunity or obligation to make changes to a house. - </a:t>
            </a:r>
            <a:r>
              <a:rPr lang="en-GB" sz="800" i="1" err="1">
                <a:solidFill>
                  <a:srgbClr val="585858"/>
                </a:solidFill>
                <a:latin typeface="Arial"/>
                <a:ea typeface="Arial"/>
                <a:cs typeface="Arial"/>
                <a:sym typeface="Arial"/>
              </a:rPr>
              <a:t>Proptech</a:t>
            </a:r>
            <a:r>
              <a:rPr lang="en-GB" sz="800" i="1">
                <a:solidFill>
                  <a:srgbClr val="585858"/>
                </a:solidFill>
                <a:latin typeface="Arial"/>
                <a:ea typeface="Arial"/>
                <a:cs typeface="Arial"/>
                <a:sym typeface="Arial"/>
              </a:rPr>
              <a:t> 3</a:t>
            </a:r>
            <a:endParaRPr lang="en-GB" sz="800">
              <a:latin typeface="Arial"/>
              <a:ea typeface="Arial"/>
              <a:cs typeface="Arial"/>
            </a:endParaRPr>
          </a:p>
          <a:p>
            <a:pPr indent="0">
              <a:lnSpc>
                <a:spcPct val="95000"/>
              </a:lnSpc>
              <a:spcAft>
                <a:spcPts val="500"/>
              </a:spcAft>
            </a:pPr>
            <a:r>
              <a:rPr lang="en-GB" sz="800" i="1">
                <a:solidFill>
                  <a:srgbClr val="585858"/>
                </a:solidFill>
                <a:latin typeface="Arial"/>
                <a:ea typeface="Arial"/>
                <a:cs typeface="Arial"/>
                <a:sym typeface="Arial"/>
              </a:rPr>
              <a:t>People start researching the price of their house on average 22 months before they transact. That's 18 months before an agent is involved or even aware of it.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Resources 2</a:t>
            </a:r>
            <a:endParaRPr lang="en-GB" sz="800"/>
          </a:p>
        </p:txBody>
      </p:sp>
      <p:sp>
        <p:nvSpPr>
          <p:cNvPr id="420" name="Google Shape;420;p44"/>
          <p:cNvSpPr txBox="1">
            <a:spLocks noGrp="1"/>
          </p:cNvSpPr>
          <p:nvPr>
            <p:ph type="body" idx="3"/>
          </p:nvPr>
        </p:nvSpPr>
        <p:spPr>
          <a:prstGeom prst="rect">
            <a:avLst/>
          </a:prstGeom>
        </p:spPr>
        <p:txBody>
          <a:bodyPr spcFirstLastPara="1" wrap="square" lIns="0" tIns="0" rIns="0" bIns="0" anchor="t" anchorCtr="0">
            <a:normAutofit/>
          </a:bodyPr>
          <a:lstStyle/>
          <a:p>
            <a:pPr marL="0" indent="0">
              <a:lnSpc>
                <a:spcPct val="95000"/>
              </a:lnSpc>
            </a:pPr>
            <a:r>
              <a:rPr lang="en-GB" sz="800"/>
              <a:t>Early framing of ratings as an opportunity </a:t>
            </a:r>
            <a:endParaRPr lang="en-GB" sz="800">
              <a:solidFill>
                <a:srgbClr val="000000"/>
              </a:solidFill>
            </a:endParaRPr>
          </a:p>
          <a:p>
            <a:pPr marL="0" indent="0">
              <a:lnSpc>
                <a:spcPct val="95000"/>
              </a:lnSpc>
              <a:spcBef>
                <a:spcPts val="500"/>
              </a:spcBef>
            </a:pPr>
            <a:r>
              <a:rPr lang="en-GB" sz="800"/>
              <a:t>Educating vendors about their home's energy rating before the sale process begins can prevent the shock of low ratings affecting their sale value.</a:t>
            </a:r>
            <a:endParaRPr lang="en-GB" sz="800">
              <a:solidFill>
                <a:srgbClr val="000000"/>
              </a:solidFill>
            </a:endParaRPr>
          </a:p>
          <a:p>
            <a:pPr marL="0" indent="0">
              <a:lnSpc>
                <a:spcPct val="95000"/>
              </a:lnSpc>
              <a:spcBef>
                <a:spcPts val="500"/>
              </a:spcBef>
            </a:pPr>
            <a:r>
              <a:rPr lang="en-GB" sz="800"/>
              <a:t>Providing early insights allows homeowners to make improvements proactively, potentially avoiding delays or unexpected costs. By informing sellers of the potential upgrades well in advance, agents can help eliminate objections regarding costs and time. With clear guidance on energy efficiency improvements, sellers can feel confident in making informed decisions, enhancing the value of their property and the quality of their home.</a:t>
            </a:r>
          </a:p>
          <a:p>
            <a:pPr marL="0" marR="0" lvl="0" indent="0" algn="l" rtl="0">
              <a:lnSpc>
                <a:spcPct val="95000"/>
              </a:lnSpc>
              <a:spcBef>
                <a:spcPts val="500"/>
              </a:spcBef>
              <a:spcAft>
                <a:spcPts val="0"/>
              </a:spcAft>
              <a:buNone/>
            </a:pPr>
            <a:endParaRPr lang="en-GB" sz="800"/>
          </a:p>
          <a:p>
            <a:pPr marL="0" indent="0">
              <a:lnSpc>
                <a:spcPct val="95000"/>
              </a:lnSpc>
              <a:spcBef>
                <a:spcPts val="500"/>
              </a:spcBef>
            </a:pPr>
            <a:endParaRPr sz="800"/>
          </a:p>
        </p:txBody>
      </p:sp>
      <p:sp>
        <p:nvSpPr>
          <p:cNvPr id="7" name="Google Shape;6118;p749">
            <a:extLst>
              <a:ext uri="{FF2B5EF4-FFF2-40B4-BE49-F238E27FC236}">
                <a16:creationId xmlns:a16="http://schemas.microsoft.com/office/drawing/2014/main" id="{77F798CF-B692-4559-9250-731D333A3BAC}"/>
              </a:ext>
              <a:ext uri="{C183D7F6-B498-43B3-948B-1728B52AA6E4}">
                <adec:decorative xmlns:adec="http://schemas.microsoft.com/office/drawing/2017/decorative" val="1"/>
              </a:ext>
            </a:extLst>
          </p:cNvPr>
          <p:cNvSpPr/>
          <p:nvPr/>
        </p:nvSpPr>
        <p:spPr>
          <a:xfrm>
            <a:off x="6732378" y="1129450"/>
            <a:ext cx="1935517" cy="1764950"/>
          </a:xfrm>
          <a:prstGeom prst="wedgeRoundRectCallout">
            <a:avLst>
              <a:gd name="adj1" fmla="val -19804"/>
              <a:gd name="adj2" fmla="val 59791"/>
              <a:gd name="adj3" fmla="val 0"/>
            </a:avLst>
          </a:prstGeom>
          <a:solidFill>
            <a:schemeClr val="bg1"/>
          </a:solidFill>
          <a:ln w="19050" cap="flat" cmpd="sng">
            <a:solidFill>
              <a:srgbClr val="B7C1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US"/>
          </a:p>
        </p:txBody>
      </p:sp>
      <p:sp>
        <p:nvSpPr>
          <p:cNvPr id="6" name="Text Placeholder 5">
            <a:extLst>
              <a:ext uri="{FF2B5EF4-FFF2-40B4-BE49-F238E27FC236}">
                <a16:creationId xmlns:a16="http://schemas.microsoft.com/office/drawing/2014/main" id="{937C29EB-78A1-0A74-6D84-76E463286C1D}"/>
              </a:ext>
            </a:extLst>
          </p:cNvPr>
          <p:cNvSpPr>
            <a:spLocks noGrp="1"/>
          </p:cNvSpPr>
          <p:nvPr>
            <p:ph type="body" idx="4"/>
          </p:nvPr>
        </p:nvSpPr>
        <p:spPr/>
        <p:txBody>
          <a:bodyPr>
            <a:normAutofit/>
          </a:bodyPr>
          <a:lstStyle/>
          <a:p>
            <a:pPr marL="0" indent="0">
              <a:lnSpc>
                <a:spcPct val="95000"/>
              </a:lnSpc>
              <a:spcAft>
                <a:spcPts val="500"/>
              </a:spcAft>
            </a:pPr>
            <a:r>
              <a:rPr lang="en-GB" sz="800"/>
              <a:t>Concerns people might have if their energy rating is low that their sale value will be low, and they wish they had known it 6 months ago so they could have done something about it. education and timing important. - </a:t>
            </a:r>
            <a:r>
              <a:rPr lang="en-GB" sz="800" err="1"/>
              <a:t>Proptech</a:t>
            </a:r>
            <a:r>
              <a:rPr lang="en-GB" sz="800"/>
              <a:t> 3</a:t>
            </a:r>
            <a:endParaRPr lang="en-US" sz="800">
              <a:solidFill>
                <a:srgbClr val="000000"/>
              </a:solidFill>
            </a:endParaRPr>
          </a:p>
          <a:p>
            <a:pPr indent="0">
              <a:lnSpc>
                <a:spcPct val="95000"/>
              </a:lnSpc>
              <a:spcAft>
                <a:spcPts val="500"/>
              </a:spcAft>
            </a:pPr>
            <a:r>
              <a:rPr lang="en-GB" sz="800">
                <a:latin typeface="Arial"/>
                <a:cs typeface="Arial"/>
              </a:rPr>
              <a:t>We had a client who we sold a house to. The house didn't have reverse cycle, it was gas. He spent 10 or 20 grand on the house, and the value of the house has gone 50k up. - RE agents Communicating Ratings 1</a:t>
            </a:r>
          </a:p>
          <a:p>
            <a:pPr>
              <a:spcAft>
                <a:spcPts val="500"/>
              </a:spcAft>
            </a:pPr>
            <a:endParaRPr lang="en-US" sz="800"/>
          </a:p>
        </p:txBody>
      </p:sp>
      <p:sp>
        <p:nvSpPr>
          <p:cNvPr id="4" name="Slide Number Placeholder 3">
            <a:extLst>
              <a:ext uri="{FF2B5EF4-FFF2-40B4-BE49-F238E27FC236}">
                <a16:creationId xmlns:a16="http://schemas.microsoft.com/office/drawing/2014/main" id="{9982CF8A-D9A7-81F9-972F-3719B05358DB}"/>
              </a:ext>
            </a:extLst>
          </p:cNvPr>
          <p:cNvSpPr>
            <a:spLocks noGrp="1"/>
          </p:cNvSpPr>
          <p:nvPr>
            <p:ph type="sldNum" sz="quarter" idx="10"/>
          </p:nvPr>
        </p:nvSpPr>
        <p:spPr/>
        <p:txBody>
          <a:bodyPr/>
          <a:lstStyle/>
          <a:p>
            <a:fld id="{178BA19D-C1A8-2A4D-80DC-523B2B2B450E}" type="slidenum">
              <a:rPr lang="en-US" smtClean="0">
                <a:latin typeface="Arial" panose="020B0604020202020204" pitchFamily="34" charset="0"/>
                <a:cs typeface="Arial" panose="020B0604020202020204" pitchFamily="34" charset="0"/>
              </a:rPr>
              <a:pPr/>
              <a:t>50</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7247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8" name="Google Shape;418;p44"/>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solidFill>
                  <a:schemeClr val="dk1"/>
                </a:solidFill>
                <a:latin typeface="Arial" panose="020B0604020202020204" pitchFamily="34" charset="0"/>
                <a:cs typeface="Arial" panose="020B0604020202020204" pitchFamily="34" charset="0"/>
              </a:rPr>
              <a:t>Vendor behaviour – 2</a:t>
            </a:r>
            <a:endParaRPr lang="en-US">
              <a:solidFill>
                <a:schemeClr val="dk1"/>
              </a:solidFill>
              <a:latin typeface="Arial" panose="020B0604020202020204" pitchFamily="34" charset="0"/>
              <a:cs typeface="Arial" panose="020B0604020202020204" pitchFamily="34" charset="0"/>
            </a:endParaRPr>
          </a:p>
        </p:txBody>
      </p:sp>
      <p:sp>
        <p:nvSpPr>
          <p:cNvPr id="417" name="Google Shape;417;p44"/>
          <p:cNvSpPr txBox="1">
            <a:spLocks noGrp="1"/>
          </p:cNvSpPr>
          <p:nvPr>
            <p:ph type="body" idx="1"/>
          </p:nvPr>
        </p:nvSpPr>
        <p:spPr>
          <a:prstGeom prst="rect">
            <a:avLst/>
          </a:prstGeom>
        </p:spPr>
        <p:txBody>
          <a:bodyPr spcFirstLastPara="1" wrap="square" lIns="0" tIns="0" rIns="0" bIns="0" anchor="t" anchorCtr="0">
            <a:normAutofit/>
          </a:bodyPr>
          <a:lstStyle/>
          <a:p>
            <a:pPr marL="0" lvl="0" indent="0" algn="l">
              <a:lnSpc>
                <a:spcPct val="95000"/>
              </a:lnSpc>
              <a:spcBef>
                <a:spcPts val="0"/>
              </a:spcBef>
              <a:spcAft>
                <a:spcPts val="0"/>
              </a:spcAft>
              <a:buNone/>
            </a:pPr>
            <a:r>
              <a:rPr lang="en-GB" sz="800" b="1">
                <a:solidFill>
                  <a:srgbClr val="585858"/>
                </a:solidFill>
                <a:latin typeface="Arial"/>
                <a:ea typeface="Arial"/>
                <a:cs typeface="Arial"/>
                <a:sym typeface="Arial"/>
              </a:rPr>
              <a:t>Vendors hold power, but dynamics may shift</a:t>
            </a:r>
            <a:endParaRPr lang="en-US" sz="800">
              <a:latin typeface="Arial"/>
              <a:ea typeface="Arial"/>
              <a:cs typeface="Arial"/>
              <a:sym typeface="Arial"/>
            </a:endParaRPr>
          </a:p>
          <a:p>
            <a:pPr marL="0" indent="0">
              <a:lnSpc>
                <a:spcPct val="95000"/>
              </a:lnSpc>
              <a:spcBef>
                <a:spcPts val="500"/>
              </a:spcBef>
            </a:pPr>
            <a:r>
              <a:rPr lang="en-GB" sz="800">
                <a:solidFill>
                  <a:srgbClr val="585858"/>
                </a:solidFill>
                <a:latin typeface="Arial"/>
                <a:ea typeface="Arial"/>
                <a:cs typeface="Arial"/>
                <a:sym typeface="Arial"/>
              </a:rPr>
              <a:t>In a seller’s market, energy ratings may not significantly influence the decision-making process for homeowners looking to sell. However, if the market shifts to favour buyers, energy ratings could become a key factor in influencing buyer decisions.</a:t>
            </a:r>
            <a:endParaRPr lang="en-US" sz="800">
              <a:latin typeface="Arial"/>
              <a:ea typeface="Arial"/>
              <a:cs typeface="Arial"/>
              <a:sym typeface="Arial"/>
            </a:endParaRPr>
          </a:p>
          <a:p>
            <a:pPr marL="0" indent="0">
              <a:lnSpc>
                <a:spcPct val="95000"/>
              </a:lnSpc>
              <a:spcBef>
                <a:spcPts val="500"/>
              </a:spcBef>
            </a:pPr>
            <a:r>
              <a:rPr lang="en-GB" sz="800">
                <a:solidFill>
                  <a:srgbClr val="585858"/>
                </a:solidFill>
                <a:latin typeface="Arial"/>
                <a:ea typeface="Arial"/>
                <a:cs typeface="Arial"/>
                <a:sym typeface="Arial"/>
              </a:rPr>
              <a:t>While sellers are unlikely to invest in upgrades like solar panels or double glazing unless it is shown to add value, there may be potential for behavioural change once the benefits of energy-efficient improvements are demonstrated. </a:t>
            </a:r>
            <a:endParaRPr lang="en-US" sz="800">
              <a:latin typeface="Arial"/>
              <a:ea typeface="Arial"/>
              <a:cs typeface="Arial"/>
            </a:endParaRPr>
          </a:p>
          <a:p>
            <a:pPr marL="0" indent="0">
              <a:lnSpc>
                <a:spcPct val="95000"/>
              </a:lnSpc>
              <a:spcBef>
                <a:spcPts val="500"/>
              </a:spcBef>
            </a:pPr>
            <a:r>
              <a:rPr lang="en-GB" sz="800">
                <a:solidFill>
                  <a:srgbClr val="585858"/>
                </a:solidFill>
                <a:latin typeface="Arial"/>
                <a:ea typeface="Arial"/>
                <a:cs typeface="Arial"/>
                <a:sym typeface="Arial"/>
              </a:rPr>
              <a:t>Similar to the rise in home styling practices, the adoption of energy improvements could grow over time as their value becomes more evident to sellers.</a:t>
            </a:r>
            <a:endParaRPr/>
          </a:p>
          <a:p>
            <a:pPr marL="0" lvl="0" indent="0" algn="l" rtl="0">
              <a:lnSpc>
                <a:spcPct val="95000"/>
              </a:lnSpc>
              <a:spcBef>
                <a:spcPts val="500"/>
              </a:spcBef>
              <a:spcAft>
                <a:spcPts val="0"/>
              </a:spcAft>
              <a:buNone/>
            </a:pPr>
            <a:endParaRPr sz="800">
              <a:solidFill>
                <a:srgbClr val="585858"/>
              </a:solidFill>
              <a:latin typeface="Arial"/>
              <a:ea typeface="Arial"/>
              <a:cs typeface="Arial"/>
              <a:sym typeface="Arial"/>
            </a:endParaRPr>
          </a:p>
          <a:p>
            <a:pPr marL="0" lvl="0" indent="0" algn="l" rtl="0">
              <a:lnSpc>
                <a:spcPct val="95000"/>
              </a:lnSpc>
              <a:spcBef>
                <a:spcPts val="500"/>
              </a:spcBef>
              <a:spcAft>
                <a:spcPts val="500"/>
              </a:spcAft>
              <a:buNone/>
            </a:pPr>
            <a:endParaRPr sz="800">
              <a:solidFill>
                <a:srgbClr val="585858"/>
              </a:solidFill>
              <a:latin typeface="Arial"/>
              <a:ea typeface="Arial"/>
              <a:cs typeface="Arial"/>
              <a:sym typeface="Arial"/>
            </a:endParaRPr>
          </a:p>
        </p:txBody>
      </p:sp>
      <p:sp>
        <p:nvSpPr>
          <p:cNvPr id="5" name="Google Shape;6118;p749">
            <a:extLst>
              <a:ext uri="{FF2B5EF4-FFF2-40B4-BE49-F238E27FC236}">
                <a16:creationId xmlns:a16="http://schemas.microsoft.com/office/drawing/2014/main" id="{8C2FD856-2FFE-9285-ED8F-FE42C0E5C97E}"/>
              </a:ext>
              <a:ext uri="{C183D7F6-B498-43B3-948B-1728B52AA6E4}">
                <adec:decorative xmlns:adec="http://schemas.microsoft.com/office/drawing/2017/decorative" val="1"/>
              </a:ext>
            </a:extLst>
          </p:cNvPr>
          <p:cNvSpPr/>
          <p:nvPr/>
        </p:nvSpPr>
        <p:spPr>
          <a:xfrm>
            <a:off x="2456783" y="1133736"/>
            <a:ext cx="1935517" cy="1086629"/>
          </a:xfrm>
          <a:prstGeom prst="wedgeRoundRectCallout">
            <a:avLst>
              <a:gd name="adj1" fmla="val -19804"/>
              <a:gd name="adj2" fmla="val 59791"/>
              <a:gd name="adj3" fmla="val 0"/>
            </a:avLst>
          </a:prstGeom>
          <a:solidFill>
            <a:schemeClr val="bg1"/>
          </a:solidFill>
          <a:ln w="19050" cap="flat" cmpd="sng">
            <a:solidFill>
              <a:srgbClr val="B7C1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US"/>
          </a:p>
        </p:txBody>
      </p:sp>
      <p:sp>
        <p:nvSpPr>
          <p:cNvPr id="420" name="Google Shape;420;p44"/>
          <p:cNvSpPr txBox="1">
            <a:spLocks noGrp="1"/>
          </p:cNvSpPr>
          <p:nvPr>
            <p:ph type="body" idx="2"/>
          </p:nvPr>
        </p:nvSpPr>
        <p:spPr>
          <a:prstGeom prst="rect">
            <a:avLst/>
          </a:prstGeom>
        </p:spPr>
        <p:txBody>
          <a:bodyPr spcFirstLastPara="1" wrap="square" lIns="0" tIns="0" rIns="0" bIns="0" anchor="t" anchorCtr="0">
            <a:normAutofit/>
          </a:bodyPr>
          <a:lstStyle/>
          <a:p>
            <a:pPr indent="0">
              <a:lnSpc>
                <a:spcPct val="95000"/>
              </a:lnSpc>
            </a:pPr>
            <a:r>
              <a:rPr lang="en-GB" sz="800" i="1">
                <a:solidFill>
                  <a:srgbClr val="585858"/>
                </a:solidFill>
                <a:latin typeface="Arial"/>
                <a:ea typeface="Arial"/>
                <a:cs typeface="Arial"/>
                <a:sym typeface="Arial"/>
              </a:rPr>
              <a:t>I can't see owners adding solar to their roof or doing an upgrade, they'll leave it for the next person. They'll polish, paint, get the garden done, things that help the property sell better, but I don't see them getting double glazing unless it is demonstrated that it adds value.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Resources 1</a:t>
            </a:r>
            <a:endParaRPr lang="en-US"/>
          </a:p>
        </p:txBody>
      </p:sp>
      <p:sp>
        <p:nvSpPr>
          <p:cNvPr id="3" name="Slide Number Placeholder 2">
            <a:extLst>
              <a:ext uri="{FF2B5EF4-FFF2-40B4-BE49-F238E27FC236}">
                <a16:creationId xmlns:a16="http://schemas.microsoft.com/office/drawing/2014/main" id="{D4B4125E-2B4A-EFE0-9EEF-18B674182FA4}"/>
              </a:ext>
            </a:extLst>
          </p:cNvPr>
          <p:cNvSpPr>
            <a:spLocks noGrp="1"/>
          </p:cNvSpPr>
          <p:nvPr>
            <p:ph type="sldNum" sz="quarter" idx="10"/>
          </p:nvPr>
        </p:nvSpPr>
        <p:spPr/>
        <p:txBody>
          <a:bodyPr/>
          <a:lstStyle/>
          <a:p>
            <a:fld id="{178BA19D-C1A8-2A4D-80DC-523B2B2B450E}" type="slidenum">
              <a:rPr lang="en-US" smtClean="0">
                <a:latin typeface="Arial" panose="020B0604020202020204" pitchFamily="34" charset="0"/>
                <a:cs typeface="Arial" panose="020B0604020202020204" pitchFamily="34" charset="0"/>
              </a:rPr>
              <a:pPr/>
              <a:t>51</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98455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B7C197"/>
        </a:solidFill>
        <a:effectLst/>
      </p:bgPr>
    </p:bg>
    <p:spTree>
      <p:nvGrpSpPr>
        <p:cNvPr id="1" name="Shape 424"/>
        <p:cNvGrpSpPr/>
        <p:nvPr/>
      </p:nvGrpSpPr>
      <p:grpSpPr>
        <a:xfrm>
          <a:off x="0" y="0"/>
          <a:ext cx="0" cy="0"/>
          <a:chOff x="0" y="0"/>
          <a:chExt cx="0" cy="0"/>
        </a:xfrm>
      </p:grpSpPr>
      <p:sp>
        <p:nvSpPr>
          <p:cNvPr id="429" name="Google Shape;429;p45"/>
          <p:cNvSpPr txBox="1">
            <a:spLocks noGrp="1"/>
          </p:cNvSpPr>
          <p:nvPr>
            <p:ph type="ctrTitle"/>
          </p:nvPr>
        </p:nvSpPr>
        <p:spPr>
          <a:xfrm>
            <a:off x="1133019" y="1663852"/>
            <a:ext cx="5583585" cy="1048576"/>
          </a:xfrm>
        </p:spPr>
        <p:txBody>
          <a:bodyPr spcFirstLastPara="1" wrap="square" lIns="0" tIns="0" rIns="0" bIns="0" anchor="t" anchorCtr="0">
            <a:normAutofit/>
          </a:bodyPr>
          <a:lstStyle/>
          <a:p>
            <a:pPr lvl="0"/>
            <a:r>
              <a:rPr lang="en-GB">
                <a:sym typeface="Helvetica Neue Light"/>
              </a:rPr>
              <a:t>Buyers</a:t>
            </a:r>
            <a:endParaRPr lang="en-GB">
              <a:sym typeface="Helvetica Neue"/>
            </a:endParaRPr>
          </a:p>
        </p:txBody>
      </p:sp>
      <p:sp>
        <p:nvSpPr>
          <p:cNvPr id="4" name="Content Placeholder 3">
            <a:extLst>
              <a:ext uri="{FF2B5EF4-FFF2-40B4-BE49-F238E27FC236}">
                <a16:creationId xmlns:a16="http://schemas.microsoft.com/office/drawing/2014/main" id="{FD03F358-BC50-06DE-E252-9F32D44C0183}"/>
              </a:ext>
            </a:extLst>
          </p:cNvPr>
          <p:cNvSpPr>
            <a:spLocks noGrp="1"/>
          </p:cNvSpPr>
          <p:nvPr>
            <p:ph sz="quarter" idx="10"/>
          </p:nvPr>
        </p:nvSpPr>
        <p:spPr>
          <a:xfrm>
            <a:off x="1133019" y="2383742"/>
            <a:ext cx="5583585" cy="514590"/>
          </a:xfrm>
        </p:spPr>
        <p:txBody>
          <a:bodyPr/>
          <a:lstStyle/>
          <a:p>
            <a:r>
              <a:rPr lang="en-US" sz="1600">
                <a:solidFill>
                  <a:schemeClr val="dk1"/>
                </a:solidFill>
                <a:latin typeface="Arial" panose="020B0604020202020204" pitchFamily="34" charset="0"/>
                <a:ea typeface="Helvetica Neue Light"/>
                <a:cs typeface="Arial" panose="020B0604020202020204" pitchFamily="34" charset="0"/>
                <a:sym typeface="Helvetica Neue Light"/>
              </a:rPr>
              <a:t>Insights form Buyers who took part.</a:t>
            </a:r>
            <a:endParaRPr lang="en-GB"/>
          </a:p>
        </p:txBody>
      </p:sp>
      <p:sp>
        <p:nvSpPr>
          <p:cNvPr id="2" name="Slide Number Placeholder 3">
            <a:extLst>
              <a:ext uri="{FF2B5EF4-FFF2-40B4-BE49-F238E27FC236}">
                <a16:creationId xmlns:a16="http://schemas.microsoft.com/office/drawing/2014/main" id="{49A6D93E-B5B5-DC2F-5C9A-8E339124E6AA}"/>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52</a:t>
            </a:fld>
            <a:endParaRPr lang="en-US" sz="800"/>
          </a:p>
        </p:txBody>
      </p:sp>
    </p:spTree>
    <p:extLst>
      <p:ext uri="{BB962C8B-B14F-4D97-AF65-F5344CB8AC3E}">
        <p14:creationId xmlns:p14="http://schemas.microsoft.com/office/powerpoint/2010/main" val="8194373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5" name="Google Shape;435;p46"/>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solidFill>
                  <a:schemeClr val="dk1"/>
                </a:solidFill>
                <a:latin typeface="Arial" panose="020B0604020202020204" pitchFamily="34" charset="0"/>
                <a:cs typeface="Arial" panose="020B0604020202020204" pitchFamily="34" charset="0"/>
              </a:rPr>
              <a:t>Buyer behaviours – 1</a:t>
            </a:r>
            <a:endParaRPr lang="en-US">
              <a:solidFill>
                <a:schemeClr val="dk1"/>
              </a:solidFill>
              <a:latin typeface="Arial" panose="020B0604020202020204" pitchFamily="34" charset="0"/>
              <a:cs typeface="Arial" panose="020B0604020202020204" pitchFamily="34" charset="0"/>
            </a:endParaRPr>
          </a:p>
        </p:txBody>
      </p:sp>
      <p:sp>
        <p:nvSpPr>
          <p:cNvPr id="434" name="Google Shape;434;p46"/>
          <p:cNvSpPr txBox="1">
            <a:spLocks noGrp="1"/>
          </p:cNvSpPr>
          <p:nvPr>
            <p:ph type="body" idx="1"/>
          </p:nvPr>
        </p:nvSpPr>
        <p:spPr>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None/>
            </a:pPr>
            <a:r>
              <a:rPr lang="en-GB" sz="800" b="1">
                <a:solidFill>
                  <a:srgbClr val="585858"/>
                </a:solidFill>
                <a:latin typeface="Arial"/>
                <a:ea typeface="Arial"/>
                <a:cs typeface="Arial"/>
                <a:sym typeface="Arial"/>
              </a:rPr>
              <a:t>Energy ratings as a secondary consideration</a:t>
            </a:r>
            <a:endParaRPr lang="en-US"/>
          </a:p>
          <a:p>
            <a:pPr marL="0" lvl="0" indent="0" algn="l" rtl="0">
              <a:lnSpc>
                <a:spcPct val="95000"/>
              </a:lnSpc>
              <a:spcBef>
                <a:spcPts val="500"/>
              </a:spcBef>
              <a:spcAft>
                <a:spcPts val="0"/>
              </a:spcAft>
              <a:buNone/>
            </a:pPr>
            <a:r>
              <a:rPr lang="en-GB" sz="800">
                <a:solidFill>
                  <a:srgbClr val="585858"/>
                </a:solidFill>
                <a:latin typeface="Arial"/>
                <a:ea typeface="Arial"/>
                <a:cs typeface="Arial"/>
                <a:sym typeface="Arial"/>
              </a:rPr>
              <a:t>For many buyers, energy efficiency is a secondary concern, often taking a backseat to more essential factors like the number of bedrooms, parking, and proximity to schools and shops. While energy ratings may play a role when two properties are comparable in other aspects, lifestyle and location will typically outweigh energy efficiency in the decision-making process. </a:t>
            </a:r>
            <a:endParaRPr lang="en-GB"/>
          </a:p>
          <a:p>
            <a:pPr marL="0" lvl="0" indent="0" algn="l" rtl="0">
              <a:lnSpc>
                <a:spcPct val="95000"/>
              </a:lnSpc>
              <a:spcBef>
                <a:spcPts val="500"/>
              </a:spcBef>
              <a:spcAft>
                <a:spcPts val="0"/>
              </a:spcAft>
              <a:buNone/>
            </a:pPr>
            <a:r>
              <a:rPr lang="en-GB" sz="800">
                <a:solidFill>
                  <a:srgbClr val="585858"/>
                </a:solidFill>
                <a:latin typeface="Arial"/>
                <a:ea typeface="Arial"/>
                <a:cs typeface="Arial"/>
                <a:sym typeface="Arial"/>
              </a:rPr>
              <a:t>Despite this, there is growing recognition of the broader benefits of energy-efficient homes, such as long-term cost savings, quality of life improvements, and environmental sustainability. As energy costs and quality of living become more significant, energy efficiency may gain more importance, especially as buyers seek both comfort and cost savings.</a:t>
            </a:r>
            <a:endParaRPr lang="en-GB" sz="800">
              <a:solidFill>
                <a:srgbClr val="585858"/>
              </a:solidFill>
              <a:latin typeface="Arial"/>
              <a:ea typeface="Arial"/>
              <a:cs typeface="Arial"/>
            </a:endParaRPr>
          </a:p>
          <a:p>
            <a:pPr marL="0" lvl="0" indent="0" algn="l" rtl="0">
              <a:lnSpc>
                <a:spcPct val="95000"/>
              </a:lnSpc>
              <a:spcBef>
                <a:spcPts val="500"/>
              </a:spcBef>
              <a:spcAft>
                <a:spcPts val="0"/>
              </a:spcAft>
              <a:buNone/>
            </a:pPr>
            <a:endParaRPr lang="en-GB" sz="800">
              <a:solidFill>
                <a:srgbClr val="585858"/>
              </a:solidFill>
              <a:latin typeface="Arial"/>
              <a:ea typeface="Arial"/>
              <a:cs typeface="Arial"/>
            </a:endParaRPr>
          </a:p>
          <a:p>
            <a:pPr marL="0" lvl="0" indent="0" algn="l" rtl="0">
              <a:lnSpc>
                <a:spcPct val="95000"/>
              </a:lnSpc>
              <a:spcBef>
                <a:spcPts val="500"/>
              </a:spcBef>
              <a:spcAft>
                <a:spcPts val="0"/>
              </a:spcAft>
              <a:buNone/>
            </a:pPr>
            <a:endParaRPr lang="en-GB" sz="800">
              <a:solidFill>
                <a:srgbClr val="585858"/>
              </a:solidFill>
              <a:latin typeface="Arial"/>
              <a:ea typeface="Arial"/>
              <a:cs typeface="Arial"/>
            </a:endParaRPr>
          </a:p>
          <a:p>
            <a:pPr marL="0" lvl="0" indent="0" algn="l" rtl="0">
              <a:lnSpc>
                <a:spcPct val="95000"/>
              </a:lnSpc>
              <a:spcBef>
                <a:spcPts val="500"/>
              </a:spcBef>
              <a:spcAft>
                <a:spcPts val="500"/>
              </a:spcAft>
              <a:buNone/>
            </a:pPr>
            <a:endParaRPr lang="en-GB" sz="800">
              <a:solidFill>
                <a:srgbClr val="585858"/>
              </a:solidFill>
              <a:latin typeface="Arial"/>
              <a:ea typeface="Arial"/>
              <a:cs typeface="Arial"/>
            </a:endParaRPr>
          </a:p>
        </p:txBody>
      </p:sp>
      <p:sp>
        <p:nvSpPr>
          <p:cNvPr id="4" name="Google Shape;6118;p749">
            <a:extLst>
              <a:ext uri="{FF2B5EF4-FFF2-40B4-BE49-F238E27FC236}">
                <a16:creationId xmlns:a16="http://schemas.microsoft.com/office/drawing/2014/main" id="{C333067E-5110-3614-6CF9-396CAF3E0E69}"/>
              </a:ext>
              <a:ext uri="{C183D7F6-B498-43B3-948B-1728B52AA6E4}">
                <adec:decorative xmlns:adec="http://schemas.microsoft.com/office/drawing/2017/decorative" val="1"/>
              </a:ext>
            </a:extLst>
          </p:cNvPr>
          <p:cNvSpPr/>
          <p:nvPr/>
        </p:nvSpPr>
        <p:spPr>
          <a:xfrm>
            <a:off x="2456785" y="1129450"/>
            <a:ext cx="1935517" cy="1802914"/>
          </a:xfrm>
          <a:prstGeom prst="wedgeRoundRectCallout">
            <a:avLst>
              <a:gd name="adj1" fmla="val -19804"/>
              <a:gd name="adj2" fmla="val 59791"/>
              <a:gd name="adj3" fmla="val 0"/>
            </a:avLst>
          </a:prstGeom>
          <a:solidFill>
            <a:schemeClr val="bg1"/>
          </a:solidFill>
          <a:ln w="19050" cap="flat" cmpd="sng">
            <a:solidFill>
              <a:srgbClr val="B7C1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US"/>
          </a:p>
        </p:txBody>
      </p:sp>
      <p:sp>
        <p:nvSpPr>
          <p:cNvPr id="436" name="Google Shape;436;p46"/>
          <p:cNvSpPr txBox="1">
            <a:spLocks noGrp="1"/>
          </p:cNvSpPr>
          <p:nvPr>
            <p:ph type="body" idx="2"/>
          </p:nvPr>
        </p:nvSpPr>
        <p:spPr>
          <a:xfrm>
            <a:off x="2555578" y="1210295"/>
            <a:ext cx="1776299" cy="1637371"/>
          </a:xfrm>
          <a:prstGeom prst="rect">
            <a:avLst/>
          </a:prstGeom>
        </p:spPr>
        <p:txBody>
          <a:bodyPr spcFirstLastPara="1" wrap="square" lIns="0" tIns="0" rIns="0" bIns="0" anchor="t" anchorCtr="0">
            <a:spAutoFit/>
          </a:bodyPr>
          <a:lstStyle/>
          <a:p>
            <a:pPr indent="0">
              <a:lnSpc>
                <a:spcPct val="95000"/>
              </a:lnSpc>
            </a:pPr>
            <a:r>
              <a:rPr lang="en-GB" sz="800" spc="10">
                <a:solidFill>
                  <a:srgbClr val="585858"/>
                </a:solidFill>
                <a:latin typeface="Arial"/>
                <a:cs typeface="Arial"/>
              </a:rPr>
              <a:t>Isn't going to matter as much as postcode, where they live, whether it matches their lifestyle. If they've ticked every box but it's a low energy rating, you'll probably buy it. - </a:t>
            </a:r>
            <a:r>
              <a:rPr lang="en-GB" sz="800" spc="10">
                <a:latin typeface="Arial"/>
                <a:cs typeface="Arial"/>
              </a:rPr>
              <a:t>RE agents</a:t>
            </a:r>
            <a:r>
              <a:rPr lang="en-GB" sz="800" spc="10">
                <a:solidFill>
                  <a:srgbClr val="585858"/>
                </a:solidFill>
                <a:latin typeface="Arial"/>
                <a:cs typeface="Arial"/>
              </a:rPr>
              <a:t> Resources 1</a:t>
            </a:r>
            <a:endParaRPr lang="en-US" sz="800" spc="10"/>
          </a:p>
          <a:p>
            <a:pPr marL="0" indent="0">
              <a:lnSpc>
                <a:spcPct val="95000"/>
              </a:lnSpc>
            </a:pPr>
            <a:endParaRPr lang="en-GB" sz="800">
              <a:solidFill>
                <a:srgbClr val="585858"/>
              </a:solidFill>
              <a:latin typeface="Arial"/>
              <a:cs typeface="Arial"/>
            </a:endParaRPr>
          </a:p>
          <a:p>
            <a:pPr marL="0" indent="0">
              <a:lnSpc>
                <a:spcPct val="95000"/>
              </a:lnSpc>
            </a:pPr>
            <a:r>
              <a:rPr lang="en-GB" sz="800">
                <a:solidFill>
                  <a:srgbClr val="585858"/>
                </a:solidFill>
                <a:latin typeface="Arial"/>
                <a:cs typeface="Arial"/>
              </a:rPr>
              <a:t>We only get to energy efficiency once all the larger requirements are being met - bedroom, car parking, schools, shops. If there are then two comparable properties, this is when the energy rating might come into play. - Communicating Ratings 2</a:t>
            </a:r>
            <a:endParaRPr lang="en-GB" sz="800"/>
          </a:p>
        </p:txBody>
      </p:sp>
      <p:sp>
        <p:nvSpPr>
          <p:cNvPr id="6" name="Google Shape;6118;p749">
            <a:extLst>
              <a:ext uri="{FF2B5EF4-FFF2-40B4-BE49-F238E27FC236}">
                <a16:creationId xmlns:a16="http://schemas.microsoft.com/office/drawing/2014/main" id="{5549689A-5F8D-FFC5-3C76-DB11D55F3A50}"/>
              </a:ext>
              <a:ext uri="{C183D7F6-B498-43B3-948B-1728B52AA6E4}">
                <adec:decorative xmlns:adec="http://schemas.microsoft.com/office/drawing/2017/decorative" val="1"/>
              </a:ext>
            </a:extLst>
          </p:cNvPr>
          <p:cNvSpPr/>
          <p:nvPr/>
        </p:nvSpPr>
        <p:spPr>
          <a:xfrm>
            <a:off x="6728184" y="1129450"/>
            <a:ext cx="1935517" cy="1516314"/>
          </a:xfrm>
          <a:prstGeom prst="wedgeRoundRectCallout">
            <a:avLst>
              <a:gd name="adj1" fmla="val -19804"/>
              <a:gd name="adj2" fmla="val 59791"/>
              <a:gd name="adj3" fmla="val 0"/>
            </a:avLst>
          </a:prstGeom>
          <a:solidFill>
            <a:schemeClr val="bg1"/>
          </a:solidFill>
          <a:ln w="19050" cap="flat" cmpd="sng">
            <a:solidFill>
              <a:srgbClr val="B7C1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US"/>
          </a:p>
        </p:txBody>
      </p:sp>
      <p:sp>
        <p:nvSpPr>
          <p:cNvPr id="437" name="Google Shape;437;p46"/>
          <p:cNvSpPr txBox="1">
            <a:spLocks noGrp="1"/>
          </p:cNvSpPr>
          <p:nvPr>
            <p:ph type="body" idx="3"/>
          </p:nvPr>
        </p:nvSpPr>
        <p:spPr>
          <a:prstGeom prst="rect">
            <a:avLst/>
          </a:prstGeom>
        </p:spPr>
        <p:txBody>
          <a:bodyPr spcFirstLastPara="1" wrap="square" lIns="0" tIns="0" rIns="0" bIns="0" anchor="t" anchorCtr="0">
            <a:normAutofit/>
          </a:bodyPr>
          <a:lstStyle/>
          <a:p>
            <a:pPr marL="0" indent="0">
              <a:lnSpc>
                <a:spcPct val="95000"/>
              </a:lnSpc>
            </a:pPr>
            <a:r>
              <a:rPr lang="en-GB" sz="800" b="1"/>
              <a:t>Buyers will likely drive property upgrades</a:t>
            </a:r>
            <a:endParaRPr lang="en-US" sz="800" b="1">
              <a:solidFill>
                <a:srgbClr val="000000"/>
              </a:solidFill>
            </a:endParaRPr>
          </a:p>
          <a:p>
            <a:pPr marL="0" indent="0">
              <a:lnSpc>
                <a:spcPct val="95000"/>
              </a:lnSpc>
              <a:spcBef>
                <a:spcPts val="500"/>
              </a:spcBef>
            </a:pPr>
            <a:r>
              <a:rPr lang="en-GB" sz="800"/>
              <a:t>Energy efficiency upgrades are more likely to be made by buyers rather than current homeowners, who may not see the immediate value in investing in upgrades for a property they are selling. Buyers, however, may view energy improvements as an opportunity to improve a property's benefits and value. </a:t>
            </a:r>
          </a:p>
          <a:p>
            <a:pPr indent="0">
              <a:lnSpc>
                <a:spcPct val="95000"/>
              </a:lnSpc>
              <a:spcBef>
                <a:spcPts val="500"/>
              </a:spcBef>
            </a:pPr>
            <a:r>
              <a:rPr lang="en-GB" sz="800">
                <a:latin typeface="Arial"/>
                <a:cs typeface="Arial"/>
              </a:rPr>
              <a:t>By providing buyers with quotes for potential upgrades, RE agents can highlight the potential for enhancing the home to meet buyers needs. RE agents indicated buyers may be willing to buy a property if they see opportunities for improvement, making energy upgrades a valuable negotiating point.</a:t>
            </a:r>
            <a:endParaRPr lang="en-GB" sz="800">
              <a:solidFill>
                <a:srgbClr val="000000"/>
              </a:solidFill>
              <a:latin typeface="Arial"/>
              <a:cs typeface="Arial"/>
            </a:endParaRPr>
          </a:p>
          <a:p>
            <a:pPr marL="0" indent="0">
              <a:lnSpc>
                <a:spcPct val="95000"/>
              </a:lnSpc>
              <a:spcBef>
                <a:spcPts val="500"/>
              </a:spcBef>
            </a:pPr>
            <a:endParaRPr lang="en-GB" sz="800"/>
          </a:p>
          <a:p>
            <a:pPr marL="0" indent="0">
              <a:lnSpc>
                <a:spcPct val="95000"/>
              </a:lnSpc>
            </a:pPr>
            <a:endParaRPr lang="en-GB" sz="800"/>
          </a:p>
        </p:txBody>
      </p:sp>
      <p:sp>
        <p:nvSpPr>
          <p:cNvPr id="7" name="Text Placeholder 6">
            <a:extLst>
              <a:ext uri="{FF2B5EF4-FFF2-40B4-BE49-F238E27FC236}">
                <a16:creationId xmlns:a16="http://schemas.microsoft.com/office/drawing/2014/main" id="{041DEA49-847A-AF7E-EDC8-3B9639F0ECC0}"/>
              </a:ext>
            </a:extLst>
          </p:cNvPr>
          <p:cNvSpPr>
            <a:spLocks noGrp="1"/>
          </p:cNvSpPr>
          <p:nvPr>
            <p:ph type="body" idx="4"/>
          </p:nvPr>
        </p:nvSpPr>
        <p:spPr/>
        <p:txBody>
          <a:bodyPr>
            <a:normAutofit/>
          </a:bodyPr>
          <a:lstStyle/>
          <a:p>
            <a:pPr indent="0">
              <a:lnSpc>
                <a:spcPct val="95000"/>
              </a:lnSpc>
              <a:spcAft>
                <a:spcPts val="500"/>
              </a:spcAft>
            </a:pPr>
            <a:r>
              <a:rPr lang="en-GB" sz="800">
                <a:latin typeface="Arial"/>
                <a:cs typeface="Arial"/>
              </a:rPr>
              <a:t>Buyers will be looking at the end at the beginning, making upgrades that will help them financially down the track. - RE agents Resources 1</a:t>
            </a:r>
            <a:endParaRPr lang="en-US" sz="800">
              <a:solidFill>
                <a:srgbClr val="000000"/>
              </a:solidFill>
              <a:latin typeface="Arial"/>
              <a:cs typeface="Arial"/>
            </a:endParaRPr>
          </a:p>
          <a:p>
            <a:pPr indent="0">
              <a:lnSpc>
                <a:spcPct val="95000"/>
              </a:lnSpc>
              <a:spcAft>
                <a:spcPts val="500"/>
              </a:spcAft>
            </a:pPr>
            <a:r>
              <a:rPr lang="en-GB" sz="800">
                <a:latin typeface="Arial"/>
                <a:cs typeface="Arial"/>
              </a:rPr>
              <a:t>A lot of people on properties that are already built are not going to be so interested in doing upgrades, it'll be the new buyers more than likely who will do upgrades because their house doesn't have the features they're after. - RE agents Resources 1</a:t>
            </a:r>
          </a:p>
          <a:p>
            <a:pPr>
              <a:spcAft>
                <a:spcPts val="500"/>
              </a:spcAft>
            </a:pPr>
            <a:endParaRPr lang="en-US" sz="800"/>
          </a:p>
        </p:txBody>
      </p:sp>
      <p:sp>
        <p:nvSpPr>
          <p:cNvPr id="5" name="Slide Number Placeholder 4">
            <a:extLst>
              <a:ext uri="{FF2B5EF4-FFF2-40B4-BE49-F238E27FC236}">
                <a16:creationId xmlns:a16="http://schemas.microsoft.com/office/drawing/2014/main" id="{7EBCF565-85B1-686F-D980-A6F362E9F9BB}"/>
              </a:ext>
            </a:extLst>
          </p:cNvPr>
          <p:cNvSpPr>
            <a:spLocks noGrp="1"/>
          </p:cNvSpPr>
          <p:nvPr>
            <p:ph type="sldNum" sz="quarter" idx="10"/>
          </p:nvPr>
        </p:nvSpPr>
        <p:spPr/>
        <p:txBody>
          <a:bodyPr/>
          <a:lstStyle/>
          <a:p>
            <a:fld id="{178BA19D-C1A8-2A4D-80DC-523B2B2B450E}" type="slidenum">
              <a:rPr lang="en-US" smtClean="0">
                <a:latin typeface="Arial" panose="020B0604020202020204" pitchFamily="34" charset="0"/>
                <a:cs typeface="Arial" panose="020B0604020202020204" pitchFamily="34" charset="0"/>
              </a:rPr>
              <a:pPr/>
              <a:t>53</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93565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5" name="Google Shape;435;p46"/>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solidFill>
                  <a:schemeClr val="dk1"/>
                </a:solidFill>
                <a:latin typeface="Arial" panose="020B0604020202020204" pitchFamily="34" charset="0"/>
                <a:cs typeface="Arial" panose="020B0604020202020204" pitchFamily="34" charset="0"/>
              </a:rPr>
              <a:t>Buyer behaviours – 2</a:t>
            </a:r>
            <a:endParaRPr lang="en-US">
              <a:solidFill>
                <a:schemeClr val="dk1"/>
              </a:solidFill>
              <a:latin typeface="Arial" panose="020B0604020202020204" pitchFamily="34" charset="0"/>
              <a:cs typeface="Arial" panose="020B0604020202020204" pitchFamily="34" charset="0"/>
            </a:endParaRPr>
          </a:p>
        </p:txBody>
      </p:sp>
      <p:sp>
        <p:nvSpPr>
          <p:cNvPr id="434" name="Google Shape;434;p46"/>
          <p:cNvSpPr txBox="1">
            <a:spLocks noGrp="1"/>
          </p:cNvSpPr>
          <p:nvPr>
            <p:ph type="body" idx="1"/>
          </p:nvPr>
        </p:nvSpPr>
        <p:spPr>
          <a:prstGeom prst="rect">
            <a:avLst/>
          </a:prstGeom>
        </p:spPr>
        <p:txBody>
          <a:bodyPr spcFirstLastPara="1" wrap="square" lIns="0" tIns="0" rIns="0" bIns="0" anchor="t" anchorCtr="0">
            <a:normAutofit/>
          </a:bodyPr>
          <a:lstStyle/>
          <a:p>
            <a:pPr marL="0" indent="0">
              <a:lnSpc>
                <a:spcPct val="95000"/>
              </a:lnSpc>
            </a:pPr>
            <a:r>
              <a:rPr lang="en-GB" sz="800" b="1">
                <a:solidFill>
                  <a:srgbClr val="585858"/>
                </a:solidFill>
                <a:latin typeface="Arial"/>
                <a:ea typeface="Arial"/>
                <a:cs typeface="Arial"/>
                <a:sym typeface="Arial"/>
              </a:rPr>
              <a:t>Empower buyers with more knowledge</a:t>
            </a:r>
            <a:endParaRPr lang="en-GB" sz="800">
              <a:latin typeface="Arial"/>
              <a:ea typeface="Arial"/>
              <a:cs typeface="Arial"/>
            </a:endParaRPr>
          </a:p>
          <a:p>
            <a:pPr marL="0" indent="0">
              <a:lnSpc>
                <a:spcPct val="95000"/>
              </a:lnSpc>
              <a:spcBef>
                <a:spcPts val="500"/>
              </a:spcBef>
            </a:pPr>
            <a:r>
              <a:rPr lang="en-GB" sz="800">
                <a:solidFill>
                  <a:srgbClr val="585858"/>
                </a:solidFill>
                <a:latin typeface="Arial"/>
                <a:ea typeface="Arial"/>
                <a:cs typeface="Arial"/>
                <a:sym typeface="Arial"/>
              </a:rPr>
              <a:t>While buyers frequently inquire about energy-efficient features such as solar panels and energy ratings, their understanding is often superficial. Many ask out of necessity rather than genuine knowledge, indicating a gap in consumer education. This lack of in-depth understanding means that energy-efficient features may not yet be seen as a key driver in property value, despite growing interest. To shift this dynamic, there is a need for better educational efforts aimed at buyers, ensuring they are equipped to make informed decisions. </a:t>
            </a:r>
            <a:endParaRPr/>
          </a:p>
          <a:p>
            <a:pPr marL="0" lvl="0" indent="0" algn="l" rtl="0">
              <a:lnSpc>
                <a:spcPct val="95000"/>
              </a:lnSpc>
              <a:spcBef>
                <a:spcPts val="500"/>
              </a:spcBef>
              <a:spcAft>
                <a:spcPts val="0"/>
              </a:spcAft>
              <a:buNone/>
            </a:pPr>
            <a:endParaRPr lang="en-GB" sz="800" i="1">
              <a:solidFill>
                <a:srgbClr val="585858"/>
              </a:solidFill>
              <a:latin typeface="Arial"/>
              <a:ea typeface="Arial"/>
              <a:cs typeface="Arial"/>
            </a:endParaRPr>
          </a:p>
          <a:p>
            <a:pPr marL="0" lvl="0" indent="0" algn="l" rtl="0">
              <a:lnSpc>
                <a:spcPct val="95000"/>
              </a:lnSpc>
              <a:spcBef>
                <a:spcPts val="500"/>
              </a:spcBef>
              <a:spcAft>
                <a:spcPts val="0"/>
              </a:spcAft>
              <a:buNone/>
            </a:pPr>
            <a:endParaRPr sz="800">
              <a:solidFill>
                <a:srgbClr val="585858"/>
              </a:solidFill>
              <a:latin typeface="Arial"/>
              <a:ea typeface="Arial"/>
              <a:cs typeface="Arial"/>
            </a:endParaRPr>
          </a:p>
          <a:p>
            <a:pPr marL="0" lvl="0" indent="0" algn="l" rtl="0">
              <a:lnSpc>
                <a:spcPct val="95000"/>
              </a:lnSpc>
              <a:spcBef>
                <a:spcPts val="500"/>
              </a:spcBef>
              <a:spcAft>
                <a:spcPts val="500"/>
              </a:spcAft>
              <a:buNone/>
            </a:pPr>
            <a:endParaRPr sz="800">
              <a:solidFill>
                <a:srgbClr val="585858"/>
              </a:solidFill>
              <a:latin typeface="Arial"/>
              <a:ea typeface="Arial"/>
              <a:cs typeface="Arial"/>
            </a:endParaRPr>
          </a:p>
        </p:txBody>
      </p:sp>
      <p:sp>
        <p:nvSpPr>
          <p:cNvPr id="6" name="Google Shape;6118;p749">
            <a:extLst>
              <a:ext uri="{FF2B5EF4-FFF2-40B4-BE49-F238E27FC236}">
                <a16:creationId xmlns:a16="http://schemas.microsoft.com/office/drawing/2014/main" id="{BC44B95A-CC65-F09D-CF1E-D53CEEB9A6DA}"/>
              </a:ext>
              <a:ext uri="{C183D7F6-B498-43B3-948B-1728B52AA6E4}">
                <adec:decorative xmlns:adec="http://schemas.microsoft.com/office/drawing/2017/decorative" val="1"/>
              </a:ext>
            </a:extLst>
          </p:cNvPr>
          <p:cNvSpPr/>
          <p:nvPr/>
        </p:nvSpPr>
        <p:spPr>
          <a:xfrm>
            <a:off x="2456783" y="1129450"/>
            <a:ext cx="1935517" cy="1096589"/>
          </a:xfrm>
          <a:prstGeom prst="wedgeRoundRectCallout">
            <a:avLst>
              <a:gd name="adj1" fmla="val -19804"/>
              <a:gd name="adj2" fmla="val 59791"/>
              <a:gd name="adj3" fmla="val 0"/>
            </a:avLst>
          </a:prstGeom>
          <a:solidFill>
            <a:schemeClr val="bg1"/>
          </a:solidFill>
          <a:ln w="19050" cap="flat" cmpd="sng">
            <a:solidFill>
              <a:srgbClr val="B7C1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US"/>
          </a:p>
        </p:txBody>
      </p:sp>
      <p:sp>
        <p:nvSpPr>
          <p:cNvPr id="437" name="Google Shape;437;p46"/>
          <p:cNvSpPr txBox="1">
            <a:spLocks noGrp="1"/>
          </p:cNvSpPr>
          <p:nvPr>
            <p:ph type="body" idx="2"/>
          </p:nvPr>
        </p:nvSpPr>
        <p:spPr>
          <a:prstGeom prst="rect">
            <a:avLst/>
          </a:prstGeom>
        </p:spPr>
        <p:txBody>
          <a:bodyPr spcFirstLastPara="1" wrap="square" lIns="0" tIns="0" rIns="0" bIns="0" anchor="t" anchorCtr="0">
            <a:normAutofit/>
          </a:bodyPr>
          <a:lstStyle/>
          <a:p>
            <a:pPr indent="0">
              <a:lnSpc>
                <a:spcPct val="95000"/>
              </a:lnSpc>
            </a:pPr>
            <a:r>
              <a:rPr lang="en-GB" sz="800" spc="-10">
                <a:solidFill>
                  <a:srgbClr val="585858"/>
                </a:solidFill>
                <a:latin typeface="Arial"/>
                <a:cs typeface="Arial"/>
              </a:rPr>
              <a:t>At least 90% ask me about energy efficiency as in does it have solar panels, is there a battery. When I give the details though, the look is quite blank. They're asking because they feel they need to ask, they're not asking because they know what they're talking about. - </a:t>
            </a:r>
            <a:r>
              <a:rPr lang="en-GB" sz="800" spc="-10">
                <a:latin typeface="Arial"/>
                <a:cs typeface="Arial"/>
              </a:rPr>
              <a:t>RE agents</a:t>
            </a:r>
            <a:r>
              <a:rPr lang="en-GB" sz="800" spc="-10">
                <a:solidFill>
                  <a:srgbClr val="585858"/>
                </a:solidFill>
                <a:latin typeface="Arial"/>
                <a:cs typeface="Arial"/>
              </a:rPr>
              <a:t> Upskilling 2</a:t>
            </a:r>
            <a:endParaRPr lang="en-GB" spc="-10">
              <a:cs typeface="Arial"/>
            </a:endParaRPr>
          </a:p>
        </p:txBody>
      </p:sp>
      <p:sp>
        <p:nvSpPr>
          <p:cNvPr id="3" name="Slide Number Placeholder 2">
            <a:extLst>
              <a:ext uri="{FF2B5EF4-FFF2-40B4-BE49-F238E27FC236}">
                <a16:creationId xmlns:a16="http://schemas.microsoft.com/office/drawing/2014/main" id="{E83C4961-F314-C4A7-6BEB-9BB60DB7B673}"/>
              </a:ext>
            </a:extLst>
          </p:cNvPr>
          <p:cNvSpPr>
            <a:spLocks noGrp="1"/>
          </p:cNvSpPr>
          <p:nvPr>
            <p:ph type="sldNum" sz="quarter" idx="10"/>
          </p:nvPr>
        </p:nvSpPr>
        <p:spPr/>
        <p:txBody>
          <a:bodyPr/>
          <a:lstStyle/>
          <a:p>
            <a:fld id="{178BA19D-C1A8-2A4D-80DC-523B2B2B450E}" type="slidenum">
              <a:rPr lang="en-US" smtClean="0">
                <a:latin typeface="Arial" panose="020B0604020202020204" pitchFamily="34" charset="0"/>
                <a:cs typeface="Arial" panose="020B0604020202020204" pitchFamily="34" charset="0"/>
              </a:rPr>
              <a:pPr/>
              <a:t>54</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2783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B7C197"/>
        </a:solidFill>
        <a:effectLst/>
      </p:bgPr>
    </p:bg>
    <p:spTree>
      <p:nvGrpSpPr>
        <p:cNvPr id="1" name="Shape 441"/>
        <p:cNvGrpSpPr/>
        <p:nvPr/>
      </p:nvGrpSpPr>
      <p:grpSpPr>
        <a:xfrm>
          <a:off x="0" y="0"/>
          <a:ext cx="0" cy="0"/>
          <a:chOff x="0" y="0"/>
          <a:chExt cx="0" cy="0"/>
        </a:xfrm>
      </p:grpSpPr>
      <p:sp>
        <p:nvSpPr>
          <p:cNvPr id="446" name="Google Shape;446;p47"/>
          <p:cNvSpPr txBox="1">
            <a:spLocks noGrp="1"/>
          </p:cNvSpPr>
          <p:nvPr>
            <p:ph type="ctrTitle"/>
          </p:nvPr>
        </p:nvSpPr>
        <p:spPr>
          <a:xfrm>
            <a:off x="1149008" y="1663700"/>
            <a:ext cx="5523642" cy="1049338"/>
          </a:xfrm>
        </p:spPr>
        <p:txBody>
          <a:bodyPr spcFirstLastPara="1" wrap="square" lIns="0" tIns="0" rIns="0" bIns="0" anchor="t" anchorCtr="0">
            <a:normAutofit fontScale="90000"/>
          </a:bodyPr>
          <a:lstStyle/>
          <a:p>
            <a:pPr lvl="0"/>
            <a:r>
              <a:rPr lang="en-GB">
                <a:sym typeface="Helvetica Neue Light"/>
              </a:rPr>
              <a:t>Equity of energy ratings impact</a:t>
            </a:r>
          </a:p>
        </p:txBody>
      </p:sp>
      <p:sp>
        <p:nvSpPr>
          <p:cNvPr id="2" name="Slide Number Placeholder 3">
            <a:extLst>
              <a:ext uri="{FF2B5EF4-FFF2-40B4-BE49-F238E27FC236}">
                <a16:creationId xmlns:a16="http://schemas.microsoft.com/office/drawing/2014/main" id="{844EC8BF-8F4A-D4F3-FB2B-2707D4E31CA0}"/>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55</a:t>
            </a:fld>
            <a:endParaRPr lang="en-US" sz="800"/>
          </a:p>
        </p:txBody>
      </p:sp>
    </p:spTree>
    <p:extLst>
      <p:ext uri="{BB962C8B-B14F-4D97-AF65-F5344CB8AC3E}">
        <p14:creationId xmlns:p14="http://schemas.microsoft.com/office/powerpoint/2010/main" val="330877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2" name="Google Shape;452;p48"/>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solidFill>
                  <a:schemeClr val="dk1"/>
                </a:solidFill>
                <a:latin typeface="Arial" panose="020B0604020202020204" pitchFamily="34" charset="0"/>
                <a:cs typeface="Arial" panose="020B0604020202020204" pitchFamily="34" charset="0"/>
              </a:rPr>
              <a:t>Equity and power dynamics</a:t>
            </a:r>
            <a:endParaRPr lang="en-US">
              <a:solidFill>
                <a:schemeClr val="dk1"/>
              </a:solidFill>
              <a:latin typeface="Arial" panose="020B0604020202020204" pitchFamily="34" charset="0"/>
              <a:cs typeface="Arial" panose="020B0604020202020204" pitchFamily="34" charset="0"/>
            </a:endParaRPr>
          </a:p>
        </p:txBody>
      </p:sp>
      <p:sp>
        <p:nvSpPr>
          <p:cNvPr id="451" name="Google Shape;451;p48"/>
          <p:cNvSpPr txBox="1">
            <a:spLocks noGrp="1"/>
          </p:cNvSpPr>
          <p:nvPr>
            <p:ph type="body" idx="1"/>
          </p:nvPr>
        </p:nvSpPr>
        <p:spPr>
          <a:prstGeom prst="rect">
            <a:avLst/>
          </a:prstGeom>
        </p:spPr>
        <p:txBody>
          <a:bodyPr spcFirstLastPara="1" wrap="square" lIns="0" tIns="0" rIns="0" bIns="0" anchor="t" anchorCtr="0">
            <a:normAutofit/>
          </a:bodyPr>
          <a:lstStyle/>
          <a:p>
            <a:pPr marL="0" lvl="0" indent="0" algn="l" rtl="0">
              <a:spcAft>
                <a:spcPts val="0"/>
              </a:spcAft>
              <a:buClr>
                <a:schemeClr val="dk1"/>
              </a:buClr>
              <a:buSzPts val="1100"/>
              <a:buFont typeface="Arial"/>
              <a:buNone/>
            </a:pPr>
            <a:r>
              <a:rPr lang="en-GB" sz="800" b="1">
                <a:solidFill>
                  <a:srgbClr val="585858"/>
                </a:solidFill>
                <a:latin typeface="Arial"/>
                <a:ea typeface="Arial"/>
                <a:cs typeface="Arial"/>
                <a:sym typeface="Arial"/>
              </a:rPr>
              <a:t>Inequitable distribution of energy efficiency benefits</a:t>
            </a:r>
            <a:endParaRPr sz="800" b="1">
              <a:solidFill>
                <a:srgbClr val="585858"/>
              </a:solidFill>
              <a:latin typeface="Arial"/>
              <a:ea typeface="Arial"/>
              <a:cs typeface="Arial"/>
              <a:sym typeface="Arial"/>
            </a:endParaRPr>
          </a:p>
          <a:p>
            <a:pPr marL="0" lvl="0" indent="0" algn="l" rtl="0">
              <a:lnSpc>
                <a:spcPct val="95000"/>
              </a:lnSpc>
              <a:spcBef>
                <a:spcPts val="400"/>
              </a:spcBef>
              <a:spcAft>
                <a:spcPts val="0"/>
              </a:spcAft>
              <a:buNone/>
            </a:pPr>
            <a:r>
              <a:rPr lang="en-GB" sz="800">
                <a:solidFill>
                  <a:srgbClr val="585858"/>
                </a:solidFill>
                <a:latin typeface="Arial"/>
                <a:ea typeface="Arial"/>
                <a:cs typeface="Arial"/>
                <a:sym typeface="Arial"/>
              </a:rPr>
              <a:t>Participants noted energy efficiency benefits are unevenly distributed across socioeconomic groups, with wealthier areas generally having better access to energy-efficient homes, while lower-income communities may be left behind. This disparity could lead to a “ghettoisation” effect, where energy efficiency is concentrated in affluent areas. </a:t>
            </a:r>
            <a:endParaRPr sz="800">
              <a:solidFill>
                <a:srgbClr val="585858"/>
              </a:solidFill>
              <a:latin typeface="Arial"/>
              <a:ea typeface="Arial"/>
              <a:cs typeface="Arial"/>
              <a:sym typeface="Arial"/>
            </a:endParaRPr>
          </a:p>
          <a:p>
            <a:pPr marL="0" lvl="0" indent="0" algn="l" rtl="0">
              <a:lnSpc>
                <a:spcPct val="95000"/>
              </a:lnSpc>
              <a:spcBef>
                <a:spcPts val="500"/>
              </a:spcBef>
              <a:spcAft>
                <a:spcPts val="0"/>
              </a:spcAft>
              <a:buNone/>
            </a:pPr>
            <a:r>
              <a:rPr lang="en-GB" sz="800">
                <a:solidFill>
                  <a:srgbClr val="585858"/>
                </a:solidFill>
                <a:latin typeface="Arial"/>
                <a:ea typeface="Arial"/>
                <a:cs typeface="Arial"/>
                <a:sym typeface="Arial"/>
              </a:rPr>
              <a:t>While high-end property owners may place significant value on energy-efficient features, they may not need them as urgently, whereas lower-income renters or homeowners stand to gain the most from such upgrades but lack the incentives or resources to make improvements.</a:t>
            </a:r>
            <a:endParaRPr sz="800">
              <a:solidFill>
                <a:srgbClr val="585858"/>
              </a:solidFill>
              <a:latin typeface="Arial"/>
              <a:ea typeface="Arial"/>
              <a:cs typeface="Arial"/>
              <a:sym typeface="Arial"/>
            </a:endParaRPr>
          </a:p>
          <a:p>
            <a:pPr marL="0" lvl="0" indent="0" algn="l" rtl="0">
              <a:lnSpc>
                <a:spcPct val="95000"/>
              </a:lnSpc>
              <a:spcBef>
                <a:spcPts val="500"/>
              </a:spcBef>
              <a:spcAft>
                <a:spcPts val="0"/>
              </a:spcAft>
              <a:buNone/>
            </a:pPr>
            <a:endParaRPr lang="en-GB" sz="800">
              <a:solidFill>
                <a:srgbClr val="585858"/>
              </a:solidFill>
              <a:latin typeface="Arial"/>
              <a:ea typeface="Arial"/>
              <a:cs typeface="Arial"/>
            </a:endParaRPr>
          </a:p>
          <a:p>
            <a:pPr marL="0" lvl="0" indent="0" algn="l" rtl="0">
              <a:lnSpc>
                <a:spcPct val="95000"/>
              </a:lnSpc>
              <a:spcBef>
                <a:spcPts val="500"/>
              </a:spcBef>
              <a:spcAft>
                <a:spcPts val="0"/>
              </a:spcAft>
              <a:buNone/>
            </a:pPr>
            <a:endParaRPr sz="800">
              <a:solidFill>
                <a:srgbClr val="585858"/>
              </a:solidFill>
              <a:latin typeface="Arial"/>
              <a:ea typeface="Arial"/>
              <a:cs typeface="Arial"/>
              <a:sym typeface="Arial"/>
            </a:endParaRPr>
          </a:p>
          <a:p>
            <a:pPr marL="0" lvl="0" indent="0" algn="l" rtl="0">
              <a:lnSpc>
                <a:spcPct val="95000"/>
              </a:lnSpc>
              <a:spcBef>
                <a:spcPts val="500"/>
              </a:spcBef>
              <a:spcAft>
                <a:spcPts val="500"/>
              </a:spcAft>
              <a:buNone/>
            </a:pPr>
            <a:endParaRPr lang="en-AU" sz="800">
              <a:solidFill>
                <a:srgbClr val="585858"/>
              </a:solidFill>
              <a:latin typeface="Arial"/>
              <a:ea typeface="Arial"/>
              <a:cs typeface="Arial"/>
            </a:endParaRPr>
          </a:p>
        </p:txBody>
      </p:sp>
      <p:sp>
        <p:nvSpPr>
          <p:cNvPr id="5" name="Google Shape;6118;p749">
            <a:extLst>
              <a:ext uri="{FF2B5EF4-FFF2-40B4-BE49-F238E27FC236}">
                <a16:creationId xmlns:a16="http://schemas.microsoft.com/office/drawing/2014/main" id="{417A9FDF-E277-D28D-AF0C-1E3677F1CE81}"/>
              </a:ext>
              <a:ext uri="{C183D7F6-B498-43B3-948B-1728B52AA6E4}">
                <adec:decorative xmlns:adec="http://schemas.microsoft.com/office/drawing/2017/decorative" val="1"/>
              </a:ext>
            </a:extLst>
          </p:cNvPr>
          <p:cNvSpPr/>
          <p:nvPr/>
        </p:nvSpPr>
        <p:spPr>
          <a:xfrm>
            <a:off x="2456783" y="1147654"/>
            <a:ext cx="1935517" cy="890501"/>
          </a:xfrm>
          <a:prstGeom prst="wedgeRoundRectCallout">
            <a:avLst>
              <a:gd name="adj1" fmla="val -19804"/>
              <a:gd name="adj2" fmla="val 59791"/>
              <a:gd name="adj3" fmla="val 0"/>
            </a:avLst>
          </a:prstGeom>
          <a:solidFill>
            <a:schemeClr val="bg1"/>
          </a:solidFill>
          <a:ln w="19050" cap="flat" cmpd="sng">
            <a:solidFill>
              <a:srgbClr val="B7C1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US"/>
          </a:p>
        </p:txBody>
      </p:sp>
      <p:sp>
        <p:nvSpPr>
          <p:cNvPr id="453" name="Google Shape;453;p48"/>
          <p:cNvSpPr txBox="1">
            <a:spLocks noGrp="1"/>
          </p:cNvSpPr>
          <p:nvPr>
            <p:ph type="body" idx="2"/>
          </p:nvPr>
        </p:nvSpPr>
        <p:spPr>
          <a:xfrm>
            <a:off x="2555578" y="1205635"/>
            <a:ext cx="1776299" cy="946926"/>
          </a:xfrm>
          <a:prstGeom prst="rect">
            <a:avLst/>
          </a:prstGeom>
        </p:spPr>
        <p:txBody>
          <a:bodyPr spcFirstLastPara="1" wrap="square" lIns="0" tIns="0" rIns="0" bIns="0" anchor="t" anchorCtr="0">
            <a:spAutoFit/>
          </a:bodyPr>
          <a:lstStyle/>
          <a:p>
            <a:pPr indent="0">
              <a:lnSpc>
                <a:spcPct val="95000"/>
              </a:lnSpc>
            </a:pPr>
            <a:r>
              <a:rPr lang="en-GB" sz="800" i="1">
                <a:solidFill>
                  <a:srgbClr val="585858"/>
                </a:solidFill>
                <a:latin typeface="Arial"/>
                <a:ea typeface="Arial"/>
                <a:cs typeface="Arial"/>
              </a:rPr>
              <a:t>It’s</a:t>
            </a:r>
            <a:r>
              <a:rPr lang="en-GB" sz="800" i="1">
                <a:solidFill>
                  <a:srgbClr val="585858"/>
                </a:solidFill>
                <a:latin typeface="Arial"/>
                <a:ea typeface="Arial"/>
                <a:cs typeface="Arial"/>
                <a:sym typeface="Arial"/>
              </a:rPr>
              <a:t> ironic, that the high end of the market care when they probably need it the least. The other end of the market seem to not care so much but serve to benefit the most.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Resources 1</a:t>
            </a:r>
            <a:endParaRPr lang="en-US" sz="800"/>
          </a:p>
          <a:p>
            <a:pPr marL="0" lvl="0" indent="0" algn="l" rtl="0">
              <a:lnSpc>
                <a:spcPct val="95000"/>
              </a:lnSpc>
              <a:spcBef>
                <a:spcPts val="500"/>
              </a:spcBef>
              <a:spcAft>
                <a:spcPts val="500"/>
              </a:spcAft>
              <a:buNone/>
            </a:pPr>
            <a:endParaRPr lang="en-GB" sz="800" i="1">
              <a:solidFill>
                <a:srgbClr val="585858"/>
              </a:solidFill>
              <a:latin typeface="Arial"/>
              <a:ea typeface="Arial"/>
              <a:cs typeface="Arial"/>
            </a:endParaRPr>
          </a:p>
        </p:txBody>
      </p:sp>
      <p:sp>
        <p:nvSpPr>
          <p:cNvPr id="454" name="Google Shape;454;p48"/>
          <p:cNvSpPr txBox="1">
            <a:spLocks noGrp="1"/>
          </p:cNvSpPr>
          <p:nvPr>
            <p:ph type="body" idx="3"/>
          </p:nvPr>
        </p:nvSpPr>
        <p:spPr>
          <a:prstGeom prst="rect">
            <a:avLst/>
          </a:prstGeom>
        </p:spPr>
        <p:txBody>
          <a:bodyPr spcFirstLastPara="1" wrap="square" lIns="0" tIns="0" rIns="0" bIns="0" anchor="t" anchorCtr="0">
            <a:normAutofit/>
          </a:bodyPr>
          <a:lstStyle/>
          <a:p>
            <a:pPr marL="0" indent="0">
              <a:lnSpc>
                <a:spcPct val="95000"/>
              </a:lnSpc>
            </a:pPr>
            <a:r>
              <a:rPr lang="en-GB" sz="800"/>
              <a:t>Renters missing out on the benefits of energy efficiency upgrades</a:t>
            </a:r>
            <a:endParaRPr lang="en-US" sz="800">
              <a:solidFill>
                <a:srgbClr val="000000"/>
              </a:solidFill>
            </a:endParaRPr>
          </a:p>
          <a:p>
            <a:pPr marL="0" indent="0">
              <a:lnSpc>
                <a:spcPct val="95000"/>
              </a:lnSpc>
              <a:spcBef>
                <a:spcPts val="500"/>
              </a:spcBef>
            </a:pPr>
            <a:r>
              <a:rPr lang="en-GB" sz="800"/>
              <a:t>Renters often miss out on the benefits of energy-efficient improvements because they do not have the power to enable upgrades but directly pay for energy utilities. </a:t>
            </a:r>
            <a:endParaRPr lang="en-US" sz="800">
              <a:solidFill>
                <a:srgbClr val="000000"/>
              </a:solidFill>
            </a:endParaRPr>
          </a:p>
          <a:p>
            <a:pPr marL="0" indent="0">
              <a:lnSpc>
                <a:spcPct val="95000"/>
              </a:lnSpc>
              <a:spcBef>
                <a:spcPts val="500"/>
              </a:spcBef>
            </a:pPr>
            <a:r>
              <a:rPr lang="en-GB" sz="800"/>
              <a:t>Consequently, landlords, who are responsible for the property but not the electricity bills, are less motivated to invest in energy efficiency unless they see a clear return on investment. This creates a barrier to improving energy efficiency in rental properties, where renters would directly benefit from lower utility bills but lack the authority to make upgrades. </a:t>
            </a:r>
            <a:endParaRPr lang="en-US" sz="800">
              <a:solidFill>
                <a:srgbClr val="000000"/>
              </a:solidFill>
            </a:endParaRPr>
          </a:p>
          <a:p>
            <a:pPr marL="0" indent="0">
              <a:lnSpc>
                <a:spcPct val="95000"/>
              </a:lnSpc>
              <a:spcBef>
                <a:spcPts val="500"/>
              </a:spcBef>
            </a:pPr>
            <a:r>
              <a:rPr lang="en-GB" sz="800"/>
              <a:t>Convincing landlords to make such investments remains a significant challenge in the rental market.</a:t>
            </a:r>
            <a:endParaRPr lang="en-US" sz="800">
              <a:solidFill>
                <a:srgbClr val="000000"/>
              </a:solidFill>
            </a:endParaRPr>
          </a:p>
          <a:p>
            <a:pPr marL="0" lvl="0" indent="0" algn="l" rtl="0">
              <a:lnSpc>
                <a:spcPct val="95000"/>
              </a:lnSpc>
              <a:spcBef>
                <a:spcPts val="500"/>
              </a:spcBef>
              <a:spcAft>
                <a:spcPts val="500"/>
              </a:spcAft>
              <a:buNone/>
            </a:pPr>
            <a:endParaRPr lang="en-GB" sz="800" i="1">
              <a:solidFill>
                <a:srgbClr val="585858"/>
              </a:solidFill>
              <a:latin typeface="Arial"/>
              <a:ea typeface="Arial"/>
              <a:cs typeface="Arial"/>
            </a:endParaRPr>
          </a:p>
        </p:txBody>
      </p:sp>
      <p:sp>
        <p:nvSpPr>
          <p:cNvPr id="7" name="Google Shape;6118;p749">
            <a:extLst>
              <a:ext uri="{FF2B5EF4-FFF2-40B4-BE49-F238E27FC236}">
                <a16:creationId xmlns:a16="http://schemas.microsoft.com/office/drawing/2014/main" id="{45399DB6-CC61-F559-DF0B-073B28749A68}"/>
              </a:ext>
              <a:ext uri="{C183D7F6-B498-43B3-948B-1728B52AA6E4}">
                <adec:decorative xmlns:adec="http://schemas.microsoft.com/office/drawing/2017/decorative" val="1"/>
              </a:ext>
            </a:extLst>
          </p:cNvPr>
          <p:cNvSpPr/>
          <p:nvPr/>
        </p:nvSpPr>
        <p:spPr>
          <a:xfrm>
            <a:off x="6728184" y="1140531"/>
            <a:ext cx="1935517" cy="805083"/>
          </a:xfrm>
          <a:prstGeom prst="wedgeRoundRectCallout">
            <a:avLst>
              <a:gd name="adj1" fmla="val -19804"/>
              <a:gd name="adj2" fmla="val 59791"/>
              <a:gd name="adj3" fmla="val 0"/>
            </a:avLst>
          </a:prstGeom>
          <a:solidFill>
            <a:schemeClr val="bg1"/>
          </a:solidFill>
          <a:ln w="19050" cap="flat" cmpd="sng">
            <a:solidFill>
              <a:srgbClr val="B7C19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US"/>
          </a:p>
        </p:txBody>
      </p:sp>
      <p:sp>
        <p:nvSpPr>
          <p:cNvPr id="6" name="Text Placeholder 5">
            <a:extLst>
              <a:ext uri="{FF2B5EF4-FFF2-40B4-BE49-F238E27FC236}">
                <a16:creationId xmlns:a16="http://schemas.microsoft.com/office/drawing/2014/main" id="{2E4F6965-7555-FDE6-9FD5-DBF4660020DF}"/>
              </a:ext>
            </a:extLst>
          </p:cNvPr>
          <p:cNvSpPr>
            <a:spLocks noGrp="1"/>
          </p:cNvSpPr>
          <p:nvPr>
            <p:ph type="body" idx="4"/>
          </p:nvPr>
        </p:nvSpPr>
        <p:spPr>
          <a:xfrm>
            <a:off x="6811987" y="1198513"/>
            <a:ext cx="1776300" cy="747101"/>
          </a:xfrm>
        </p:spPr>
        <p:txBody>
          <a:bodyPr>
            <a:normAutofit/>
          </a:bodyPr>
          <a:lstStyle/>
          <a:p>
            <a:pPr>
              <a:lnSpc>
                <a:spcPct val="105000"/>
              </a:lnSpc>
              <a:spcAft>
                <a:spcPts val="500"/>
              </a:spcAft>
            </a:pPr>
            <a:r>
              <a:rPr lang="en-GB" sz="800">
                <a:latin typeface="Arial"/>
                <a:cs typeface="Arial"/>
              </a:rPr>
              <a:t>Landlords aren't going to care about electricity savings, need to give them a reason to care because they're not paying the power bill. - RE agents Resources 2</a:t>
            </a:r>
          </a:p>
        </p:txBody>
      </p:sp>
      <p:sp>
        <p:nvSpPr>
          <p:cNvPr id="4" name="Slide Number Placeholder 3">
            <a:extLst>
              <a:ext uri="{FF2B5EF4-FFF2-40B4-BE49-F238E27FC236}">
                <a16:creationId xmlns:a16="http://schemas.microsoft.com/office/drawing/2014/main" id="{3CDDA0D4-9E52-30FE-3DFD-665BF2EA0D45}"/>
              </a:ext>
            </a:extLst>
          </p:cNvPr>
          <p:cNvSpPr>
            <a:spLocks noGrp="1"/>
          </p:cNvSpPr>
          <p:nvPr>
            <p:ph type="sldNum" sz="quarter" idx="10"/>
          </p:nvPr>
        </p:nvSpPr>
        <p:spPr/>
        <p:txBody>
          <a:bodyPr/>
          <a:lstStyle/>
          <a:p>
            <a:fld id="{178BA19D-C1A8-2A4D-80DC-523B2B2B450E}" type="slidenum">
              <a:rPr lang="en-US" smtClean="0">
                <a:latin typeface="Arial" panose="020B0604020202020204" pitchFamily="34" charset="0"/>
                <a:cs typeface="Arial" panose="020B0604020202020204" pitchFamily="34" charset="0"/>
              </a:rPr>
              <a:pPr/>
              <a:t>56</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9419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A4CCD0"/>
        </a:solidFill>
        <a:effectLst/>
      </p:bgPr>
    </p:bg>
    <p:spTree>
      <p:nvGrpSpPr>
        <p:cNvPr id="1" name="Shape 70"/>
        <p:cNvGrpSpPr/>
        <p:nvPr/>
      </p:nvGrpSpPr>
      <p:grpSpPr>
        <a:xfrm>
          <a:off x="0" y="0"/>
          <a:ext cx="0" cy="0"/>
          <a:chOff x="0" y="0"/>
          <a:chExt cx="0" cy="0"/>
        </a:xfrm>
      </p:grpSpPr>
      <p:sp>
        <p:nvSpPr>
          <p:cNvPr id="71" name="Google Shape;71;p16"/>
          <p:cNvSpPr txBox="1">
            <a:spLocks noGrp="1"/>
          </p:cNvSpPr>
          <p:nvPr>
            <p:ph type="ctrTitle"/>
          </p:nvPr>
        </p:nvSpPr>
        <p:spPr>
          <a:xfrm>
            <a:off x="1133019" y="1663852"/>
            <a:ext cx="5583585" cy="1048576"/>
          </a:xfrm>
          <a:solidFill>
            <a:srgbClr val="A4CDD0"/>
          </a:solidFill>
        </p:spPr>
        <p:txBody>
          <a:bodyPr spcFirstLastPara="1" wrap="square" lIns="0" tIns="0" rIns="0" bIns="0" anchor="t" anchorCtr="0">
            <a:normAutofit/>
          </a:bodyPr>
          <a:lstStyle/>
          <a:p>
            <a:pPr lvl="0"/>
            <a:r>
              <a:rPr lang="en-GB">
                <a:sym typeface="Helvetica Neue"/>
              </a:rPr>
              <a:t>6. Appendix</a:t>
            </a:r>
          </a:p>
        </p:txBody>
      </p:sp>
      <p:sp>
        <p:nvSpPr>
          <p:cNvPr id="4" name="Content Placeholder 3">
            <a:extLst>
              <a:ext uri="{FF2B5EF4-FFF2-40B4-BE49-F238E27FC236}">
                <a16:creationId xmlns:a16="http://schemas.microsoft.com/office/drawing/2014/main" id="{12BBBE93-B5C6-CAC5-C38F-DCC4FB34B541}"/>
              </a:ext>
            </a:extLst>
          </p:cNvPr>
          <p:cNvSpPr>
            <a:spLocks noGrp="1"/>
          </p:cNvSpPr>
          <p:nvPr>
            <p:ph sz="quarter" idx="10"/>
          </p:nvPr>
        </p:nvSpPr>
        <p:spPr>
          <a:xfrm>
            <a:off x="1133019" y="2571750"/>
            <a:ext cx="5583585" cy="514590"/>
          </a:xfrm>
        </p:spPr>
        <p:txBody>
          <a:bodyPr/>
          <a:lstStyle/>
          <a:p>
            <a:r>
              <a:rPr lang="en-GB" sz="1600"/>
              <a:t>Summary of supporting materials used</a:t>
            </a:r>
            <a:endParaRPr lang="en-GB"/>
          </a:p>
        </p:txBody>
      </p:sp>
      <p:sp>
        <p:nvSpPr>
          <p:cNvPr id="2" name="Slide Number Placeholder 3">
            <a:extLst>
              <a:ext uri="{FF2B5EF4-FFF2-40B4-BE49-F238E27FC236}">
                <a16:creationId xmlns:a16="http://schemas.microsoft.com/office/drawing/2014/main" id="{16BAEF95-161B-F4B5-056F-0FC8E93DA1B6}"/>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57</a:t>
            </a:fld>
            <a:endParaRPr lang="en-US" sz="800"/>
          </a:p>
        </p:txBody>
      </p:sp>
    </p:spTree>
    <p:extLst>
      <p:ext uri="{BB962C8B-B14F-4D97-AF65-F5344CB8AC3E}">
        <p14:creationId xmlns:p14="http://schemas.microsoft.com/office/powerpoint/2010/main" val="679659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C9EAF3"/>
        </a:solidFill>
        <a:effectLst/>
      </p:bgPr>
    </p:bg>
    <p:spTree>
      <p:nvGrpSpPr>
        <p:cNvPr id="1" name="Shape 79"/>
        <p:cNvGrpSpPr/>
        <p:nvPr/>
      </p:nvGrpSpPr>
      <p:grpSpPr>
        <a:xfrm>
          <a:off x="0" y="0"/>
          <a:ext cx="0" cy="0"/>
          <a:chOff x="0" y="0"/>
          <a:chExt cx="0" cy="0"/>
        </a:xfrm>
      </p:grpSpPr>
      <p:sp>
        <p:nvSpPr>
          <p:cNvPr id="84" name="Google Shape;84;p17"/>
          <p:cNvSpPr txBox="1">
            <a:spLocks noGrp="1"/>
          </p:cNvSpPr>
          <p:nvPr>
            <p:ph type="ctrTitle"/>
          </p:nvPr>
        </p:nvSpPr>
        <p:spPr>
          <a:xfrm>
            <a:off x="1157732" y="1663852"/>
            <a:ext cx="5583585" cy="1048576"/>
          </a:xfrm>
        </p:spPr>
        <p:txBody>
          <a:bodyPr spcFirstLastPara="1" wrap="square" lIns="0" tIns="0" rIns="0" bIns="0" anchor="t" anchorCtr="0">
            <a:normAutofit fontScale="90000"/>
          </a:bodyPr>
          <a:lstStyle/>
          <a:p>
            <a:pPr lvl="0"/>
            <a:r>
              <a:rPr lang="en-GB">
                <a:sym typeface="Helvetica Neue Light"/>
              </a:rPr>
              <a:t>Roundtable key messaging insights</a:t>
            </a:r>
            <a:endParaRPr lang="en-GB">
              <a:sym typeface="Helvetica Neue"/>
            </a:endParaRPr>
          </a:p>
        </p:txBody>
      </p:sp>
      <p:sp>
        <p:nvSpPr>
          <p:cNvPr id="4" name="Content Placeholder 3">
            <a:extLst>
              <a:ext uri="{FF2B5EF4-FFF2-40B4-BE49-F238E27FC236}">
                <a16:creationId xmlns:a16="http://schemas.microsoft.com/office/drawing/2014/main" id="{A468AE7A-224E-D5FC-9E57-242B85B35C04}"/>
              </a:ext>
            </a:extLst>
          </p:cNvPr>
          <p:cNvSpPr>
            <a:spLocks noGrp="1"/>
          </p:cNvSpPr>
          <p:nvPr>
            <p:ph sz="quarter" idx="10"/>
          </p:nvPr>
        </p:nvSpPr>
        <p:spPr>
          <a:xfrm>
            <a:off x="1157732" y="2798712"/>
            <a:ext cx="5583585" cy="514590"/>
          </a:xfrm>
        </p:spPr>
        <p:txBody>
          <a:bodyPr/>
          <a:lstStyle/>
          <a:p>
            <a:r>
              <a:rPr lang="en-GB"/>
              <a:t>Key messages were tested with some participants </a:t>
            </a:r>
          </a:p>
        </p:txBody>
      </p:sp>
      <p:sp>
        <p:nvSpPr>
          <p:cNvPr id="2" name="Slide Number Placeholder 3">
            <a:extLst>
              <a:ext uri="{FF2B5EF4-FFF2-40B4-BE49-F238E27FC236}">
                <a16:creationId xmlns:a16="http://schemas.microsoft.com/office/drawing/2014/main" id="{81B82A06-F162-195F-8B50-F85C9D4AACD8}"/>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58</a:t>
            </a:fld>
            <a:endParaRPr lang="en-US" sz="800"/>
          </a:p>
        </p:txBody>
      </p:sp>
    </p:spTree>
    <p:extLst>
      <p:ext uri="{BB962C8B-B14F-4D97-AF65-F5344CB8AC3E}">
        <p14:creationId xmlns:p14="http://schemas.microsoft.com/office/powerpoint/2010/main" val="17448764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90" name="Google Shape;90;p18"/>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latin typeface="Arial" panose="020B0604020202020204" pitchFamily="34" charset="0"/>
                <a:cs typeface="Arial" panose="020B0604020202020204" pitchFamily="34" charset="0"/>
              </a:rPr>
              <a:t>Key message testing – 1</a:t>
            </a:r>
            <a:endParaRPr lang="en-US">
              <a:latin typeface="Arial" panose="020B0604020202020204" pitchFamily="34" charset="0"/>
              <a:cs typeface="Arial" panose="020B0604020202020204" pitchFamily="34" charset="0"/>
            </a:endParaRPr>
          </a:p>
        </p:txBody>
      </p:sp>
      <p:sp>
        <p:nvSpPr>
          <p:cNvPr id="89" name="Google Shape;89;p18"/>
          <p:cNvSpPr txBox="1">
            <a:spLocks noGrp="1"/>
          </p:cNvSpPr>
          <p:nvPr>
            <p:ph type="body" idx="1"/>
          </p:nvPr>
        </p:nvSpPr>
        <p:spPr>
          <a:prstGeom prst="rect">
            <a:avLst/>
          </a:prstGeom>
        </p:spPr>
        <p:txBody>
          <a:bodyPr spcFirstLastPara="1" wrap="square" lIns="0" tIns="0" rIns="0" bIns="0" anchor="t" anchorCtr="0">
            <a:normAutofit/>
          </a:bodyPr>
          <a:lstStyle/>
          <a:p>
            <a:pPr indent="0">
              <a:lnSpc>
                <a:spcPct val="95000"/>
              </a:lnSpc>
            </a:pPr>
            <a:r>
              <a:rPr lang="en-GB" sz="800">
                <a:solidFill>
                  <a:srgbClr val="585858"/>
                </a:solidFill>
                <a:latin typeface="Arial"/>
                <a:ea typeface="Arial"/>
                <a:cs typeface="Arial"/>
                <a:sym typeface="Arial"/>
              </a:rPr>
              <a:t>Key messages were tested with RE agents in multiple sessions to test which messages and tones resonated. </a:t>
            </a:r>
          </a:p>
          <a:p>
            <a:pPr marL="0" lvl="0" indent="0" algn="l" rtl="0">
              <a:lnSpc>
                <a:spcPct val="95000"/>
              </a:lnSpc>
              <a:spcBef>
                <a:spcPts val="500"/>
              </a:spcBef>
              <a:spcAft>
                <a:spcPts val="0"/>
              </a:spcAft>
              <a:buNone/>
            </a:pPr>
            <a:r>
              <a:rPr lang="en-GB" sz="800">
                <a:solidFill>
                  <a:srgbClr val="585858"/>
                </a:solidFill>
                <a:latin typeface="Arial"/>
                <a:ea typeface="Arial"/>
                <a:cs typeface="Arial"/>
                <a:sym typeface="Arial"/>
              </a:rPr>
              <a:t>25 key messages across 7 themes were tested. Participants read and discussed key messages that resonated with them and then voted on key messages that would be most likely to compel them to take action or engage with home energy ratings.</a:t>
            </a:r>
          </a:p>
          <a:p>
            <a:pPr marL="0" lvl="0" indent="0" algn="l" rtl="0">
              <a:lnSpc>
                <a:spcPct val="95000"/>
              </a:lnSpc>
              <a:spcBef>
                <a:spcPts val="500"/>
              </a:spcBef>
              <a:spcAft>
                <a:spcPts val="500"/>
              </a:spcAft>
              <a:buClr>
                <a:schemeClr val="dk1"/>
              </a:buClr>
              <a:buSzPts val="1100"/>
              <a:buFont typeface="Arial"/>
              <a:buNone/>
            </a:pPr>
            <a:r>
              <a:rPr lang="en-GB" sz="800">
                <a:solidFill>
                  <a:srgbClr val="585858"/>
                </a:solidFill>
                <a:latin typeface="Arial"/>
                <a:ea typeface="Arial"/>
                <a:cs typeface="Arial"/>
                <a:sym typeface="Arial"/>
              </a:rPr>
              <a:t>Based on these top voted Key Messages, further variations and expressions should be explored and further tes</a:t>
            </a:r>
            <a:r>
              <a:rPr lang="en-GB" sz="800">
                <a:solidFill>
                  <a:srgbClr val="585858"/>
                </a:solidFill>
                <a:latin typeface="Arial"/>
                <a:cs typeface="Arial"/>
                <a:sym typeface="Arial"/>
              </a:rPr>
              <a:t>ted for future communication and engagement purpose.</a:t>
            </a:r>
            <a:br>
              <a:rPr lang="en-GB" sz="800">
                <a:latin typeface="Arial"/>
                <a:cs typeface="Arial"/>
              </a:rPr>
            </a:br>
            <a:endParaRPr lang="en-GB" sz="800">
              <a:solidFill>
                <a:srgbClr val="585858"/>
              </a:solidFill>
              <a:latin typeface="Arial"/>
              <a:cs typeface="Arial"/>
            </a:endParaRPr>
          </a:p>
        </p:txBody>
      </p:sp>
      <p:sp>
        <p:nvSpPr>
          <p:cNvPr id="91" name="Google Shape;91;p18"/>
          <p:cNvSpPr txBox="1">
            <a:spLocks noGrp="1"/>
          </p:cNvSpPr>
          <p:nvPr>
            <p:ph type="body" idx="2"/>
          </p:nvPr>
        </p:nvSpPr>
        <p:spPr>
          <a:xfrm>
            <a:off x="2555578" y="1129449"/>
            <a:ext cx="1776299" cy="3214726"/>
          </a:xfrm>
          <a:prstGeom prst="rect">
            <a:avLst/>
          </a:prstGeom>
        </p:spPr>
        <p:txBody>
          <a:bodyPr spcFirstLastPara="1" wrap="square" lIns="0" tIns="0" rIns="0" bIns="0" anchor="t" anchorCtr="0">
            <a:spAutoFit/>
          </a:bodyPr>
          <a:lstStyle/>
          <a:p>
            <a:pPr marL="0" lvl="0" indent="0" algn="l" rtl="0">
              <a:lnSpc>
                <a:spcPct val="95000"/>
              </a:lnSpc>
              <a:spcBef>
                <a:spcPts val="0"/>
              </a:spcBef>
              <a:spcAft>
                <a:spcPts val="0"/>
              </a:spcAft>
              <a:buClr>
                <a:schemeClr val="dk1"/>
              </a:buClr>
              <a:buSzPts val="1100"/>
              <a:buFont typeface="Arial"/>
              <a:buNone/>
            </a:pPr>
            <a:r>
              <a:rPr lang="en-GB" sz="800">
                <a:solidFill>
                  <a:srgbClr val="585858"/>
                </a:solidFill>
                <a:ea typeface="Helvetica Neue Light"/>
                <a:sym typeface="Helvetica Neue Light"/>
              </a:rPr>
              <a:t>Theme 2: Risk Awareness</a:t>
            </a:r>
          </a:p>
          <a:p>
            <a:pPr marL="0" marR="0" lvl="0" indent="0" algn="l" rtl="0">
              <a:lnSpc>
                <a:spcPct val="95000"/>
              </a:lnSpc>
              <a:spcBef>
                <a:spcPts val="500"/>
              </a:spcBef>
              <a:spcAft>
                <a:spcPts val="0"/>
              </a:spcAft>
              <a:buNone/>
            </a:pPr>
            <a:r>
              <a:rPr lang="en-GB" sz="800" b="1">
                <a:solidFill>
                  <a:srgbClr val="585858"/>
                </a:solidFill>
                <a:latin typeface="Arial"/>
                <a:ea typeface="Arial"/>
                <a:cs typeface="Arial"/>
                <a:sym typeface="Arial"/>
              </a:rPr>
              <a:t>Key message: Soon, you will be required to disclose a properties energy performance or risk a penalty.</a:t>
            </a:r>
          </a:p>
          <a:p>
            <a:pPr marL="0" marR="0" lvl="0" indent="0" algn="l" rtl="0">
              <a:lnSpc>
                <a:spcPct val="95000"/>
              </a:lnSpc>
              <a:spcBef>
                <a:spcPts val="500"/>
              </a:spcBef>
              <a:spcAft>
                <a:spcPts val="0"/>
              </a:spcAft>
              <a:buNone/>
            </a:pPr>
            <a:r>
              <a:rPr lang="en-GB" sz="800">
                <a:solidFill>
                  <a:srgbClr val="585858"/>
                </a:solidFill>
                <a:latin typeface="Arial"/>
                <a:ea typeface="Arial"/>
                <a:cs typeface="Arial"/>
                <a:sym typeface="Arial"/>
              </a:rPr>
              <a:t>Real estate agents are generally compliant and responsive to regulation, which is why this key message resonated and received the most votes. However, participants noted that a direct, regulatory tone might not be effective with all agents. Ideally, initial messaging should adopt a more supportive and positive tone, emphasising benefits and practical solutions. </a:t>
            </a:r>
          </a:p>
          <a:p>
            <a:pPr marL="0" marR="0" lvl="0" indent="0" algn="l" rtl="0">
              <a:lnSpc>
                <a:spcPct val="95000"/>
              </a:lnSpc>
              <a:spcBef>
                <a:spcPts val="500"/>
              </a:spcBef>
              <a:spcAft>
                <a:spcPts val="0"/>
              </a:spcAft>
              <a:buNone/>
            </a:pPr>
            <a:r>
              <a:rPr lang="en-GB" sz="800">
                <a:solidFill>
                  <a:srgbClr val="585858"/>
                </a:solidFill>
                <a:latin typeface="Arial"/>
                <a:ea typeface="Arial"/>
                <a:cs typeface="Arial"/>
                <a:sym typeface="Arial"/>
              </a:rPr>
              <a:t>A regulatory approach can be introduced later, or in cases where engagement is lacking, to reinforce the importance of compliance. This two-step strategy could foster better initial buy-in.</a:t>
            </a:r>
            <a:endParaRPr lang="en-GB" sz="800">
              <a:solidFill>
                <a:srgbClr val="585858"/>
              </a:solidFill>
              <a:latin typeface="Arial" panose="020B0604020202020204" pitchFamily="34" charset="0"/>
              <a:ea typeface="Helvetica Neue"/>
              <a:cs typeface="Arial" panose="020B0604020202020204" pitchFamily="34" charset="0"/>
              <a:sym typeface="Helvetica Neue"/>
            </a:endParaRPr>
          </a:p>
          <a:p>
            <a:pPr marL="0" lvl="0" indent="0" algn="l" rtl="0">
              <a:spcBef>
                <a:spcPts val="1200"/>
              </a:spcBef>
              <a:spcAft>
                <a:spcPts val="1200"/>
              </a:spcAft>
              <a:buNone/>
            </a:pPr>
            <a:r>
              <a:rPr lang="en-GB" sz="800">
                <a:solidFill>
                  <a:srgbClr val="585858"/>
                </a:solidFill>
                <a:latin typeface="Arial" panose="020B0604020202020204" pitchFamily="34" charset="0"/>
                <a:ea typeface="Helvetica Neue"/>
                <a:cs typeface="Arial" panose="020B0604020202020204" pitchFamily="34" charset="0"/>
                <a:sym typeface="Helvetica Neue"/>
              </a:rPr>
              <a:t>Total Votes: 14</a:t>
            </a:r>
            <a:endParaRPr lang="en-GB" sz="800"/>
          </a:p>
        </p:txBody>
      </p:sp>
      <p:sp>
        <p:nvSpPr>
          <p:cNvPr id="94" name="Google Shape;94;p18">
            <a:extLst>
              <a:ext uri="{C183D7F6-B498-43B3-948B-1728B52AA6E4}">
                <adec:decorative xmlns:adec="http://schemas.microsoft.com/office/drawing/2017/decorative" val="1"/>
              </a:ext>
            </a:extLst>
          </p:cNvPr>
          <p:cNvSpPr/>
          <p:nvPr/>
        </p:nvSpPr>
        <p:spPr>
          <a:xfrm>
            <a:off x="4605032" y="1129449"/>
            <a:ext cx="1933800" cy="1400100"/>
          </a:xfrm>
          <a:prstGeom prst="wedgeRoundRectCallout">
            <a:avLst>
              <a:gd name="adj1" fmla="val -20833"/>
              <a:gd name="adj2" fmla="val 62500"/>
              <a:gd name="adj3" fmla="val 0"/>
            </a:avLst>
          </a:prstGeom>
          <a:solidFill>
            <a:schemeClr val="bg1"/>
          </a:solid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2" name="Google Shape;92;p18"/>
          <p:cNvSpPr txBox="1">
            <a:spLocks noGrp="1"/>
          </p:cNvSpPr>
          <p:nvPr>
            <p:ph type="body" idx="3"/>
          </p:nvPr>
        </p:nvSpPr>
        <p:spPr>
          <a:xfrm>
            <a:off x="4683782" y="1200491"/>
            <a:ext cx="1776300" cy="3166501"/>
          </a:xfrm>
          <a:prstGeom prst="rect">
            <a:avLst/>
          </a:prstGeom>
        </p:spPr>
        <p:txBody>
          <a:bodyPr spcFirstLastPara="1" wrap="square" lIns="0" tIns="0" rIns="0" bIns="0" anchor="t" anchorCtr="0">
            <a:normAutofit/>
          </a:bodyPr>
          <a:lstStyle/>
          <a:p>
            <a:pPr indent="0">
              <a:lnSpc>
                <a:spcPct val="95000"/>
              </a:lnSpc>
            </a:pPr>
            <a:r>
              <a:rPr lang="en-GB" sz="800">
                <a:latin typeface="Arial"/>
                <a:cs typeface="Arial"/>
              </a:rPr>
              <a:t>We need to make sure we're keeping across everything in case we're putting ourselves at risks of any fines… - RE agents Resources 1</a:t>
            </a:r>
          </a:p>
          <a:p>
            <a:pPr indent="0">
              <a:lnSpc>
                <a:spcPct val="95000"/>
              </a:lnSpc>
              <a:spcBef>
                <a:spcPts val="500"/>
              </a:spcBef>
            </a:pPr>
            <a:r>
              <a:rPr lang="en-GB" sz="800">
                <a:latin typeface="Arial"/>
                <a:cs typeface="Arial"/>
              </a:rPr>
              <a:t>Wherever possible, incorporating something like 'soon you'll have to disclose energy performance or risk a penalty'. Partnering it up with a pathway to avoiding it, a solution. That lands a bit better. - RE agents Upskilling 1</a:t>
            </a:r>
          </a:p>
          <a:p>
            <a:pPr marL="0" lvl="0" indent="0" algn="l" rtl="0">
              <a:lnSpc>
                <a:spcPct val="95000"/>
              </a:lnSpc>
              <a:spcBef>
                <a:spcPts val="0"/>
              </a:spcBef>
              <a:spcAft>
                <a:spcPts val="0"/>
              </a:spcAft>
              <a:buNone/>
            </a:pPr>
            <a:endParaRPr lang="en-GB" sz="800"/>
          </a:p>
        </p:txBody>
      </p:sp>
      <p:sp>
        <p:nvSpPr>
          <p:cNvPr id="95" name="Google Shape;95;p18">
            <a:extLst>
              <a:ext uri="{C183D7F6-B498-43B3-948B-1728B52AA6E4}">
                <adec:decorative xmlns:adec="http://schemas.microsoft.com/office/drawing/2017/decorative" val="1"/>
              </a:ext>
            </a:extLst>
          </p:cNvPr>
          <p:cNvSpPr/>
          <p:nvPr/>
        </p:nvSpPr>
        <p:spPr>
          <a:xfrm>
            <a:off x="6729899" y="1129448"/>
            <a:ext cx="1933800" cy="1273025"/>
          </a:xfrm>
          <a:prstGeom prst="wedgeRoundRectCallout">
            <a:avLst>
              <a:gd name="adj1" fmla="val -20833"/>
              <a:gd name="adj2" fmla="val 62500"/>
              <a:gd name="adj3" fmla="val 0"/>
            </a:avLst>
          </a:prstGeom>
          <a:solidFill>
            <a:schemeClr val="bg1"/>
          </a:solid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3" name="Google Shape;93;p18"/>
          <p:cNvSpPr txBox="1">
            <a:spLocks noGrp="1"/>
          </p:cNvSpPr>
          <p:nvPr>
            <p:ph type="body" idx="4"/>
          </p:nvPr>
        </p:nvSpPr>
        <p:spPr>
          <a:xfrm>
            <a:off x="6811987" y="1219067"/>
            <a:ext cx="1776300" cy="3166500"/>
          </a:xfrm>
          <a:prstGeom prst="rect">
            <a:avLst/>
          </a:prstGeom>
        </p:spPr>
        <p:txBody>
          <a:bodyPr spcFirstLastPara="1" wrap="square" lIns="0" tIns="0" rIns="0" bIns="0" anchor="t" anchorCtr="0">
            <a:normAutofit/>
          </a:bodyPr>
          <a:lstStyle/>
          <a:p>
            <a:pPr indent="0">
              <a:lnSpc>
                <a:spcPct val="95000"/>
              </a:lnSpc>
            </a:pPr>
            <a:r>
              <a:rPr lang="en-GB" sz="800">
                <a:latin typeface="Arial"/>
                <a:cs typeface="Arial"/>
              </a:rPr>
              <a:t>Training obligation that you need to enrol in this, and that you will be required to disclose energy rating or risk a penalty - these jumped out to me. - RE agents Resources 2</a:t>
            </a:r>
          </a:p>
          <a:p>
            <a:pPr indent="0">
              <a:lnSpc>
                <a:spcPct val="95000"/>
              </a:lnSpc>
              <a:spcBef>
                <a:spcPts val="500"/>
              </a:spcBef>
              <a:spcAft>
                <a:spcPts val="500"/>
              </a:spcAft>
            </a:pPr>
            <a:r>
              <a:rPr lang="en-GB" sz="800">
                <a:latin typeface="Arial"/>
                <a:cs typeface="Arial"/>
              </a:rPr>
              <a:t>Putting the penalty in there for people who aren't intrinsically engaged... make them pay attention. - RE agents Resources 1</a:t>
            </a:r>
            <a:endParaRPr lang="en-GB" sz="800">
              <a:solidFill>
                <a:srgbClr val="585858"/>
              </a:solidFill>
              <a:latin typeface="Arial"/>
              <a:ea typeface="Helvetica Neue"/>
              <a:cs typeface="Arial"/>
              <a:sym typeface="Helvetica Neue"/>
            </a:endParaRPr>
          </a:p>
        </p:txBody>
      </p:sp>
      <p:sp>
        <p:nvSpPr>
          <p:cNvPr id="3" name="Slide Number Placeholder 2">
            <a:extLst>
              <a:ext uri="{FF2B5EF4-FFF2-40B4-BE49-F238E27FC236}">
                <a16:creationId xmlns:a16="http://schemas.microsoft.com/office/drawing/2014/main" id="{2EA8DA8F-C835-86F6-D7DC-B10125BBDD4C}"/>
              </a:ext>
            </a:extLst>
          </p:cNvPr>
          <p:cNvSpPr>
            <a:spLocks noGrp="1"/>
          </p:cNvSpPr>
          <p:nvPr>
            <p:ph type="sldNum" sz="quarter" idx="10"/>
          </p:nvPr>
        </p:nvSpPr>
        <p:spPr/>
        <p:txBody>
          <a:bodyPr/>
          <a:lstStyle/>
          <a:p>
            <a:fld id="{178BA19D-C1A8-2A4D-80DC-523B2B2B450E}" type="slidenum">
              <a:rPr lang="en-US" smtClean="0">
                <a:latin typeface="Arial" panose="020B0604020202020204" pitchFamily="34" charset="0"/>
                <a:cs typeface="Arial" panose="020B0604020202020204" pitchFamily="34" charset="0"/>
              </a:rPr>
              <a:pPr/>
              <a:t>59</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5066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1" name="Google Shape;101;p19"/>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latin typeface="Arial" panose="020B0604020202020204" pitchFamily="34" charset="0"/>
                <a:cs typeface="Arial" panose="020B0604020202020204" pitchFamily="34" charset="0"/>
              </a:rPr>
              <a:t>Key message testing – 2</a:t>
            </a:r>
            <a:endParaRPr lang="en-US">
              <a:latin typeface="Arial" panose="020B0604020202020204" pitchFamily="34" charset="0"/>
              <a:cs typeface="Arial" panose="020B0604020202020204" pitchFamily="34" charset="0"/>
            </a:endParaRPr>
          </a:p>
        </p:txBody>
      </p:sp>
      <p:sp>
        <p:nvSpPr>
          <p:cNvPr id="100" name="Google Shape;100;p19"/>
          <p:cNvSpPr txBox="1">
            <a:spLocks noGrp="1"/>
          </p:cNvSpPr>
          <p:nvPr>
            <p:ph type="body" idx="1"/>
          </p:nvPr>
        </p:nvSpPr>
        <p:spPr>
          <a:xfrm>
            <a:off x="480299" y="1129449"/>
            <a:ext cx="1776301" cy="3912451"/>
          </a:xfrm>
          <a:prstGeom prst="rect">
            <a:avLst/>
          </a:prstGeom>
        </p:spPr>
        <p:txBody>
          <a:bodyPr spcFirstLastPara="1" wrap="square" lIns="0" tIns="0" rIns="0" bIns="0" anchor="t" anchorCtr="0">
            <a:noAutofit/>
          </a:bodyPr>
          <a:lstStyle/>
          <a:p>
            <a:pPr marL="0" marR="0" lvl="0" indent="0" algn="l" rtl="0">
              <a:lnSpc>
                <a:spcPct val="95000"/>
              </a:lnSpc>
              <a:spcBef>
                <a:spcPts val="0"/>
              </a:spcBef>
              <a:spcAft>
                <a:spcPts val="0"/>
              </a:spcAft>
              <a:buNone/>
            </a:pPr>
            <a:r>
              <a:rPr lang="en-GB" sz="800" i="1">
                <a:solidFill>
                  <a:srgbClr val="585858"/>
                </a:solidFill>
                <a:latin typeface="Arial"/>
                <a:ea typeface="Arial"/>
                <a:cs typeface="Arial"/>
                <a:sym typeface="Arial"/>
              </a:rPr>
              <a:t>Theme 7: Client Experience</a:t>
            </a:r>
            <a:endParaRPr sz="800" i="1">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800" b="1">
                <a:solidFill>
                  <a:srgbClr val="585858"/>
                </a:solidFill>
                <a:latin typeface="Arial"/>
                <a:ea typeface="Arial"/>
                <a:cs typeface="Arial"/>
                <a:sym typeface="Arial"/>
              </a:rPr>
              <a:t>Key message: Be a trusted advisor and gain a client for life. A home energy rating is a key piece of due diligence material that your client may not be aware of.</a:t>
            </a:r>
            <a:endParaRPr sz="800" b="1">
              <a:solidFill>
                <a:srgbClr val="585858"/>
              </a:solidFill>
              <a:latin typeface="Arial"/>
              <a:ea typeface="Arial"/>
              <a:cs typeface="Arial"/>
              <a:sym typeface="Arial"/>
            </a:endParaRPr>
          </a:p>
          <a:p>
            <a:pPr indent="0">
              <a:lnSpc>
                <a:spcPct val="95000"/>
              </a:lnSpc>
              <a:spcBef>
                <a:spcPts val="500"/>
              </a:spcBef>
            </a:pPr>
            <a:r>
              <a:rPr lang="en-GB" sz="800">
                <a:solidFill>
                  <a:srgbClr val="585858"/>
                </a:solidFill>
                <a:latin typeface="Arial"/>
                <a:ea typeface="Arial"/>
                <a:cs typeface="Arial"/>
                <a:sym typeface="Arial"/>
              </a:rPr>
              <a:t>Many RE agents see themselves as trusted advisors, a role they value highly, especially when it differentiates them from competitors. The term "trusted advisor" resonates strongly with some agents, highlighting their importance in guiding clients through major financial decisions, like buying or selling a home. A well-informed RE agent can build credibility by educating clients about market trends and energy efficiency, often leading to word-of-mouth referrals. However, there is a split opinion on the term—some agents view it as overused.</a:t>
            </a:r>
            <a:endParaRPr sz="800">
              <a:solidFill>
                <a:srgbClr val="585858"/>
              </a:solidFill>
              <a:latin typeface="Arial"/>
              <a:ea typeface="Arial"/>
              <a:cs typeface="Arial"/>
              <a:sym typeface="Arial"/>
            </a:endParaRPr>
          </a:p>
          <a:p>
            <a:pPr indent="0">
              <a:lnSpc>
                <a:spcPct val="95000"/>
              </a:lnSpc>
              <a:spcBef>
                <a:spcPts val="500"/>
              </a:spcBef>
            </a:pPr>
            <a:r>
              <a:rPr lang="en-GB" sz="800">
                <a:solidFill>
                  <a:srgbClr val="585858"/>
                </a:solidFill>
                <a:latin typeface="Arial"/>
                <a:ea typeface="Arial"/>
                <a:cs typeface="Arial"/>
                <a:sym typeface="Arial"/>
              </a:rPr>
              <a:t>For those who embrace it, being an informed advisor reinforces their reputation. To engage RE agents effectively, messaging should emphasise building trust and expertise, avoiding cliché phrases.</a:t>
            </a:r>
            <a:endParaRPr sz="800">
              <a:solidFill>
                <a:srgbClr val="585858"/>
              </a:solidFill>
              <a:latin typeface="Arial"/>
              <a:ea typeface="Arial"/>
              <a:cs typeface="Arial"/>
              <a:sym typeface="Arial"/>
            </a:endParaRPr>
          </a:p>
          <a:p>
            <a:pPr marL="0" marR="0" lvl="0" indent="0" algn="l" rtl="0">
              <a:lnSpc>
                <a:spcPct val="95000"/>
              </a:lnSpc>
              <a:spcBef>
                <a:spcPts val="500"/>
              </a:spcBef>
              <a:spcAft>
                <a:spcPts val="500"/>
              </a:spcAft>
              <a:buNone/>
            </a:pPr>
            <a:r>
              <a:rPr lang="en-GB" sz="800" b="1">
                <a:solidFill>
                  <a:srgbClr val="585858"/>
                </a:solidFill>
                <a:latin typeface="Arial"/>
                <a:ea typeface="Arial"/>
                <a:cs typeface="Arial"/>
                <a:sym typeface="Arial"/>
              </a:rPr>
              <a:t>Total Votes: 12</a:t>
            </a:r>
            <a:endParaRPr sz="800"/>
          </a:p>
        </p:txBody>
      </p:sp>
      <p:sp>
        <p:nvSpPr>
          <p:cNvPr id="105" name="Google Shape;105;p19">
            <a:extLst>
              <a:ext uri="{C183D7F6-B498-43B3-948B-1728B52AA6E4}">
                <adec:decorative xmlns:adec="http://schemas.microsoft.com/office/drawing/2017/decorative" val="1"/>
              </a:ext>
            </a:extLst>
          </p:cNvPr>
          <p:cNvSpPr/>
          <p:nvPr/>
        </p:nvSpPr>
        <p:spPr>
          <a:xfrm>
            <a:off x="2491350" y="1129450"/>
            <a:ext cx="1933800" cy="2369700"/>
          </a:xfrm>
          <a:prstGeom prst="wedgeRoundRectCallout">
            <a:avLst>
              <a:gd name="adj1" fmla="val -20681"/>
              <a:gd name="adj2" fmla="val 57776"/>
              <a:gd name="adj3" fmla="val 0"/>
            </a:avLst>
          </a:prstGeom>
          <a:solidFill>
            <a:schemeClr val="bg1"/>
          </a:solid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2" name="Google Shape;102;p19"/>
          <p:cNvSpPr txBox="1">
            <a:spLocks noGrp="1"/>
          </p:cNvSpPr>
          <p:nvPr>
            <p:ph type="body" idx="2"/>
          </p:nvPr>
        </p:nvSpPr>
        <p:spPr>
          <a:xfrm>
            <a:off x="2583149" y="1210295"/>
            <a:ext cx="1776299" cy="2180597"/>
          </a:xfrm>
          <a:prstGeom prst="rect">
            <a:avLst/>
          </a:prstGeom>
        </p:spPr>
        <p:txBody>
          <a:bodyPr spcFirstLastPara="1" wrap="square" lIns="0" tIns="0" rIns="0" bIns="0" anchor="t" anchorCtr="0">
            <a:spAutoFit/>
          </a:bodyPr>
          <a:lstStyle/>
          <a:p>
            <a:pPr indent="0">
              <a:lnSpc>
                <a:spcPct val="95000"/>
              </a:lnSpc>
            </a:pPr>
            <a:r>
              <a:rPr lang="en-GB" sz="800" i="1">
                <a:solidFill>
                  <a:srgbClr val="585858"/>
                </a:solidFill>
                <a:latin typeface="Arial"/>
                <a:ea typeface="Arial"/>
                <a:cs typeface="Arial"/>
                <a:sym typeface="Arial"/>
              </a:rPr>
              <a:t>Trusted advisor so important - we've had incredible growth, very proud of where the business is now. We're seeing 70% of our business coming through as word of mouth referrals.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Upskilling 2</a:t>
            </a:r>
          </a:p>
          <a:p>
            <a:pPr indent="0">
              <a:lnSpc>
                <a:spcPct val="95000"/>
              </a:lnSpc>
              <a:spcBef>
                <a:spcPts val="500"/>
              </a:spcBef>
            </a:pPr>
            <a:r>
              <a:rPr lang="en-GB" sz="800" i="1">
                <a:solidFill>
                  <a:srgbClr val="585858"/>
                </a:solidFill>
                <a:latin typeface="Arial"/>
                <a:ea typeface="Arial"/>
                <a:cs typeface="Arial"/>
                <a:sym typeface="Arial"/>
              </a:rPr>
              <a:t>Trusted advisor - in many instances purchasing or selling a home is the largest financial thing someone is going to do. - </a:t>
            </a:r>
            <a:r>
              <a:rPr lang="en-GB" sz="800" i="1">
                <a:latin typeface="Arial"/>
                <a:ea typeface="Arial"/>
                <a:cs typeface="Arial"/>
                <a:sym typeface="Arial"/>
              </a:rPr>
              <a:t>RE agents </a:t>
            </a:r>
            <a:r>
              <a:rPr lang="en-GB" sz="800" i="1">
                <a:solidFill>
                  <a:srgbClr val="585858"/>
                </a:solidFill>
                <a:latin typeface="Arial"/>
                <a:ea typeface="Arial"/>
                <a:cs typeface="Arial"/>
                <a:sym typeface="Arial"/>
              </a:rPr>
              <a:t>Upskilling 2</a:t>
            </a:r>
            <a:endParaRPr lang="en-GB" sz="800" i="1">
              <a:solidFill>
                <a:srgbClr val="585858"/>
              </a:solidFill>
              <a:latin typeface="Arial"/>
              <a:ea typeface="Arial"/>
              <a:cs typeface="Arial"/>
            </a:endParaRPr>
          </a:p>
          <a:p>
            <a:pPr indent="0">
              <a:lnSpc>
                <a:spcPct val="95000"/>
              </a:lnSpc>
              <a:spcBef>
                <a:spcPts val="500"/>
              </a:spcBef>
            </a:pPr>
            <a:r>
              <a:rPr lang="en-GB" sz="800" i="1">
                <a:solidFill>
                  <a:srgbClr val="585858"/>
                </a:solidFill>
                <a:latin typeface="Arial"/>
                <a:ea typeface="Arial"/>
                <a:cs typeface="Arial"/>
                <a:sym typeface="Arial"/>
              </a:rPr>
              <a:t>Being the trusted advisor is the strongest one for me.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Upskilling 2</a:t>
            </a:r>
          </a:p>
          <a:p>
            <a:pPr indent="0">
              <a:lnSpc>
                <a:spcPct val="95000"/>
              </a:lnSpc>
              <a:spcBef>
                <a:spcPts val="500"/>
              </a:spcBef>
            </a:pPr>
            <a:r>
              <a:rPr lang="en-GB" sz="800" i="1">
                <a:solidFill>
                  <a:srgbClr val="585858"/>
                </a:solidFill>
                <a:latin typeface="Arial"/>
                <a:ea typeface="Arial"/>
                <a:cs typeface="Arial"/>
                <a:sym typeface="Arial"/>
              </a:rPr>
              <a:t>Trusted advisor - language is wrong and is overused and abused. But at the end of the day you need to be trustworthy.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Resources 2</a:t>
            </a:r>
            <a:endParaRPr lang="en-GB" sz="800" i="1">
              <a:solidFill>
                <a:srgbClr val="585858"/>
              </a:solidFill>
              <a:latin typeface="Arial"/>
              <a:ea typeface="Arial"/>
              <a:cs typeface="Arial"/>
            </a:endParaRPr>
          </a:p>
        </p:txBody>
      </p:sp>
      <p:sp>
        <p:nvSpPr>
          <p:cNvPr id="103" name="Google Shape;103;p19"/>
          <p:cNvSpPr txBox="1">
            <a:spLocks noGrp="1"/>
          </p:cNvSpPr>
          <p:nvPr>
            <p:ph type="body" idx="3"/>
          </p:nvPr>
        </p:nvSpPr>
        <p:spPr>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None/>
            </a:pPr>
            <a:r>
              <a:rPr lang="en-GB" sz="800"/>
              <a:t>Theme 5: Agent Reputation</a:t>
            </a:r>
          </a:p>
          <a:p>
            <a:pPr marL="0" lvl="0" indent="0" algn="l" rtl="0">
              <a:lnSpc>
                <a:spcPct val="95000"/>
              </a:lnSpc>
              <a:spcBef>
                <a:spcPts val="500"/>
              </a:spcBef>
              <a:spcAft>
                <a:spcPts val="0"/>
              </a:spcAft>
              <a:buNone/>
            </a:pPr>
            <a:r>
              <a:rPr lang="en-GB" sz="800" b="1"/>
              <a:t>Key message: Position yourself as an expert in this area and capitalise on a growing market segment.</a:t>
            </a:r>
          </a:p>
          <a:p>
            <a:pPr indent="0">
              <a:lnSpc>
                <a:spcPct val="95000"/>
              </a:lnSpc>
              <a:spcBef>
                <a:spcPts val="500"/>
              </a:spcBef>
            </a:pPr>
            <a:r>
              <a:rPr lang="en-GB" sz="800">
                <a:latin typeface="Arial"/>
                <a:cs typeface="Arial"/>
              </a:rPr>
              <a:t>Many RE agents see a significant opportunity to stand out by becoming knowledgeable about sustainability and energy efficiency. This expertise not only empowers agents to provide well-informed advice to clients but also directly relates to clients' needs and lifestyles, enhancing their decision-making process.</a:t>
            </a:r>
          </a:p>
          <a:p>
            <a:pPr indent="0">
              <a:lnSpc>
                <a:spcPct val="95000"/>
              </a:lnSpc>
              <a:spcBef>
                <a:spcPts val="500"/>
              </a:spcBef>
            </a:pPr>
            <a:r>
              <a:rPr lang="en-GB" sz="800">
                <a:latin typeface="Arial"/>
                <a:cs typeface="Arial"/>
              </a:rPr>
              <a:t>Moreover, some agents see value in formal recognition, like certifications or digital badges, that validate deeper expertise and distinguish them from competitors. As clients increasingly seek sustainable homes, RE agents want to meet these expectations by delivering accurate, impactful information that adds real value to property transactions.</a:t>
            </a:r>
          </a:p>
          <a:p>
            <a:pPr marL="0" lvl="0" indent="0" algn="l" rtl="0">
              <a:lnSpc>
                <a:spcPct val="95000"/>
              </a:lnSpc>
              <a:spcBef>
                <a:spcPts val="500"/>
              </a:spcBef>
              <a:spcAft>
                <a:spcPts val="500"/>
              </a:spcAft>
              <a:buNone/>
            </a:pPr>
            <a:r>
              <a:rPr lang="en-GB" sz="800"/>
              <a:t>Total Votes: 11</a:t>
            </a:r>
          </a:p>
          <a:p>
            <a:pPr marL="0" lvl="0" indent="0" algn="l" rtl="0">
              <a:lnSpc>
                <a:spcPct val="95000"/>
              </a:lnSpc>
              <a:spcBef>
                <a:spcPts val="500"/>
              </a:spcBef>
              <a:spcAft>
                <a:spcPts val="500"/>
              </a:spcAft>
              <a:buClr>
                <a:schemeClr val="dk1"/>
              </a:buClr>
              <a:buSzPts val="1100"/>
              <a:buFont typeface="Arial"/>
              <a:buNone/>
            </a:pPr>
            <a:endParaRPr sz="800"/>
          </a:p>
        </p:txBody>
      </p:sp>
      <p:sp>
        <p:nvSpPr>
          <p:cNvPr id="106" name="Google Shape;106;p19">
            <a:extLst>
              <a:ext uri="{C183D7F6-B498-43B3-948B-1728B52AA6E4}">
                <adec:decorative xmlns:adec="http://schemas.microsoft.com/office/drawing/2017/decorative" val="1"/>
              </a:ext>
            </a:extLst>
          </p:cNvPr>
          <p:cNvSpPr/>
          <p:nvPr/>
        </p:nvSpPr>
        <p:spPr>
          <a:xfrm>
            <a:off x="6777600" y="1129450"/>
            <a:ext cx="1915483" cy="2671961"/>
          </a:xfrm>
          <a:prstGeom prst="wedgeRoundRectCallout">
            <a:avLst>
              <a:gd name="adj1" fmla="val -20681"/>
              <a:gd name="adj2" fmla="val 57776"/>
              <a:gd name="adj3" fmla="val 0"/>
            </a:avLst>
          </a:prstGeom>
          <a:solidFill>
            <a:schemeClr val="bg1"/>
          </a:solid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 name="Google Shape;104;p19"/>
          <p:cNvSpPr txBox="1">
            <a:spLocks noGrp="1"/>
          </p:cNvSpPr>
          <p:nvPr>
            <p:ph type="body" idx="4"/>
          </p:nvPr>
        </p:nvSpPr>
        <p:spPr>
          <a:xfrm>
            <a:off x="6854548" y="1210295"/>
            <a:ext cx="1776300" cy="2591116"/>
          </a:xfrm>
          <a:prstGeom prst="rect">
            <a:avLst/>
          </a:prstGeom>
        </p:spPr>
        <p:txBody>
          <a:bodyPr spcFirstLastPara="1" wrap="square" lIns="0" tIns="0" rIns="0" bIns="0" anchor="t" anchorCtr="0">
            <a:normAutofit/>
          </a:bodyPr>
          <a:lstStyle/>
          <a:p>
            <a:pPr indent="0">
              <a:lnSpc>
                <a:spcPct val="95000"/>
              </a:lnSpc>
            </a:pPr>
            <a:r>
              <a:rPr lang="en-GB" sz="800">
                <a:latin typeface="Arial"/>
                <a:cs typeface="Arial"/>
              </a:rPr>
              <a:t>Ability to know what your property has and how it works. If someone is impressed by your knowledge, they'll come back to you and trust you. Up to date information - knowledge over decades is great, but we need to know what's upcoming too. = RE agents Resources 1</a:t>
            </a:r>
          </a:p>
          <a:p>
            <a:pPr indent="0">
              <a:lnSpc>
                <a:spcPct val="95000"/>
              </a:lnSpc>
              <a:spcBef>
                <a:spcPts val="500"/>
              </a:spcBef>
            </a:pPr>
            <a:r>
              <a:rPr lang="en-GB" sz="800">
                <a:latin typeface="Arial"/>
                <a:cs typeface="Arial"/>
              </a:rPr>
              <a:t>In terms of energy if we're able to be as well informed, we can also provide that information to clients. - RE agents Upskilling 2</a:t>
            </a:r>
          </a:p>
          <a:p>
            <a:pPr indent="0">
              <a:lnSpc>
                <a:spcPct val="95000"/>
              </a:lnSpc>
              <a:spcBef>
                <a:spcPts val="500"/>
              </a:spcBef>
            </a:pPr>
            <a:r>
              <a:rPr lang="en-GB" sz="800">
                <a:latin typeface="Arial"/>
                <a:cs typeface="Arial"/>
              </a:rPr>
              <a:t>I think it’s important when clients ask questions to know what your property is and what it does. - RE agents Resources 1</a:t>
            </a:r>
          </a:p>
          <a:p>
            <a:pPr indent="0">
              <a:lnSpc>
                <a:spcPct val="95000"/>
              </a:lnSpc>
              <a:spcBef>
                <a:spcPts val="500"/>
              </a:spcBef>
            </a:pPr>
            <a:r>
              <a:rPr lang="en-GB" sz="800">
                <a:latin typeface="Arial"/>
                <a:cs typeface="Arial"/>
              </a:rPr>
              <a:t>Position yourself as an expert, actually know what you're talking about and have an answer, don’t just spin answers. - RE agents Resources 1</a:t>
            </a:r>
          </a:p>
        </p:txBody>
      </p:sp>
      <p:sp>
        <p:nvSpPr>
          <p:cNvPr id="3" name="Slide Number Placeholder 2">
            <a:extLst>
              <a:ext uri="{FF2B5EF4-FFF2-40B4-BE49-F238E27FC236}">
                <a16:creationId xmlns:a16="http://schemas.microsoft.com/office/drawing/2014/main" id="{79ACBBD8-5BF5-7AA9-B818-A88E60E84AAD}"/>
              </a:ext>
            </a:extLst>
          </p:cNvPr>
          <p:cNvSpPr>
            <a:spLocks noGrp="1"/>
          </p:cNvSpPr>
          <p:nvPr>
            <p:ph type="sldNum" sz="quarter" idx="10"/>
          </p:nvPr>
        </p:nvSpPr>
        <p:spPr/>
        <p:txBody>
          <a:bodyPr/>
          <a:lstStyle/>
          <a:p>
            <a:fld id="{178BA19D-C1A8-2A4D-80DC-523B2B2B450E}" type="slidenum">
              <a:rPr lang="en-US" smtClean="0">
                <a:latin typeface="Arial" panose="020B0604020202020204" pitchFamily="34" charset="0"/>
                <a:cs typeface="Arial" panose="020B0604020202020204" pitchFamily="34" charset="0"/>
              </a:rPr>
              <a:pPr/>
              <a:t>60</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10655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9" name="Title 8">
            <a:extLst>
              <a:ext uri="{FF2B5EF4-FFF2-40B4-BE49-F238E27FC236}">
                <a16:creationId xmlns:a16="http://schemas.microsoft.com/office/drawing/2014/main" id="{C14AFC80-BA70-EC5A-C9C7-07A352133FF1}"/>
              </a:ext>
            </a:extLst>
          </p:cNvPr>
          <p:cNvSpPr>
            <a:spLocks noGrp="1"/>
          </p:cNvSpPr>
          <p:nvPr>
            <p:ph type="title"/>
          </p:nvPr>
        </p:nvSpPr>
        <p:spPr>
          <a:xfrm>
            <a:off x="468313" y="167471"/>
            <a:ext cx="7842602" cy="514501"/>
          </a:xfrm>
        </p:spPr>
        <p:txBody>
          <a:bodyPr/>
          <a:lstStyle/>
          <a:p>
            <a:r>
              <a:rPr lang="en-AU" b="1" i="0">
                <a:solidFill>
                  <a:srgbClr val="222222"/>
                </a:solidFill>
                <a:effectLst/>
                <a:latin typeface="Arial" panose="020B0604020202020204" pitchFamily="34" charset="0"/>
              </a:rPr>
              <a:t>Participant insight voting by theme</a:t>
            </a:r>
            <a:endParaRPr lang="en-US"/>
          </a:p>
        </p:txBody>
      </p:sp>
      <p:grpSp>
        <p:nvGrpSpPr>
          <p:cNvPr id="8" name="Group 7" descr="This image shows themes 1-7 and the number of votes received for each insight in each theme. 3 out of 25 insights that received the highest votes are starred.">
            <a:extLst>
              <a:ext uri="{FF2B5EF4-FFF2-40B4-BE49-F238E27FC236}">
                <a16:creationId xmlns:a16="http://schemas.microsoft.com/office/drawing/2014/main" id="{A0CB15EF-1AF0-EA90-7C3F-A06B9B886CBA}"/>
              </a:ext>
            </a:extLst>
          </p:cNvPr>
          <p:cNvGrpSpPr/>
          <p:nvPr/>
        </p:nvGrpSpPr>
        <p:grpSpPr>
          <a:xfrm>
            <a:off x="34850" y="637917"/>
            <a:ext cx="9080869" cy="4025300"/>
            <a:chOff x="63131" y="468088"/>
            <a:chExt cx="9080869" cy="4025300"/>
          </a:xfrm>
        </p:grpSpPr>
        <p:pic>
          <p:nvPicPr>
            <p:cNvPr id="2" name="Picture 1" descr="A screenshot of a diagram&#10;&#10;Description automatically generated">
              <a:extLst>
                <a:ext uri="{FF2B5EF4-FFF2-40B4-BE49-F238E27FC236}">
                  <a16:creationId xmlns:a16="http://schemas.microsoft.com/office/drawing/2014/main" id="{ACBDD859-0E08-BA03-6280-86ED9C6B1D84}"/>
                </a:ext>
              </a:extLst>
            </p:cNvPr>
            <p:cNvPicPr>
              <a:picLocks noChangeAspect="1"/>
            </p:cNvPicPr>
            <p:nvPr/>
          </p:nvPicPr>
          <p:blipFill>
            <a:blip r:embed="rId3"/>
            <a:stretch>
              <a:fillRect/>
            </a:stretch>
          </p:blipFill>
          <p:spPr>
            <a:xfrm>
              <a:off x="63131" y="468088"/>
              <a:ext cx="9080869" cy="3991347"/>
            </a:xfrm>
            <a:prstGeom prst="rect">
              <a:avLst/>
            </a:prstGeom>
          </p:spPr>
        </p:pic>
        <p:sp>
          <p:nvSpPr>
            <p:cNvPr id="121" name="Google Shape;121;p20"/>
            <p:cNvSpPr txBox="1"/>
            <p:nvPr/>
          </p:nvSpPr>
          <p:spPr>
            <a:xfrm>
              <a:off x="318843" y="1661175"/>
              <a:ext cx="717900" cy="111600"/>
            </a:xfrm>
            <a:prstGeom prst="rect">
              <a:avLst/>
            </a:prstGeom>
            <a:solidFill>
              <a:schemeClr val="bg1"/>
            </a:solidFill>
            <a:ln>
              <a:solidFill>
                <a:srgbClr val="FAC812"/>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7</a:t>
              </a:r>
              <a:endParaRPr sz="600" b="1">
                <a:solidFill>
                  <a:srgbClr val="585858"/>
                </a:solidFill>
              </a:endParaRPr>
            </a:p>
          </p:txBody>
        </p:sp>
        <p:sp>
          <p:nvSpPr>
            <p:cNvPr id="122" name="Google Shape;122;p20"/>
            <p:cNvSpPr txBox="1"/>
            <p:nvPr/>
          </p:nvSpPr>
          <p:spPr>
            <a:xfrm>
              <a:off x="318843" y="2312294"/>
              <a:ext cx="717900" cy="111600"/>
            </a:xfrm>
            <a:prstGeom prst="rect">
              <a:avLst/>
            </a:prstGeom>
            <a:solidFill>
              <a:schemeClr val="bg1"/>
            </a:solidFill>
            <a:ln>
              <a:solidFill>
                <a:srgbClr val="FAC812"/>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0</a:t>
              </a:r>
              <a:endParaRPr sz="600" b="1">
                <a:solidFill>
                  <a:srgbClr val="585858"/>
                </a:solidFill>
              </a:endParaRPr>
            </a:p>
          </p:txBody>
        </p:sp>
        <p:sp>
          <p:nvSpPr>
            <p:cNvPr id="123" name="Google Shape;123;p20"/>
            <p:cNvSpPr txBox="1"/>
            <p:nvPr/>
          </p:nvSpPr>
          <p:spPr>
            <a:xfrm>
              <a:off x="318843" y="2958365"/>
              <a:ext cx="717900" cy="111600"/>
            </a:xfrm>
            <a:prstGeom prst="rect">
              <a:avLst/>
            </a:prstGeom>
            <a:solidFill>
              <a:schemeClr val="bg1"/>
            </a:solidFill>
            <a:ln>
              <a:solidFill>
                <a:srgbClr val="FAC812"/>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2</a:t>
              </a:r>
              <a:endParaRPr sz="600" b="1">
                <a:solidFill>
                  <a:srgbClr val="585858"/>
                </a:solidFill>
              </a:endParaRPr>
            </a:p>
          </p:txBody>
        </p:sp>
        <p:sp>
          <p:nvSpPr>
            <p:cNvPr id="124" name="Google Shape;124;p20"/>
            <p:cNvSpPr txBox="1"/>
            <p:nvPr/>
          </p:nvSpPr>
          <p:spPr>
            <a:xfrm>
              <a:off x="318843" y="3621072"/>
              <a:ext cx="717900" cy="111600"/>
            </a:xfrm>
            <a:prstGeom prst="rect">
              <a:avLst/>
            </a:prstGeom>
            <a:solidFill>
              <a:schemeClr val="bg1"/>
            </a:solidFill>
            <a:ln>
              <a:solidFill>
                <a:srgbClr val="FAC812"/>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6</a:t>
              </a:r>
              <a:endParaRPr sz="600" b="1">
                <a:solidFill>
                  <a:srgbClr val="585858"/>
                </a:solidFill>
              </a:endParaRPr>
            </a:p>
          </p:txBody>
        </p:sp>
        <p:sp>
          <p:nvSpPr>
            <p:cNvPr id="125" name="Google Shape;125;p20"/>
            <p:cNvSpPr txBox="1"/>
            <p:nvPr/>
          </p:nvSpPr>
          <p:spPr>
            <a:xfrm>
              <a:off x="1627043" y="1661175"/>
              <a:ext cx="717900" cy="111600"/>
            </a:xfrm>
            <a:prstGeom prst="rect">
              <a:avLst/>
            </a:prstGeom>
            <a:solidFill>
              <a:schemeClr val="bg1"/>
            </a:solidFill>
            <a:ln>
              <a:solidFill>
                <a:srgbClr val="EF9973"/>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0</a:t>
              </a:r>
              <a:endParaRPr sz="600" b="1">
                <a:solidFill>
                  <a:srgbClr val="585858"/>
                </a:solidFill>
              </a:endParaRPr>
            </a:p>
          </p:txBody>
        </p:sp>
        <p:sp>
          <p:nvSpPr>
            <p:cNvPr id="126" name="Google Shape;126;p20"/>
            <p:cNvSpPr txBox="1"/>
            <p:nvPr/>
          </p:nvSpPr>
          <p:spPr>
            <a:xfrm>
              <a:off x="1627043" y="2310539"/>
              <a:ext cx="717900" cy="111600"/>
            </a:xfrm>
            <a:prstGeom prst="rect">
              <a:avLst/>
            </a:prstGeom>
            <a:solidFill>
              <a:schemeClr val="bg1"/>
            </a:solidFill>
            <a:ln>
              <a:solidFill>
                <a:srgbClr val="EF9973"/>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14</a:t>
              </a:r>
              <a:endParaRPr sz="600" b="1">
                <a:solidFill>
                  <a:srgbClr val="585858"/>
                </a:solidFill>
              </a:endParaRPr>
            </a:p>
          </p:txBody>
        </p:sp>
        <p:sp>
          <p:nvSpPr>
            <p:cNvPr id="127" name="Google Shape;127;p20"/>
            <p:cNvSpPr txBox="1"/>
            <p:nvPr/>
          </p:nvSpPr>
          <p:spPr>
            <a:xfrm>
              <a:off x="1627043" y="2969026"/>
              <a:ext cx="717900" cy="111600"/>
            </a:xfrm>
            <a:prstGeom prst="rect">
              <a:avLst/>
            </a:prstGeom>
            <a:solidFill>
              <a:schemeClr val="bg1"/>
            </a:solidFill>
            <a:ln>
              <a:solidFill>
                <a:srgbClr val="EF9973"/>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5</a:t>
              </a:r>
              <a:endParaRPr sz="600" b="1">
                <a:solidFill>
                  <a:srgbClr val="585858"/>
                </a:solidFill>
              </a:endParaRPr>
            </a:p>
          </p:txBody>
        </p:sp>
        <p:sp>
          <p:nvSpPr>
            <p:cNvPr id="128" name="Google Shape;128;p20"/>
            <p:cNvSpPr txBox="1"/>
            <p:nvPr/>
          </p:nvSpPr>
          <p:spPr>
            <a:xfrm>
              <a:off x="2914883" y="1657129"/>
              <a:ext cx="717900" cy="111600"/>
            </a:xfrm>
            <a:prstGeom prst="rect">
              <a:avLst/>
            </a:prstGeom>
            <a:solidFill>
              <a:schemeClr val="bg1"/>
            </a:solidFill>
            <a:ln>
              <a:solidFill>
                <a:srgbClr val="8FD24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1</a:t>
              </a:r>
              <a:endParaRPr sz="600" b="1">
                <a:solidFill>
                  <a:srgbClr val="585858"/>
                </a:solidFill>
              </a:endParaRPr>
            </a:p>
          </p:txBody>
        </p:sp>
        <p:sp>
          <p:nvSpPr>
            <p:cNvPr id="129" name="Google Shape;129;p20"/>
            <p:cNvSpPr txBox="1"/>
            <p:nvPr/>
          </p:nvSpPr>
          <p:spPr>
            <a:xfrm>
              <a:off x="2914883" y="2304920"/>
              <a:ext cx="717900" cy="111600"/>
            </a:xfrm>
            <a:prstGeom prst="rect">
              <a:avLst/>
            </a:prstGeom>
            <a:solidFill>
              <a:schemeClr val="bg1"/>
            </a:solidFill>
            <a:ln>
              <a:solidFill>
                <a:srgbClr val="8FD24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1</a:t>
              </a:r>
              <a:endParaRPr sz="600" b="1">
                <a:solidFill>
                  <a:srgbClr val="585858"/>
                </a:solidFill>
              </a:endParaRPr>
            </a:p>
          </p:txBody>
        </p:sp>
        <p:sp>
          <p:nvSpPr>
            <p:cNvPr id="130" name="Google Shape;130;p20"/>
            <p:cNvSpPr txBox="1"/>
            <p:nvPr/>
          </p:nvSpPr>
          <p:spPr>
            <a:xfrm>
              <a:off x="2914883" y="2964849"/>
              <a:ext cx="717900" cy="111600"/>
            </a:xfrm>
            <a:prstGeom prst="rect">
              <a:avLst/>
            </a:prstGeom>
            <a:solidFill>
              <a:schemeClr val="bg1"/>
            </a:solidFill>
            <a:ln>
              <a:solidFill>
                <a:srgbClr val="8FD24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4</a:t>
              </a:r>
              <a:endParaRPr sz="600" b="1">
                <a:solidFill>
                  <a:srgbClr val="585858"/>
                </a:solidFill>
              </a:endParaRPr>
            </a:p>
          </p:txBody>
        </p:sp>
        <p:sp>
          <p:nvSpPr>
            <p:cNvPr id="131" name="Google Shape;131;p20"/>
            <p:cNvSpPr txBox="1"/>
            <p:nvPr/>
          </p:nvSpPr>
          <p:spPr>
            <a:xfrm>
              <a:off x="2914883" y="3672228"/>
              <a:ext cx="717900" cy="111600"/>
            </a:xfrm>
            <a:prstGeom prst="rect">
              <a:avLst/>
            </a:prstGeom>
            <a:solidFill>
              <a:schemeClr val="bg1"/>
            </a:solidFill>
            <a:ln>
              <a:solidFill>
                <a:srgbClr val="8FD24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4</a:t>
              </a:r>
              <a:endParaRPr sz="600" b="1">
                <a:solidFill>
                  <a:srgbClr val="585858"/>
                </a:solidFill>
              </a:endParaRPr>
            </a:p>
          </p:txBody>
        </p:sp>
        <p:sp>
          <p:nvSpPr>
            <p:cNvPr id="132" name="Google Shape;132;p20"/>
            <p:cNvSpPr txBox="1"/>
            <p:nvPr/>
          </p:nvSpPr>
          <p:spPr>
            <a:xfrm>
              <a:off x="2914883" y="4381788"/>
              <a:ext cx="717900" cy="111600"/>
            </a:xfrm>
            <a:prstGeom prst="rect">
              <a:avLst/>
            </a:prstGeom>
            <a:solidFill>
              <a:schemeClr val="bg1"/>
            </a:solidFill>
            <a:ln>
              <a:solidFill>
                <a:srgbClr val="8FD24E"/>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6</a:t>
              </a:r>
              <a:endParaRPr sz="600" b="1">
                <a:solidFill>
                  <a:srgbClr val="585858"/>
                </a:solidFill>
              </a:endParaRPr>
            </a:p>
          </p:txBody>
        </p:sp>
        <p:sp>
          <p:nvSpPr>
            <p:cNvPr id="133" name="Google Shape;133;p20"/>
            <p:cNvSpPr txBox="1"/>
            <p:nvPr/>
          </p:nvSpPr>
          <p:spPr>
            <a:xfrm>
              <a:off x="4189600" y="1657129"/>
              <a:ext cx="717900" cy="111600"/>
            </a:xfrm>
            <a:prstGeom prst="rect">
              <a:avLst/>
            </a:prstGeom>
            <a:solidFill>
              <a:schemeClr val="bg1"/>
            </a:solidFill>
            <a:ln>
              <a:solidFill>
                <a:srgbClr val="15CDD5"/>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7</a:t>
              </a:r>
              <a:endParaRPr sz="600" b="1">
                <a:solidFill>
                  <a:srgbClr val="585858"/>
                </a:solidFill>
              </a:endParaRPr>
            </a:p>
          </p:txBody>
        </p:sp>
        <p:sp>
          <p:nvSpPr>
            <p:cNvPr id="134" name="Google Shape;134;p20"/>
            <p:cNvSpPr txBox="1"/>
            <p:nvPr/>
          </p:nvSpPr>
          <p:spPr>
            <a:xfrm>
              <a:off x="4189600" y="2321104"/>
              <a:ext cx="717900" cy="111600"/>
            </a:xfrm>
            <a:prstGeom prst="rect">
              <a:avLst/>
            </a:prstGeom>
            <a:solidFill>
              <a:schemeClr val="bg1"/>
            </a:solidFill>
            <a:ln>
              <a:solidFill>
                <a:srgbClr val="15CDD5"/>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5</a:t>
              </a:r>
              <a:endParaRPr sz="600" b="1">
                <a:solidFill>
                  <a:srgbClr val="585858"/>
                </a:solidFill>
              </a:endParaRPr>
            </a:p>
          </p:txBody>
        </p:sp>
        <p:sp>
          <p:nvSpPr>
            <p:cNvPr id="135" name="Google Shape;135;p20"/>
            <p:cNvSpPr txBox="1"/>
            <p:nvPr/>
          </p:nvSpPr>
          <p:spPr>
            <a:xfrm>
              <a:off x="5545966" y="1661175"/>
              <a:ext cx="717900" cy="111600"/>
            </a:xfrm>
            <a:prstGeom prst="rect">
              <a:avLst/>
            </a:prstGeom>
            <a:solidFill>
              <a:schemeClr val="bg1"/>
            </a:solidFill>
            <a:ln>
              <a:solidFill>
                <a:srgbClr val="B5A2CB"/>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11</a:t>
              </a:r>
              <a:endParaRPr sz="600" b="1">
                <a:solidFill>
                  <a:srgbClr val="585858"/>
                </a:solidFill>
              </a:endParaRPr>
            </a:p>
          </p:txBody>
        </p:sp>
        <p:sp>
          <p:nvSpPr>
            <p:cNvPr id="136" name="Google Shape;136;p20"/>
            <p:cNvSpPr txBox="1"/>
            <p:nvPr/>
          </p:nvSpPr>
          <p:spPr>
            <a:xfrm>
              <a:off x="5545966" y="2313012"/>
              <a:ext cx="717900" cy="111600"/>
            </a:xfrm>
            <a:prstGeom prst="rect">
              <a:avLst/>
            </a:prstGeom>
            <a:solidFill>
              <a:schemeClr val="bg1"/>
            </a:solidFill>
            <a:ln>
              <a:solidFill>
                <a:srgbClr val="B5A2CB"/>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3</a:t>
              </a:r>
              <a:endParaRPr sz="600" b="1">
                <a:solidFill>
                  <a:srgbClr val="585858"/>
                </a:solidFill>
              </a:endParaRPr>
            </a:p>
          </p:txBody>
        </p:sp>
        <p:sp>
          <p:nvSpPr>
            <p:cNvPr id="137" name="Google Shape;137;p20"/>
            <p:cNvSpPr txBox="1"/>
            <p:nvPr/>
          </p:nvSpPr>
          <p:spPr>
            <a:xfrm>
              <a:off x="5545966" y="2964849"/>
              <a:ext cx="717900" cy="111600"/>
            </a:xfrm>
            <a:prstGeom prst="rect">
              <a:avLst/>
            </a:prstGeom>
            <a:solidFill>
              <a:schemeClr val="bg1"/>
            </a:solidFill>
            <a:ln>
              <a:solidFill>
                <a:srgbClr val="B5A2CB"/>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2</a:t>
              </a:r>
              <a:endParaRPr sz="600" b="1">
                <a:solidFill>
                  <a:srgbClr val="585858"/>
                </a:solidFill>
              </a:endParaRPr>
            </a:p>
          </p:txBody>
        </p:sp>
        <p:sp>
          <p:nvSpPr>
            <p:cNvPr id="138" name="Google Shape;138;p20"/>
            <p:cNvSpPr txBox="1"/>
            <p:nvPr/>
          </p:nvSpPr>
          <p:spPr>
            <a:xfrm>
              <a:off x="6856948" y="1661175"/>
              <a:ext cx="717900" cy="111600"/>
            </a:xfrm>
            <a:prstGeom prst="rect">
              <a:avLst/>
            </a:prstGeom>
            <a:solidFill>
              <a:schemeClr val="bg1"/>
            </a:solidFill>
            <a:ln>
              <a:solidFill>
                <a:srgbClr val="8BD2CF"/>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2</a:t>
              </a:r>
              <a:endParaRPr sz="600" b="1">
                <a:solidFill>
                  <a:srgbClr val="585858"/>
                </a:solidFill>
              </a:endParaRPr>
            </a:p>
          </p:txBody>
        </p:sp>
        <p:sp>
          <p:nvSpPr>
            <p:cNvPr id="139" name="Google Shape;139;p20"/>
            <p:cNvSpPr txBox="1"/>
            <p:nvPr/>
          </p:nvSpPr>
          <p:spPr>
            <a:xfrm>
              <a:off x="6856948" y="2317058"/>
              <a:ext cx="717900" cy="111600"/>
            </a:xfrm>
            <a:prstGeom prst="rect">
              <a:avLst/>
            </a:prstGeom>
            <a:solidFill>
              <a:schemeClr val="bg1"/>
            </a:solidFill>
            <a:ln>
              <a:solidFill>
                <a:srgbClr val="8BD2CF"/>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4</a:t>
              </a:r>
              <a:endParaRPr sz="600" b="1">
                <a:solidFill>
                  <a:srgbClr val="585858"/>
                </a:solidFill>
              </a:endParaRPr>
            </a:p>
          </p:txBody>
        </p:sp>
        <p:sp>
          <p:nvSpPr>
            <p:cNvPr id="140" name="Google Shape;140;p20"/>
            <p:cNvSpPr txBox="1"/>
            <p:nvPr/>
          </p:nvSpPr>
          <p:spPr>
            <a:xfrm>
              <a:off x="6856948" y="2960803"/>
              <a:ext cx="717900" cy="111600"/>
            </a:xfrm>
            <a:prstGeom prst="rect">
              <a:avLst/>
            </a:prstGeom>
            <a:solidFill>
              <a:schemeClr val="bg1"/>
            </a:solidFill>
            <a:ln>
              <a:solidFill>
                <a:srgbClr val="8BD2CF"/>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2</a:t>
              </a:r>
              <a:endParaRPr sz="600" b="1">
                <a:solidFill>
                  <a:srgbClr val="585858"/>
                </a:solidFill>
              </a:endParaRPr>
            </a:p>
          </p:txBody>
        </p:sp>
        <p:sp>
          <p:nvSpPr>
            <p:cNvPr id="141" name="Google Shape;141;p20"/>
            <p:cNvSpPr txBox="1"/>
            <p:nvPr/>
          </p:nvSpPr>
          <p:spPr>
            <a:xfrm>
              <a:off x="6856948" y="3654319"/>
              <a:ext cx="717900" cy="111600"/>
            </a:xfrm>
            <a:prstGeom prst="rect">
              <a:avLst/>
            </a:prstGeom>
            <a:solidFill>
              <a:schemeClr val="bg1"/>
            </a:solidFill>
            <a:ln>
              <a:solidFill>
                <a:srgbClr val="8BD2CF"/>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1</a:t>
              </a:r>
              <a:endParaRPr sz="600" b="1">
                <a:solidFill>
                  <a:srgbClr val="585858"/>
                </a:solidFill>
              </a:endParaRPr>
            </a:p>
          </p:txBody>
        </p:sp>
        <p:sp>
          <p:nvSpPr>
            <p:cNvPr id="142" name="Google Shape;142;p20"/>
            <p:cNvSpPr txBox="1"/>
            <p:nvPr/>
          </p:nvSpPr>
          <p:spPr>
            <a:xfrm>
              <a:off x="8150548" y="1657129"/>
              <a:ext cx="717900" cy="111600"/>
            </a:xfrm>
            <a:prstGeom prst="rect">
              <a:avLst/>
            </a:prstGeom>
            <a:solidFill>
              <a:schemeClr val="bg1"/>
            </a:solidFill>
            <a:ln>
              <a:solidFill>
                <a:srgbClr val="F4AFF3"/>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0</a:t>
              </a:r>
              <a:endParaRPr sz="600" b="1">
                <a:solidFill>
                  <a:srgbClr val="585858"/>
                </a:solidFill>
              </a:endParaRPr>
            </a:p>
          </p:txBody>
        </p:sp>
        <p:sp>
          <p:nvSpPr>
            <p:cNvPr id="113" name="Google Shape;113;p20"/>
            <p:cNvSpPr/>
            <p:nvPr/>
          </p:nvSpPr>
          <p:spPr>
            <a:xfrm>
              <a:off x="2119068" y="2144039"/>
              <a:ext cx="350400" cy="333000"/>
            </a:xfrm>
            <a:prstGeom prst="star5">
              <a:avLst>
                <a:gd name="adj" fmla="val 19098"/>
                <a:gd name="hf" fmla="val 105146"/>
                <a:gd name="vf" fmla="val 110557"/>
              </a:avLst>
            </a:prstGeom>
            <a:solidFill>
              <a:srgbClr val="FFE8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900">
                  <a:latin typeface="Arial" panose="020B0604020202020204" pitchFamily="34" charset="0"/>
                  <a:ea typeface="Helvetica Neue"/>
                  <a:cs typeface="Arial" panose="020B0604020202020204" pitchFamily="34" charset="0"/>
                </a:rPr>
                <a:t>1</a:t>
              </a:r>
            </a:p>
          </p:txBody>
        </p:sp>
        <p:sp>
          <p:nvSpPr>
            <p:cNvPr id="119" name="Google Shape;119;p20"/>
            <p:cNvSpPr/>
            <p:nvPr/>
          </p:nvSpPr>
          <p:spPr>
            <a:xfrm>
              <a:off x="6049128" y="1495380"/>
              <a:ext cx="350400" cy="333000"/>
            </a:xfrm>
            <a:prstGeom prst="star5">
              <a:avLst>
                <a:gd name="adj" fmla="val 19098"/>
                <a:gd name="hf" fmla="val 105146"/>
                <a:gd name="vf" fmla="val 110557"/>
              </a:avLst>
            </a:prstGeom>
            <a:solidFill>
              <a:srgbClr val="FFE8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900">
                  <a:latin typeface="Arial" panose="020B0604020202020204" pitchFamily="34" charset="0"/>
                  <a:ea typeface="Helvetica Neue"/>
                  <a:cs typeface="Arial" panose="020B0604020202020204" pitchFamily="34" charset="0"/>
                </a:rPr>
                <a:t>3</a:t>
              </a:r>
            </a:p>
          </p:txBody>
        </p:sp>
        <p:sp>
          <p:nvSpPr>
            <p:cNvPr id="4" name="Google Shape;145;p20">
              <a:extLst>
                <a:ext uri="{FF2B5EF4-FFF2-40B4-BE49-F238E27FC236}">
                  <a16:creationId xmlns:a16="http://schemas.microsoft.com/office/drawing/2014/main" id="{964FB126-C594-9BA6-2503-BCFAC6BDF7BC}"/>
                </a:ext>
              </a:extLst>
            </p:cNvPr>
            <p:cNvSpPr txBox="1"/>
            <p:nvPr/>
          </p:nvSpPr>
          <p:spPr>
            <a:xfrm>
              <a:off x="8150548" y="3654319"/>
              <a:ext cx="717900" cy="111600"/>
            </a:xfrm>
            <a:prstGeom prst="rect">
              <a:avLst/>
            </a:prstGeom>
            <a:solidFill>
              <a:schemeClr val="bg1"/>
            </a:solidFill>
            <a:ln>
              <a:solidFill>
                <a:srgbClr val="F4AFF3"/>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3</a:t>
              </a:r>
              <a:endParaRPr sz="600" b="1">
                <a:solidFill>
                  <a:srgbClr val="585858"/>
                </a:solidFill>
              </a:endParaRPr>
            </a:p>
          </p:txBody>
        </p:sp>
        <p:sp>
          <p:nvSpPr>
            <p:cNvPr id="6" name="Google Shape;144;p20">
              <a:extLst>
                <a:ext uri="{FF2B5EF4-FFF2-40B4-BE49-F238E27FC236}">
                  <a16:creationId xmlns:a16="http://schemas.microsoft.com/office/drawing/2014/main" id="{6F84594A-5E00-9B34-FAE5-5C501E144953}"/>
                </a:ext>
              </a:extLst>
            </p:cNvPr>
            <p:cNvSpPr txBox="1"/>
            <p:nvPr/>
          </p:nvSpPr>
          <p:spPr>
            <a:xfrm>
              <a:off x="8150548" y="2964849"/>
              <a:ext cx="717900" cy="111600"/>
            </a:xfrm>
            <a:prstGeom prst="rect">
              <a:avLst/>
            </a:prstGeom>
            <a:solidFill>
              <a:schemeClr val="bg1"/>
            </a:solidFill>
            <a:ln>
              <a:solidFill>
                <a:srgbClr val="F4AFF3"/>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12</a:t>
              </a:r>
              <a:endParaRPr sz="600" b="1">
                <a:solidFill>
                  <a:srgbClr val="585858"/>
                </a:solidFill>
              </a:endParaRPr>
            </a:p>
          </p:txBody>
        </p:sp>
        <p:sp>
          <p:nvSpPr>
            <p:cNvPr id="7" name="Google Shape;143;p20">
              <a:extLst>
                <a:ext uri="{FF2B5EF4-FFF2-40B4-BE49-F238E27FC236}">
                  <a16:creationId xmlns:a16="http://schemas.microsoft.com/office/drawing/2014/main" id="{1DBAF35A-A4B8-CBC4-D6EB-8B796E5AC67E}"/>
                </a:ext>
              </a:extLst>
            </p:cNvPr>
            <p:cNvSpPr txBox="1"/>
            <p:nvPr/>
          </p:nvSpPr>
          <p:spPr>
            <a:xfrm>
              <a:off x="8150548" y="2306493"/>
              <a:ext cx="717900" cy="111600"/>
            </a:xfrm>
            <a:prstGeom prst="rect">
              <a:avLst/>
            </a:prstGeom>
            <a:solidFill>
              <a:schemeClr val="bg1"/>
            </a:solidFill>
            <a:ln>
              <a:solidFill>
                <a:srgbClr val="F4AFF3"/>
              </a:solid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600" b="1">
                  <a:solidFill>
                    <a:srgbClr val="585858"/>
                  </a:solidFill>
                </a:rPr>
                <a:t>Votes: 2</a:t>
              </a:r>
              <a:endParaRPr sz="600" b="1">
                <a:solidFill>
                  <a:srgbClr val="585858"/>
                </a:solidFill>
              </a:endParaRPr>
            </a:p>
          </p:txBody>
        </p:sp>
        <p:sp>
          <p:nvSpPr>
            <p:cNvPr id="116" name="Google Shape;116;p20"/>
            <p:cNvSpPr/>
            <p:nvPr/>
          </p:nvSpPr>
          <p:spPr>
            <a:xfrm>
              <a:off x="8670758" y="2829463"/>
              <a:ext cx="350400" cy="333000"/>
            </a:xfrm>
            <a:prstGeom prst="star5">
              <a:avLst>
                <a:gd name="adj" fmla="val 19098"/>
                <a:gd name="hf" fmla="val 105146"/>
                <a:gd name="vf" fmla="val 110557"/>
              </a:avLst>
            </a:prstGeom>
            <a:solidFill>
              <a:srgbClr val="FFE8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900">
                  <a:latin typeface="Arial" panose="020B0604020202020204" pitchFamily="34" charset="0"/>
                  <a:ea typeface="Helvetica Neue"/>
                  <a:cs typeface="Arial" panose="020B0604020202020204" pitchFamily="34" charset="0"/>
                </a:rPr>
                <a:t>2</a:t>
              </a:r>
            </a:p>
          </p:txBody>
        </p:sp>
      </p:grpSp>
      <p:sp>
        <p:nvSpPr>
          <p:cNvPr id="3" name="Slide Number Placeholder 2">
            <a:extLst>
              <a:ext uri="{FF2B5EF4-FFF2-40B4-BE49-F238E27FC236}">
                <a16:creationId xmlns:a16="http://schemas.microsoft.com/office/drawing/2014/main" id="{CC4A57E8-8598-A082-A1D7-9CB64F84DDEA}"/>
              </a:ext>
            </a:extLst>
          </p:cNvPr>
          <p:cNvSpPr>
            <a:spLocks noGrp="1"/>
          </p:cNvSpPr>
          <p:nvPr>
            <p:ph type="sldNum" sz="quarter" idx="10"/>
          </p:nvPr>
        </p:nvSpPr>
        <p:spPr/>
        <p:txBody>
          <a:bodyPr>
            <a:normAutofit/>
          </a:bodyPr>
          <a:lstStyle/>
          <a:p>
            <a:pPr marL="0" lvl="0" indent="0" algn="r" rtl="0">
              <a:spcBef>
                <a:spcPts val="0"/>
              </a:spcBef>
              <a:spcAft>
                <a:spcPts val="0"/>
              </a:spcAft>
              <a:buNone/>
            </a:pPr>
            <a:fld id="{00000000-1234-1234-1234-123412341234}" type="slidenum">
              <a:rPr lang="en-GB" sz="800" b="0" smtClean="0">
                <a:latin typeface="Arial" panose="020B0604020202020204" pitchFamily="34" charset="0"/>
                <a:cs typeface="Arial" panose="020B0604020202020204" pitchFamily="34" charset="0"/>
              </a:rPr>
              <a:t>61</a:t>
            </a:fld>
            <a:endParaRPr lang="en-GB" sz="800" b="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21197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C9EAF3"/>
        </a:solidFill>
        <a:effectLst/>
      </p:bgPr>
    </p:bg>
    <p:spTree>
      <p:nvGrpSpPr>
        <p:cNvPr id="1" name="Shape 149"/>
        <p:cNvGrpSpPr/>
        <p:nvPr/>
      </p:nvGrpSpPr>
      <p:grpSpPr>
        <a:xfrm>
          <a:off x="0" y="0"/>
          <a:ext cx="0" cy="0"/>
          <a:chOff x="0" y="0"/>
          <a:chExt cx="0" cy="0"/>
        </a:xfrm>
      </p:grpSpPr>
      <p:sp>
        <p:nvSpPr>
          <p:cNvPr id="154" name="Google Shape;154;p21"/>
          <p:cNvSpPr txBox="1">
            <a:spLocks noGrp="1"/>
          </p:cNvSpPr>
          <p:nvPr>
            <p:ph type="ctrTitle"/>
          </p:nvPr>
        </p:nvSpPr>
        <p:spPr>
          <a:xfrm>
            <a:off x="1107817" y="1663700"/>
            <a:ext cx="4938755" cy="1049338"/>
          </a:xfrm>
        </p:spPr>
        <p:txBody>
          <a:bodyPr spcFirstLastPara="1" wrap="square" lIns="0" tIns="0" rIns="0" bIns="0" anchor="t" anchorCtr="0">
            <a:normAutofit fontScale="90000"/>
          </a:bodyPr>
          <a:lstStyle/>
          <a:p>
            <a:pPr lvl="0"/>
            <a:r>
              <a:rPr lang="en-GB">
                <a:sym typeface="Helvetica Neue Light"/>
              </a:rPr>
              <a:t>Roundtable resources &amp; materials</a:t>
            </a:r>
            <a:endParaRPr lang="en-GB">
              <a:sym typeface="Helvetica Neue"/>
            </a:endParaRPr>
          </a:p>
        </p:txBody>
      </p:sp>
      <p:sp>
        <p:nvSpPr>
          <p:cNvPr id="2" name="Slide Number Placeholder 3">
            <a:extLst>
              <a:ext uri="{FF2B5EF4-FFF2-40B4-BE49-F238E27FC236}">
                <a16:creationId xmlns:a16="http://schemas.microsoft.com/office/drawing/2014/main" id="{B1266752-669D-E6DF-EB28-9B2276CAA9A3}"/>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62</a:t>
            </a:fld>
            <a:endParaRPr lang="en-US" sz="800"/>
          </a:p>
        </p:txBody>
      </p:sp>
      <p:sp>
        <p:nvSpPr>
          <p:cNvPr id="5" name="Content Placeholder 3">
            <a:extLst>
              <a:ext uri="{FF2B5EF4-FFF2-40B4-BE49-F238E27FC236}">
                <a16:creationId xmlns:a16="http://schemas.microsoft.com/office/drawing/2014/main" id="{36F5BEEE-69F0-DFFF-4A1D-20C7723ADE07}"/>
              </a:ext>
            </a:extLst>
          </p:cNvPr>
          <p:cNvSpPr>
            <a:spLocks noGrp="1"/>
          </p:cNvSpPr>
          <p:nvPr>
            <p:ph sz="quarter" idx="10"/>
          </p:nvPr>
        </p:nvSpPr>
        <p:spPr>
          <a:xfrm>
            <a:off x="1108075" y="2781300"/>
            <a:ext cx="5583238" cy="514350"/>
          </a:xfrm>
        </p:spPr>
        <p:txBody>
          <a:bodyPr/>
          <a:lstStyle/>
          <a:p>
            <a:r>
              <a:rPr lang="en-GB" sz="1600"/>
              <a:t>Summary of materials used in research sessions</a:t>
            </a:r>
            <a:endParaRPr lang="en-GB"/>
          </a:p>
        </p:txBody>
      </p:sp>
    </p:spTree>
    <p:extLst>
      <p:ext uri="{BB962C8B-B14F-4D97-AF65-F5344CB8AC3E}">
        <p14:creationId xmlns:p14="http://schemas.microsoft.com/office/powerpoint/2010/main" val="37970261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62" name="Google Shape;162;p22"/>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latin typeface="Arial" panose="020B0604020202020204" pitchFamily="34" charset="0"/>
                <a:cs typeface="Arial" panose="020B0604020202020204" pitchFamily="34" charset="0"/>
              </a:rPr>
              <a:t>Resources and materials</a:t>
            </a:r>
            <a:endParaRPr lang="en-US">
              <a:latin typeface="Arial" panose="020B0604020202020204" pitchFamily="34" charset="0"/>
              <a:cs typeface="Arial" panose="020B0604020202020204" pitchFamily="34" charset="0"/>
            </a:endParaRPr>
          </a:p>
        </p:txBody>
      </p:sp>
      <p:sp>
        <p:nvSpPr>
          <p:cNvPr id="164" name="Google Shape;164;p22"/>
          <p:cNvSpPr txBox="1">
            <a:spLocks noGrp="1"/>
          </p:cNvSpPr>
          <p:nvPr>
            <p:ph sz="half" idx="1"/>
          </p:nvPr>
        </p:nvSpPr>
        <p:spPr>
          <a:xfrm>
            <a:off x="457827" y="1098708"/>
            <a:ext cx="3790173" cy="1077564"/>
          </a:xfrm>
          <a:prstGeom prst="rect">
            <a:avLst/>
          </a:prstGeom>
        </p:spPr>
        <p:txBody>
          <a:bodyPr spcFirstLastPara="1" wrap="square" lIns="0" tIns="0" rIns="0" bIns="0" anchor="t" anchorCtr="0">
            <a:normAutofit lnSpcReduction="10000"/>
          </a:bodyPr>
          <a:lstStyle/>
          <a:p>
            <a:pPr>
              <a:lnSpc>
                <a:spcPct val="95000"/>
              </a:lnSpc>
            </a:pPr>
            <a:r>
              <a:rPr lang="en-GB" sz="1000">
                <a:solidFill>
                  <a:srgbClr val="585858"/>
                </a:solidFill>
                <a:latin typeface="Arial"/>
                <a:ea typeface="Arial"/>
                <a:cs typeface="Arial"/>
                <a:sym typeface="Arial"/>
              </a:rPr>
              <a:t>Hypothetical resources and materials that could support the home energy rating process were tested with </a:t>
            </a:r>
            <a:r>
              <a:rPr lang="en-GB">
                <a:latin typeface="Arial"/>
                <a:ea typeface="Arial"/>
                <a:cs typeface="Arial"/>
                <a:sym typeface="Arial"/>
              </a:rPr>
              <a:t>RE agents</a:t>
            </a:r>
            <a:r>
              <a:rPr lang="en-GB" sz="1000">
                <a:solidFill>
                  <a:srgbClr val="585858"/>
                </a:solidFill>
                <a:latin typeface="Arial"/>
                <a:ea typeface="Arial"/>
                <a:cs typeface="Arial"/>
                <a:sym typeface="Arial"/>
              </a:rPr>
              <a:t>. </a:t>
            </a:r>
            <a:r>
              <a:rPr lang="en-GB">
                <a:latin typeface="Arial"/>
                <a:ea typeface="Arial"/>
                <a:cs typeface="Arial"/>
                <a:sym typeface="Arial"/>
              </a:rPr>
              <a:t>RE agents</a:t>
            </a:r>
            <a:r>
              <a:rPr lang="en-GB" sz="1000">
                <a:solidFill>
                  <a:srgbClr val="585858"/>
                </a:solidFill>
                <a:latin typeface="Arial"/>
                <a:ea typeface="Arial"/>
                <a:cs typeface="Arial"/>
                <a:sym typeface="Arial"/>
              </a:rPr>
              <a:t> positioned the resource types where and when they thought they would be most useful in a property sales journey. </a:t>
            </a:r>
            <a:r>
              <a:rPr lang="en-GB">
                <a:latin typeface="Arial"/>
                <a:ea typeface="Arial"/>
                <a:cs typeface="Arial"/>
                <a:sym typeface="Arial"/>
              </a:rPr>
              <a:t>RE agents</a:t>
            </a:r>
            <a:r>
              <a:rPr lang="en-GB" sz="1000">
                <a:solidFill>
                  <a:srgbClr val="585858"/>
                </a:solidFill>
                <a:latin typeface="Arial"/>
                <a:ea typeface="Arial"/>
                <a:cs typeface="Arial"/>
                <a:sym typeface="Arial"/>
              </a:rPr>
              <a:t> then built on what they would expect and like to see from these resources. Resources were not prioritised or ranked but were identified as key resources.</a:t>
            </a:r>
            <a:endParaRPr lang="en-GB" sz="1000">
              <a:solidFill>
                <a:srgbClr val="585858"/>
              </a:solidFill>
              <a:latin typeface="Arial"/>
              <a:cs typeface="Arial"/>
            </a:endParaRPr>
          </a:p>
        </p:txBody>
      </p:sp>
      <p:grpSp>
        <p:nvGrpSpPr>
          <p:cNvPr id="6" name="Group 5" descr="The image shows the real estate process on a linear timeline. Each phase of the process is explored further in the following slides.">
            <a:extLst>
              <a:ext uri="{FF2B5EF4-FFF2-40B4-BE49-F238E27FC236}">
                <a16:creationId xmlns:a16="http://schemas.microsoft.com/office/drawing/2014/main" id="{0329D4A3-510F-77AB-8E61-9DC6F8742DA2}"/>
              </a:ext>
            </a:extLst>
          </p:cNvPr>
          <p:cNvGrpSpPr/>
          <p:nvPr/>
        </p:nvGrpSpPr>
        <p:grpSpPr>
          <a:xfrm>
            <a:off x="36548" y="2301550"/>
            <a:ext cx="9074223" cy="2782824"/>
            <a:chOff x="36548" y="2301550"/>
            <a:chExt cx="9074223" cy="2782824"/>
          </a:xfrm>
        </p:grpSpPr>
        <p:sp>
          <p:nvSpPr>
            <p:cNvPr id="165" name="Google Shape;165;p22"/>
            <p:cNvSpPr txBox="1"/>
            <p:nvPr/>
          </p:nvSpPr>
          <p:spPr>
            <a:xfrm>
              <a:off x="1298475" y="2301550"/>
              <a:ext cx="1323300" cy="301800"/>
            </a:xfrm>
            <a:prstGeom prst="rect">
              <a:avLst/>
            </a:prstGeom>
            <a:noFill/>
            <a:ln>
              <a:noFill/>
            </a:ln>
          </p:spPr>
          <p:txBody>
            <a:bodyPr spcFirstLastPara="1" wrap="square" lIns="91425" tIns="91425" rIns="91425" bIns="91425" anchor="t" anchorCtr="0">
              <a:spAutoFit/>
            </a:bodyPr>
            <a:lstStyle/>
            <a:p>
              <a:pPr marL="0" lvl="0" indent="0" algn="ctr" rtl="0">
                <a:lnSpc>
                  <a:spcPct val="95000"/>
                </a:lnSpc>
                <a:spcBef>
                  <a:spcPts val="0"/>
                </a:spcBef>
                <a:spcAft>
                  <a:spcPts val="500"/>
                </a:spcAft>
                <a:buNone/>
              </a:pPr>
              <a:r>
                <a:rPr lang="en-GB" sz="800">
                  <a:solidFill>
                    <a:srgbClr val="585858"/>
                  </a:solidFill>
                </a:rPr>
                <a:t>PREPARATION PHASE</a:t>
              </a:r>
              <a:endParaRPr/>
            </a:p>
          </p:txBody>
        </p:sp>
        <p:sp>
          <p:nvSpPr>
            <p:cNvPr id="166" name="Google Shape;166;p22"/>
            <p:cNvSpPr txBox="1"/>
            <p:nvPr/>
          </p:nvSpPr>
          <p:spPr>
            <a:xfrm>
              <a:off x="4808275" y="2301550"/>
              <a:ext cx="1323300" cy="301800"/>
            </a:xfrm>
            <a:prstGeom prst="rect">
              <a:avLst/>
            </a:prstGeom>
            <a:noFill/>
            <a:ln>
              <a:noFill/>
            </a:ln>
          </p:spPr>
          <p:txBody>
            <a:bodyPr spcFirstLastPara="1" wrap="square" lIns="91425" tIns="91425" rIns="91425" bIns="91425" anchor="t" anchorCtr="0">
              <a:spAutoFit/>
            </a:bodyPr>
            <a:lstStyle/>
            <a:p>
              <a:pPr marL="0" lvl="0" indent="0" algn="ctr" rtl="0">
                <a:lnSpc>
                  <a:spcPct val="95000"/>
                </a:lnSpc>
                <a:spcBef>
                  <a:spcPts val="0"/>
                </a:spcBef>
                <a:spcAft>
                  <a:spcPts val="500"/>
                </a:spcAft>
                <a:buNone/>
              </a:pPr>
              <a:r>
                <a:rPr lang="en-GB" sz="800">
                  <a:solidFill>
                    <a:srgbClr val="585858"/>
                  </a:solidFill>
                </a:rPr>
                <a:t>ENGAGEMENT PHASE</a:t>
              </a:r>
              <a:endParaRPr/>
            </a:p>
          </p:txBody>
        </p:sp>
        <p:sp>
          <p:nvSpPr>
            <p:cNvPr id="167" name="Google Shape;167;p22"/>
            <p:cNvSpPr txBox="1"/>
            <p:nvPr/>
          </p:nvSpPr>
          <p:spPr>
            <a:xfrm>
              <a:off x="7428875" y="2301550"/>
              <a:ext cx="1323300" cy="301800"/>
            </a:xfrm>
            <a:prstGeom prst="rect">
              <a:avLst/>
            </a:prstGeom>
            <a:noFill/>
            <a:ln>
              <a:noFill/>
            </a:ln>
          </p:spPr>
          <p:txBody>
            <a:bodyPr spcFirstLastPara="1" wrap="square" lIns="91425" tIns="91425" rIns="91425" bIns="91425" anchor="t" anchorCtr="0">
              <a:spAutoFit/>
            </a:bodyPr>
            <a:lstStyle/>
            <a:p>
              <a:pPr marL="0" lvl="0" indent="0" algn="ctr" rtl="0">
                <a:lnSpc>
                  <a:spcPct val="95000"/>
                </a:lnSpc>
                <a:spcBef>
                  <a:spcPts val="0"/>
                </a:spcBef>
                <a:spcAft>
                  <a:spcPts val="500"/>
                </a:spcAft>
                <a:buNone/>
              </a:pPr>
              <a:r>
                <a:rPr lang="en-GB" sz="800">
                  <a:solidFill>
                    <a:srgbClr val="585858"/>
                  </a:solidFill>
                </a:rPr>
                <a:t>FINALISE PHASE</a:t>
              </a:r>
              <a:endParaRPr/>
            </a:p>
          </p:txBody>
        </p:sp>
        <p:sp>
          <p:nvSpPr>
            <p:cNvPr id="159" name="Google Shape;159;p22"/>
            <p:cNvSpPr/>
            <p:nvPr/>
          </p:nvSpPr>
          <p:spPr>
            <a:xfrm>
              <a:off x="7427797" y="2537275"/>
              <a:ext cx="1596178" cy="875400"/>
            </a:xfrm>
            <a:prstGeom prst="rect">
              <a:avLst/>
            </a:prstGeom>
            <a:noFill/>
            <a:ln w="19050" cap="flat" cmpd="sng">
              <a:solidFill>
                <a:srgbClr val="58585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0" name="Google Shape;160;p22"/>
            <p:cNvSpPr/>
            <p:nvPr/>
          </p:nvSpPr>
          <p:spPr>
            <a:xfrm>
              <a:off x="3858317" y="2537275"/>
              <a:ext cx="3528902" cy="875400"/>
            </a:xfrm>
            <a:prstGeom prst="rect">
              <a:avLst/>
            </a:prstGeom>
            <a:noFill/>
            <a:ln w="19050" cap="flat" cmpd="sng">
              <a:solidFill>
                <a:srgbClr val="58585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1" name="Google Shape;161;p22"/>
            <p:cNvSpPr/>
            <p:nvPr/>
          </p:nvSpPr>
          <p:spPr>
            <a:xfrm>
              <a:off x="82575" y="2537275"/>
              <a:ext cx="3731842" cy="875400"/>
            </a:xfrm>
            <a:prstGeom prst="rect">
              <a:avLst/>
            </a:prstGeom>
            <a:noFill/>
            <a:ln w="19050" cap="flat" cmpd="sng">
              <a:solidFill>
                <a:srgbClr val="58585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 name="Picture 1" descr="Image of the phases on a linier time line Preparation phase, engagement phase and final phase.&#10;">
              <a:extLst>
                <a:ext uri="{FF2B5EF4-FFF2-40B4-BE49-F238E27FC236}">
                  <a16:creationId xmlns:a16="http://schemas.microsoft.com/office/drawing/2014/main" id="{C8D85E15-EF44-55B9-D290-386B491E4C54}"/>
                </a:ext>
              </a:extLst>
            </p:cNvPr>
            <p:cNvPicPr>
              <a:picLocks noChangeAspect="1"/>
            </p:cNvPicPr>
            <p:nvPr/>
          </p:nvPicPr>
          <p:blipFill>
            <a:blip r:embed="rId3"/>
            <a:stretch>
              <a:fillRect/>
            </a:stretch>
          </p:blipFill>
          <p:spPr>
            <a:xfrm>
              <a:off x="36548" y="2604293"/>
              <a:ext cx="9074223" cy="2480081"/>
            </a:xfrm>
            <a:prstGeom prst="rect">
              <a:avLst/>
            </a:prstGeom>
          </p:spPr>
        </p:pic>
      </p:grpSp>
      <p:sp>
        <p:nvSpPr>
          <p:cNvPr id="4" name="Slide Number Placeholder 3">
            <a:extLst>
              <a:ext uri="{FF2B5EF4-FFF2-40B4-BE49-F238E27FC236}">
                <a16:creationId xmlns:a16="http://schemas.microsoft.com/office/drawing/2014/main" id="{74D01868-1741-BC68-7406-C8E11953AE90}"/>
              </a:ext>
            </a:extLst>
          </p:cNvPr>
          <p:cNvSpPr>
            <a:spLocks noGrp="1"/>
          </p:cNvSpPr>
          <p:nvPr>
            <p:ph type="sldNum" sz="quarter" idx="12"/>
          </p:nvPr>
        </p:nvSpPr>
        <p:spPr/>
        <p:txBody>
          <a:bodyPr>
            <a:normAutofit/>
          </a:bodyPr>
          <a:lstStyle/>
          <a:p>
            <a:fld id="{178BA19D-C1A8-2A4D-80DC-523B2B2B450E}" type="slidenum">
              <a:rPr lang="en-US" smtClean="0"/>
              <a:pPr/>
              <a:t>63</a:t>
            </a:fld>
            <a:endParaRPr lang="en-US"/>
          </a:p>
        </p:txBody>
      </p:sp>
    </p:spTree>
    <p:extLst>
      <p:ext uri="{BB962C8B-B14F-4D97-AF65-F5344CB8AC3E}">
        <p14:creationId xmlns:p14="http://schemas.microsoft.com/office/powerpoint/2010/main" val="1489418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3"/>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latin typeface="Arial" panose="020B0604020202020204" pitchFamily="34" charset="0"/>
              </a:rPr>
              <a:t>Preparation phase – 1 </a:t>
            </a:r>
            <a:endParaRPr lang="en-US">
              <a:latin typeface="Arial" panose="020B0604020202020204" pitchFamily="34" charset="0"/>
            </a:endParaRPr>
          </a:p>
        </p:txBody>
      </p:sp>
      <p:pic>
        <p:nvPicPr>
          <p:cNvPr id="2" name="Picture 1">
            <a:extLst>
              <a:ext uri="{FF2B5EF4-FFF2-40B4-BE49-F238E27FC236}">
                <a16:creationId xmlns:a16="http://schemas.microsoft.com/office/drawing/2014/main" id="{E9B01BBB-C2BA-AA6A-C751-C041E864A8E3}"/>
              </a:ext>
              <a:ext uri="{C183D7F6-B498-43B3-948B-1728B52AA6E4}">
                <adec:decorative xmlns:adec="http://schemas.microsoft.com/office/drawing/2017/decorative" val="1"/>
              </a:ext>
            </a:extLst>
          </p:cNvPr>
          <p:cNvPicPr>
            <a:picLocks noChangeAspect="1"/>
          </p:cNvPicPr>
          <p:nvPr/>
        </p:nvPicPr>
        <p:blipFill>
          <a:blip r:embed="rId3"/>
          <a:srcRect l="-82" r="66733" b="1863"/>
          <a:stretch/>
        </p:blipFill>
        <p:spPr>
          <a:xfrm>
            <a:off x="3606166" y="793718"/>
            <a:ext cx="2075684" cy="4029462"/>
          </a:xfrm>
          <a:prstGeom prst="rect">
            <a:avLst/>
          </a:prstGeom>
        </p:spPr>
      </p:pic>
      <p:cxnSp>
        <p:nvCxnSpPr>
          <p:cNvPr id="13" name="Straight Arrow Connector 12">
            <a:extLst>
              <a:ext uri="{FF2B5EF4-FFF2-40B4-BE49-F238E27FC236}">
                <a16:creationId xmlns:a16="http://schemas.microsoft.com/office/drawing/2014/main" id="{132BA10D-B588-4F37-CDEC-FB748E9388BE}"/>
              </a:ext>
              <a:ext uri="{C183D7F6-B498-43B3-948B-1728B52AA6E4}">
                <adec:decorative xmlns:adec="http://schemas.microsoft.com/office/drawing/2017/decorative" val="1"/>
              </a:ext>
            </a:extLst>
          </p:cNvPr>
          <p:cNvCxnSpPr>
            <a:cxnSpLocks/>
          </p:cNvCxnSpPr>
          <p:nvPr/>
        </p:nvCxnSpPr>
        <p:spPr>
          <a:xfrm>
            <a:off x="3295134" y="1285342"/>
            <a:ext cx="461526" cy="0"/>
          </a:xfrm>
          <a:prstGeom prst="straightConnector1">
            <a:avLst/>
          </a:prstGeom>
          <a:ln>
            <a:solidFill>
              <a:srgbClr val="EF9973"/>
            </a:solidFill>
            <a:tailEnd type="oval"/>
          </a:ln>
        </p:spPr>
        <p:style>
          <a:lnRef idx="1">
            <a:schemeClr val="accent1"/>
          </a:lnRef>
          <a:fillRef idx="0">
            <a:schemeClr val="accent1"/>
          </a:fillRef>
          <a:effectRef idx="0">
            <a:schemeClr val="accent1"/>
          </a:effectRef>
          <a:fontRef idx="minor">
            <a:schemeClr val="tx1"/>
          </a:fontRef>
        </p:style>
      </p:cxnSp>
      <p:sp>
        <p:nvSpPr>
          <p:cNvPr id="174" name="Google Shape;174;p23"/>
          <p:cNvSpPr txBox="1">
            <a:spLocks noGrp="1"/>
          </p:cNvSpPr>
          <p:nvPr>
            <p:ph sz="half" idx="1"/>
          </p:nvPr>
        </p:nvSpPr>
        <p:spPr>
          <a:xfrm>
            <a:off x="457827" y="1209156"/>
            <a:ext cx="2837307" cy="1610243"/>
          </a:xfrm>
          <a:prstGeom prst="rect">
            <a:avLst/>
          </a:prstGeom>
        </p:spPr>
        <p:txBody>
          <a:bodyPr spcFirstLastPara="1" wrap="square" lIns="0" tIns="0" rIns="0" bIns="0" anchor="t" anchorCtr="0">
            <a:noAutofit/>
          </a:bodyPr>
          <a:lstStyle/>
          <a:p>
            <a:pPr marL="0" marR="0" lvl="0" indent="0" rtl="0">
              <a:lnSpc>
                <a:spcPct val="95000"/>
              </a:lnSpc>
              <a:spcBef>
                <a:spcPts val="0"/>
              </a:spcBef>
              <a:spcAft>
                <a:spcPts val="0"/>
              </a:spcAft>
              <a:buNone/>
            </a:pPr>
            <a:r>
              <a:rPr lang="en-GB" sz="800" b="1">
                <a:solidFill>
                  <a:srgbClr val="585858"/>
                </a:solidFill>
                <a:latin typeface="Arial"/>
                <a:ea typeface="Arial"/>
                <a:cs typeface="Arial"/>
                <a:sym typeface="Arial"/>
              </a:rPr>
              <a:t>Proactive Education: Learning and professional development</a:t>
            </a:r>
            <a:endParaRPr sz="800" b="1">
              <a:solidFill>
                <a:srgbClr val="585858"/>
              </a:solidFill>
              <a:latin typeface="Arial"/>
              <a:ea typeface="Arial"/>
              <a:cs typeface="Arial"/>
              <a:sym typeface="Arial"/>
            </a:endParaRPr>
          </a:p>
          <a:p>
            <a:pPr marL="0" marR="0" lvl="0" indent="0" rtl="0">
              <a:lnSpc>
                <a:spcPct val="95000"/>
              </a:lnSpc>
              <a:spcBef>
                <a:spcPts val="500"/>
              </a:spcBef>
              <a:spcAft>
                <a:spcPts val="0"/>
              </a:spcAft>
              <a:buNone/>
            </a:pPr>
            <a:r>
              <a:rPr lang="en-GB" sz="800">
                <a:solidFill>
                  <a:srgbClr val="585858"/>
                </a:solidFill>
                <a:latin typeface="Arial"/>
                <a:ea typeface="Arial"/>
                <a:cs typeface="Arial"/>
                <a:sym typeface="Arial"/>
              </a:rPr>
              <a:t>Before any legislative requirements are introduced, real estate agents must be equipped with the knowledge and skills to navigate energy efficiency standards. Rather than relying on basic consumer brochures or reactive updates, agents need comprehensive yet concise educational resources that enable them. This proactive approach will build confidence and ensure agents are prepared to lead in a changing market.</a:t>
            </a:r>
            <a:endParaRPr sz="800">
              <a:solidFill>
                <a:srgbClr val="585858"/>
              </a:solidFill>
              <a:latin typeface="Arial"/>
              <a:ea typeface="Arial"/>
              <a:cs typeface="Arial"/>
              <a:sym typeface="Arial"/>
            </a:endParaRPr>
          </a:p>
          <a:p>
            <a:pPr>
              <a:lnSpc>
                <a:spcPct val="95000"/>
              </a:lnSpc>
            </a:pPr>
            <a:r>
              <a:rPr lang="en-GB" sz="800" i="1">
                <a:solidFill>
                  <a:srgbClr val="585858"/>
                </a:solidFill>
                <a:latin typeface="Arial"/>
                <a:ea typeface="Arial"/>
                <a:cs typeface="Arial"/>
                <a:sym typeface="Arial"/>
              </a:rPr>
              <a:t>Learning about it before it becomes legislated so you are ahead of the game.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Resources 1</a:t>
            </a:r>
            <a:endParaRPr sz="800" i="1">
              <a:solidFill>
                <a:srgbClr val="585858"/>
              </a:solidFill>
              <a:latin typeface="Arial"/>
              <a:ea typeface="Arial"/>
              <a:cs typeface="Arial"/>
              <a:sym typeface="Arial"/>
            </a:endParaRPr>
          </a:p>
        </p:txBody>
      </p:sp>
      <p:cxnSp>
        <p:nvCxnSpPr>
          <p:cNvPr id="15" name="Straight Arrow Connector 14">
            <a:extLst>
              <a:ext uri="{FF2B5EF4-FFF2-40B4-BE49-F238E27FC236}">
                <a16:creationId xmlns:a16="http://schemas.microsoft.com/office/drawing/2014/main" id="{38F0084C-4766-AA14-479D-E919F7A7E81B}"/>
              </a:ext>
              <a:ext uri="{C183D7F6-B498-43B3-948B-1728B52AA6E4}">
                <adec:decorative xmlns:adec="http://schemas.microsoft.com/office/drawing/2017/decorative" val="1"/>
              </a:ext>
            </a:extLst>
          </p:cNvPr>
          <p:cNvCxnSpPr>
            <a:cxnSpLocks/>
          </p:cNvCxnSpPr>
          <p:nvPr/>
        </p:nvCxnSpPr>
        <p:spPr>
          <a:xfrm>
            <a:off x="3295134" y="3218033"/>
            <a:ext cx="674886" cy="0"/>
          </a:xfrm>
          <a:prstGeom prst="straightConnector1">
            <a:avLst/>
          </a:prstGeom>
          <a:ln>
            <a:solidFill>
              <a:srgbClr val="EF9973"/>
            </a:solidFill>
            <a:tailEnd type="oval"/>
          </a:ln>
        </p:spPr>
        <p:style>
          <a:lnRef idx="1">
            <a:schemeClr val="accent1"/>
          </a:lnRef>
          <a:fillRef idx="0">
            <a:schemeClr val="accent1"/>
          </a:fillRef>
          <a:effectRef idx="0">
            <a:schemeClr val="accent1"/>
          </a:effectRef>
          <a:fontRef idx="minor">
            <a:schemeClr val="tx1"/>
          </a:fontRef>
        </p:style>
      </p:cxnSp>
      <p:sp>
        <p:nvSpPr>
          <p:cNvPr id="180" name="Google Shape;180;p23"/>
          <p:cNvSpPr txBox="1"/>
          <p:nvPr/>
        </p:nvSpPr>
        <p:spPr>
          <a:xfrm>
            <a:off x="457827" y="3162850"/>
            <a:ext cx="2837307" cy="1542987"/>
          </a:xfrm>
          <a:prstGeom prst="rect">
            <a:avLst/>
          </a:prstGeom>
          <a:noFill/>
          <a:ln>
            <a:noFill/>
          </a:ln>
        </p:spPr>
        <p:txBody>
          <a:bodyPr spcFirstLastPara="1" wrap="square" lIns="0" tIns="0" rIns="0" bIns="0" anchor="t" anchorCtr="0">
            <a:spAutoFit/>
          </a:bodyPr>
          <a:lstStyle/>
          <a:p>
            <a:pPr marL="0" lvl="0" indent="0" rtl="0">
              <a:lnSpc>
                <a:spcPct val="95000"/>
              </a:lnSpc>
              <a:spcBef>
                <a:spcPts val="0"/>
              </a:spcBef>
              <a:spcAft>
                <a:spcPts val="0"/>
              </a:spcAft>
              <a:buNone/>
            </a:pPr>
            <a:r>
              <a:rPr lang="en-GB" sz="800" b="1">
                <a:solidFill>
                  <a:srgbClr val="585858"/>
                </a:solidFill>
              </a:rPr>
              <a:t>Don’t give agents new tech instead integrate into existing</a:t>
            </a:r>
            <a:endParaRPr sz="800" b="1">
              <a:solidFill>
                <a:srgbClr val="585858"/>
              </a:solidFill>
            </a:endParaRPr>
          </a:p>
          <a:p>
            <a:pPr marL="0" lvl="0" indent="0" rtl="0">
              <a:lnSpc>
                <a:spcPct val="95000"/>
              </a:lnSpc>
              <a:spcBef>
                <a:spcPts val="500"/>
              </a:spcBef>
              <a:spcAft>
                <a:spcPts val="0"/>
              </a:spcAft>
              <a:buNone/>
            </a:pPr>
            <a:r>
              <a:rPr lang="en-GB" sz="800">
                <a:solidFill>
                  <a:srgbClr val="585858"/>
                </a:solidFill>
              </a:rPr>
              <a:t>Rather than introducing new technologies, it's crucial to optimise existing tools to support home energy ratings. Real estate agents are already overwhelmed with software they barely utilise. So any new content or materials should integrate seamlessly with current CRM systems for ease of use, avoiding additional tech overload.</a:t>
            </a:r>
            <a:endParaRPr sz="800">
              <a:solidFill>
                <a:srgbClr val="585858"/>
              </a:solidFill>
            </a:endParaRPr>
          </a:p>
          <a:p>
            <a:pPr>
              <a:lnSpc>
                <a:spcPct val="95000"/>
              </a:lnSpc>
              <a:spcBef>
                <a:spcPts val="500"/>
              </a:spcBef>
            </a:pPr>
            <a:r>
              <a:rPr lang="en-GB" sz="800" i="1">
                <a:solidFill>
                  <a:srgbClr val="585858"/>
                </a:solidFill>
              </a:rPr>
              <a:t>Do we really need any more tech?? we've got agents that don't even use 10% of what they have available in their office anyway. - RE agents Resources 2</a:t>
            </a:r>
            <a:endParaRPr sz="800" i="1">
              <a:solidFill>
                <a:srgbClr val="585858"/>
              </a:solidFill>
            </a:endParaRPr>
          </a:p>
          <a:p>
            <a:pPr marL="0" lvl="0" indent="0" rtl="0">
              <a:lnSpc>
                <a:spcPct val="95000"/>
              </a:lnSpc>
              <a:spcBef>
                <a:spcPts val="500"/>
              </a:spcBef>
              <a:spcAft>
                <a:spcPts val="500"/>
              </a:spcAft>
              <a:buNone/>
            </a:pPr>
            <a:endParaRPr sz="800">
              <a:solidFill>
                <a:srgbClr val="585858"/>
              </a:solidFill>
            </a:endParaRPr>
          </a:p>
        </p:txBody>
      </p:sp>
      <p:cxnSp>
        <p:nvCxnSpPr>
          <p:cNvPr id="20" name="Straight Arrow Connector 19">
            <a:extLst>
              <a:ext uri="{FF2B5EF4-FFF2-40B4-BE49-F238E27FC236}">
                <a16:creationId xmlns:a16="http://schemas.microsoft.com/office/drawing/2014/main" id="{A6243FA3-4000-E136-5B7F-997AA2E30718}"/>
              </a:ext>
              <a:ext uri="{C183D7F6-B498-43B3-948B-1728B52AA6E4}">
                <adec:decorative xmlns:adec="http://schemas.microsoft.com/office/drawing/2017/decorative" val="1"/>
              </a:ext>
            </a:extLst>
          </p:cNvPr>
          <p:cNvCxnSpPr>
            <a:cxnSpLocks/>
          </p:cNvCxnSpPr>
          <p:nvPr/>
        </p:nvCxnSpPr>
        <p:spPr>
          <a:xfrm flipH="1">
            <a:off x="5196840" y="1308202"/>
            <a:ext cx="535097" cy="0"/>
          </a:xfrm>
          <a:prstGeom prst="straightConnector1">
            <a:avLst/>
          </a:prstGeom>
          <a:ln>
            <a:solidFill>
              <a:srgbClr val="EF9973"/>
            </a:solidFill>
            <a:tailEnd type="oval"/>
          </a:ln>
        </p:spPr>
        <p:style>
          <a:lnRef idx="1">
            <a:schemeClr val="accent1"/>
          </a:lnRef>
          <a:fillRef idx="0">
            <a:schemeClr val="accent1"/>
          </a:fillRef>
          <a:effectRef idx="0">
            <a:schemeClr val="accent1"/>
          </a:effectRef>
          <a:fontRef idx="minor">
            <a:schemeClr val="tx1"/>
          </a:fontRef>
        </p:style>
      </p:cxnSp>
      <p:sp>
        <p:nvSpPr>
          <p:cNvPr id="176" name="Google Shape;176;p23"/>
          <p:cNvSpPr txBox="1"/>
          <p:nvPr/>
        </p:nvSpPr>
        <p:spPr>
          <a:xfrm>
            <a:off x="5867398" y="1134364"/>
            <a:ext cx="2818771" cy="1776897"/>
          </a:xfrm>
          <a:prstGeom prst="rect">
            <a:avLst/>
          </a:prstGeom>
          <a:noFill/>
          <a:ln>
            <a:noFill/>
          </a:ln>
        </p:spPr>
        <p:txBody>
          <a:bodyPr spcFirstLastPara="1" wrap="square" lIns="0" tIns="0" rIns="0" bIns="0" anchor="t" anchorCtr="0">
            <a:spAutoFit/>
          </a:bodyPr>
          <a:lstStyle/>
          <a:p>
            <a:pPr marL="0" lvl="0" indent="0" rtl="0">
              <a:lnSpc>
                <a:spcPct val="95000"/>
              </a:lnSpc>
              <a:spcBef>
                <a:spcPts val="0"/>
              </a:spcBef>
              <a:spcAft>
                <a:spcPts val="0"/>
              </a:spcAft>
              <a:buNone/>
            </a:pPr>
            <a:r>
              <a:rPr lang="en-GB" sz="800" b="1">
                <a:solidFill>
                  <a:srgbClr val="585858"/>
                </a:solidFill>
              </a:rPr>
              <a:t>Cheat sheet: Quick-reference guide for home energy ratings</a:t>
            </a:r>
            <a:endParaRPr sz="800" b="1">
              <a:solidFill>
                <a:srgbClr val="585858"/>
              </a:solidFill>
            </a:endParaRPr>
          </a:p>
          <a:p>
            <a:pPr marL="0" lvl="0" indent="0" rtl="0">
              <a:lnSpc>
                <a:spcPct val="95000"/>
              </a:lnSpc>
              <a:spcBef>
                <a:spcPts val="500"/>
              </a:spcBef>
              <a:spcAft>
                <a:spcPts val="0"/>
              </a:spcAft>
              <a:buNone/>
            </a:pPr>
            <a:r>
              <a:rPr lang="en-GB" sz="800">
                <a:solidFill>
                  <a:srgbClr val="585858"/>
                </a:solidFill>
              </a:rPr>
              <a:t>A cheat sheet would provide real estate agents with concise, essential information about home energy ratings—what they are, how they are assessed, and what they mean. This quick-reference tool would be similar to past compliance guides, helping agents confidently answer questions and advise clients without needing to delve into lengthy documents.</a:t>
            </a:r>
            <a:endParaRPr sz="800">
              <a:solidFill>
                <a:srgbClr val="585858"/>
              </a:solidFill>
            </a:endParaRPr>
          </a:p>
          <a:p>
            <a:pPr>
              <a:lnSpc>
                <a:spcPct val="95000"/>
              </a:lnSpc>
              <a:spcBef>
                <a:spcPts val="500"/>
              </a:spcBef>
            </a:pPr>
            <a:r>
              <a:rPr lang="en-GB" sz="800" i="1">
                <a:solidFill>
                  <a:srgbClr val="585858"/>
                </a:solidFill>
              </a:rPr>
              <a:t>A cheat sheet for us, like when we had to become smoke alarm compliant in Qld. Information for us: we need to know what the ratings are, what they mean, how they are assessed. - RE agents Communicating Ratings 1</a:t>
            </a:r>
            <a:endParaRPr sz="800" i="1">
              <a:solidFill>
                <a:srgbClr val="585858"/>
              </a:solidFill>
            </a:endParaRPr>
          </a:p>
          <a:p>
            <a:pPr marL="0" lvl="0" indent="0" rtl="0">
              <a:lnSpc>
                <a:spcPct val="95000"/>
              </a:lnSpc>
              <a:spcBef>
                <a:spcPts val="500"/>
              </a:spcBef>
              <a:spcAft>
                <a:spcPts val="500"/>
              </a:spcAft>
              <a:buNone/>
            </a:pPr>
            <a:endParaRPr sz="800">
              <a:solidFill>
                <a:srgbClr val="585858"/>
              </a:solidFill>
            </a:endParaRPr>
          </a:p>
        </p:txBody>
      </p:sp>
      <p:cxnSp>
        <p:nvCxnSpPr>
          <p:cNvPr id="21" name="Straight Arrow Connector 20">
            <a:extLst>
              <a:ext uri="{FF2B5EF4-FFF2-40B4-BE49-F238E27FC236}">
                <a16:creationId xmlns:a16="http://schemas.microsoft.com/office/drawing/2014/main" id="{A32B44F2-6C31-A29A-F61D-DBE8C79F3299}"/>
              </a:ext>
              <a:ext uri="{C183D7F6-B498-43B3-948B-1728B52AA6E4}">
                <adec:decorative xmlns:adec="http://schemas.microsoft.com/office/drawing/2017/decorative" val="1"/>
              </a:ext>
            </a:extLst>
          </p:cNvPr>
          <p:cNvCxnSpPr>
            <a:cxnSpLocks/>
          </p:cNvCxnSpPr>
          <p:nvPr/>
        </p:nvCxnSpPr>
        <p:spPr>
          <a:xfrm flipH="1">
            <a:off x="4401178" y="4064644"/>
            <a:ext cx="1323719" cy="0"/>
          </a:xfrm>
          <a:prstGeom prst="straightConnector1">
            <a:avLst/>
          </a:prstGeom>
          <a:ln>
            <a:solidFill>
              <a:srgbClr val="EF9973"/>
            </a:solidFill>
            <a:tailEnd type="oval"/>
          </a:ln>
        </p:spPr>
        <p:style>
          <a:lnRef idx="1">
            <a:schemeClr val="accent1"/>
          </a:lnRef>
          <a:fillRef idx="0">
            <a:schemeClr val="accent1"/>
          </a:fillRef>
          <a:effectRef idx="0">
            <a:schemeClr val="accent1"/>
          </a:effectRef>
          <a:fontRef idx="minor">
            <a:schemeClr val="tx1"/>
          </a:fontRef>
        </p:style>
      </p:cxnSp>
      <p:sp>
        <p:nvSpPr>
          <p:cNvPr id="182" name="Google Shape;182;p23"/>
          <p:cNvSpPr txBox="1"/>
          <p:nvPr/>
        </p:nvSpPr>
        <p:spPr>
          <a:xfrm>
            <a:off x="5867398" y="3212851"/>
            <a:ext cx="2818773" cy="1542987"/>
          </a:xfrm>
          <a:prstGeom prst="rect">
            <a:avLst/>
          </a:prstGeom>
          <a:noFill/>
          <a:ln>
            <a:noFill/>
          </a:ln>
        </p:spPr>
        <p:txBody>
          <a:bodyPr spcFirstLastPara="1" wrap="square" lIns="0" tIns="0" rIns="0" bIns="0" anchor="t" anchorCtr="0">
            <a:spAutoFit/>
          </a:bodyPr>
          <a:lstStyle/>
          <a:p>
            <a:pPr marL="0" lvl="0" indent="0" rtl="0">
              <a:lnSpc>
                <a:spcPct val="95000"/>
              </a:lnSpc>
              <a:spcBef>
                <a:spcPts val="0"/>
              </a:spcBef>
              <a:spcAft>
                <a:spcPts val="0"/>
              </a:spcAft>
              <a:buNone/>
            </a:pPr>
            <a:r>
              <a:rPr lang="en-GB" sz="800" b="1">
                <a:solidFill>
                  <a:srgbClr val="585858"/>
                </a:solidFill>
              </a:rPr>
              <a:t>Agents won’t do any extra paperwork but property managers might</a:t>
            </a:r>
            <a:endParaRPr sz="800" b="1">
              <a:solidFill>
                <a:srgbClr val="585858"/>
              </a:solidFill>
            </a:endParaRPr>
          </a:p>
          <a:p>
            <a:pPr marL="0" lvl="0" indent="0" rtl="0">
              <a:lnSpc>
                <a:spcPct val="95000"/>
              </a:lnSpc>
              <a:spcBef>
                <a:spcPts val="500"/>
              </a:spcBef>
              <a:spcAft>
                <a:spcPts val="0"/>
              </a:spcAft>
              <a:buNone/>
            </a:pPr>
            <a:r>
              <a:rPr lang="en-GB" sz="800">
                <a:solidFill>
                  <a:srgbClr val="585858"/>
                </a:solidFill>
              </a:rPr>
              <a:t>Sales agents dislike paperwork, making checklists impractical for them. However, property managers and administrative staff, who are more compliance-focused, are better suited to handle checklist tasks related to home energy ratings, ensuring accuracy and adherence without burdening sales teams.</a:t>
            </a:r>
            <a:endParaRPr sz="800">
              <a:solidFill>
                <a:srgbClr val="585858"/>
              </a:solidFill>
            </a:endParaRPr>
          </a:p>
          <a:p>
            <a:pPr>
              <a:lnSpc>
                <a:spcPct val="95000"/>
              </a:lnSpc>
              <a:spcBef>
                <a:spcPts val="500"/>
              </a:spcBef>
            </a:pPr>
            <a:r>
              <a:rPr lang="en-GB" sz="800" i="1">
                <a:solidFill>
                  <a:srgbClr val="585858"/>
                </a:solidFill>
              </a:rPr>
              <a:t>Checklists - agents detest paperwork. - RE agents Resources 2</a:t>
            </a:r>
            <a:endParaRPr sz="800" i="1">
              <a:solidFill>
                <a:srgbClr val="585858"/>
              </a:solidFill>
            </a:endParaRPr>
          </a:p>
          <a:p>
            <a:pPr marL="0" lvl="0" indent="0" rtl="0">
              <a:lnSpc>
                <a:spcPct val="95000"/>
              </a:lnSpc>
              <a:spcBef>
                <a:spcPts val="500"/>
              </a:spcBef>
              <a:spcAft>
                <a:spcPts val="500"/>
              </a:spcAft>
              <a:buNone/>
            </a:pPr>
            <a:endParaRPr sz="800">
              <a:solidFill>
                <a:srgbClr val="585858"/>
              </a:solidFill>
            </a:endParaRPr>
          </a:p>
        </p:txBody>
      </p:sp>
      <p:grpSp>
        <p:nvGrpSpPr>
          <p:cNvPr id="14" name="Group 13">
            <a:extLst>
              <a:ext uri="{FF2B5EF4-FFF2-40B4-BE49-F238E27FC236}">
                <a16:creationId xmlns:a16="http://schemas.microsoft.com/office/drawing/2014/main" id="{5645E640-1BAF-9807-8FA5-1EDA8F05380D}"/>
              </a:ext>
              <a:ext uri="{C183D7F6-B498-43B3-948B-1728B52AA6E4}">
                <adec:decorative xmlns:adec="http://schemas.microsoft.com/office/drawing/2017/decorative" val="1"/>
              </a:ext>
            </a:extLst>
          </p:cNvPr>
          <p:cNvGrpSpPr/>
          <p:nvPr/>
        </p:nvGrpSpPr>
        <p:grpSpPr>
          <a:xfrm>
            <a:off x="5628047" y="1502510"/>
            <a:ext cx="148795" cy="189447"/>
            <a:chOff x="5611571" y="1502510"/>
            <a:chExt cx="148795" cy="189447"/>
          </a:xfrm>
        </p:grpSpPr>
        <p:cxnSp>
          <p:nvCxnSpPr>
            <p:cNvPr id="5" name="Straight Connector 4">
              <a:extLst>
                <a:ext uri="{FF2B5EF4-FFF2-40B4-BE49-F238E27FC236}">
                  <a16:creationId xmlns:a16="http://schemas.microsoft.com/office/drawing/2014/main" id="{10FAB616-2199-003C-4638-47E868585662}"/>
                </a:ext>
              </a:extLst>
            </p:cNvPr>
            <p:cNvCxnSpPr>
              <a:cxnSpLocks/>
            </p:cNvCxnSpPr>
            <p:nvPr/>
          </p:nvCxnSpPr>
          <p:spPr>
            <a:xfrm flipH="1">
              <a:off x="5611571"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3C87A2D-8EC2-D4AF-7AEE-1A129995A25B}"/>
                </a:ext>
              </a:extLst>
            </p:cNvPr>
            <p:cNvCxnSpPr>
              <a:cxnSpLocks/>
            </p:cNvCxnSpPr>
            <p:nvPr/>
          </p:nvCxnSpPr>
          <p:spPr>
            <a:xfrm flipH="1">
              <a:off x="5656476"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 name="Slide Number Placeholder 3">
            <a:extLst>
              <a:ext uri="{FF2B5EF4-FFF2-40B4-BE49-F238E27FC236}">
                <a16:creationId xmlns:a16="http://schemas.microsoft.com/office/drawing/2014/main" id="{7D559145-1B3E-B7BF-5C09-2C90F8D59451}"/>
              </a:ext>
            </a:extLst>
          </p:cNvPr>
          <p:cNvSpPr>
            <a:spLocks noGrp="1"/>
          </p:cNvSpPr>
          <p:nvPr>
            <p:ph type="sldNum" sz="quarter" idx="12"/>
          </p:nvPr>
        </p:nvSpPr>
        <p:spPr/>
        <p:txBody>
          <a:bodyPr>
            <a:normAutofit/>
          </a:bodyPr>
          <a:lstStyle/>
          <a:p>
            <a:fld id="{178BA19D-C1A8-2A4D-80DC-523B2B2B450E}" type="slidenum">
              <a:rPr lang="en-US" smtClean="0"/>
              <a:pPr/>
              <a:t>64</a:t>
            </a:fld>
            <a:endParaRPr lang="en-US"/>
          </a:p>
        </p:txBody>
      </p:sp>
    </p:spTree>
    <p:extLst>
      <p:ext uri="{BB962C8B-B14F-4D97-AF65-F5344CB8AC3E}">
        <p14:creationId xmlns:p14="http://schemas.microsoft.com/office/powerpoint/2010/main" val="8798531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71">
          <a:extLst>
            <a:ext uri="{FF2B5EF4-FFF2-40B4-BE49-F238E27FC236}">
              <a16:creationId xmlns:a16="http://schemas.microsoft.com/office/drawing/2014/main" id="{D3680F7C-6593-3DF1-1AD5-0E0A1BAEC5B8}"/>
            </a:ext>
          </a:extLst>
        </p:cNvPr>
        <p:cNvGrpSpPr/>
        <p:nvPr/>
      </p:nvGrpSpPr>
      <p:grpSpPr>
        <a:xfrm>
          <a:off x="0" y="0"/>
          <a:ext cx="0" cy="0"/>
          <a:chOff x="0" y="0"/>
          <a:chExt cx="0" cy="0"/>
        </a:xfrm>
      </p:grpSpPr>
      <p:sp>
        <p:nvSpPr>
          <p:cNvPr id="172" name="Google Shape;172;p23">
            <a:extLst>
              <a:ext uri="{FF2B5EF4-FFF2-40B4-BE49-F238E27FC236}">
                <a16:creationId xmlns:a16="http://schemas.microsoft.com/office/drawing/2014/main" id="{3F7B9F16-13FE-2080-91C7-B1463F634883}"/>
              </a:ext>
            </a:extLst>
          </p:cNvPr>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latin typeface="Arial" panose="020B0604020202020204" pitchFamily="34" charset="0"/>
              </a:rPr>
              <a:t>Preparation phase – 2 </a:t>
            </a:r>
            <a:endParaRPr lang="en-US">
              <a:latin typeface="Arial" panose="020B0604020202020204" pitchFamily="34" charset="0"/>
            </a:endParaRPr>
          </a:p>
        </p:txBody>
      </p:sp>
      <p:pic>
        <p:nvPicPr>
          <p:cNvPr id="2" name="Picture 1">
            <a:extLst>
              <a:ext uri="{FF2B5EF4-FFF2-40B4-BE49-F238E27FC236}">
                <a16:creationId xmlns:a16="http://schemas.microsoft.com/office/drawing/2014/main" id="{7A65CB88-D60C-F4BF-BB75-404C5ECA2655}"/>
              </a:ext>
              <a:ext uri="{C183D7F6-B498-43B3-948B-1728B52AA6E4}">
                <adec:decorative xmlns:adec="http://schemas.microsoft.com/office/drawing/2017/decorative" val="1"/>
              </a:ext>
            </a:extLst>
          </p:cNvPr>
          <p:cNvPicPr>
            <a:picLocks noChangeAspect="1"/>
          </p:cNvPicPr>
          <p:nvPr/>
        </p:nvPicPr>
        <p:blipFill>
          <a:blip r:embed="rId3"/>
          <a:srcRect l="36058" t="217" r="758" b="8402"/>
          <a:stretch/>
        </p:blipFill>
        <p:spPr>
          <a:xfrm>
            <a:off x="2727146" y="924449"/>
            <a:ext cx="3539642" cy="3377010"/>
          </a:xfrm>
          <a:prstGeom prst="rect">
            <a:avLst/>
          </a:prstGeom>
        </p:spPr>
      </p:pic>
      <p:sp>
        <p:nvSpPr>
          <p:cNvPr id="178" name="Google Shape;178;p23">
            <a:extLst>
              <a:ext uri="{FF2B5EF4-FFF2-40B4-BE49-F238E27FC236}">
                <a16:creationId xmlns:a16="http://schemas.microsoft.com/office/drawing/2014/main" id="{C6EB52FB-DD84-2633-D562-5386B023A783}"/>
              </a:ext>
            </a:extLst>
          </p:cNvPr>
          <p:cNvSpPr txBox="1"/>
          <p:nvPr/>
        </p:nvSpPr>
        <p:spPr>
          <a:xfrm>
            <a:off x="364523" y="1443768"/>
            <a:ext cx="2005676" cy="2857690"/>
          </a:xfrm>
          <a:prstGeom prst="rect">
            <a:avLst/>
          </a:prstGeom>
          <a:noFill/>
          <a:ln>
            <a:noFill/>
          </a:ln>
        </p:spPr>
        <p:txBody>
          <a:bodyPr spcFirstLastPara="1" wrap="square" lIns="0" tIns="0" rIns="0" bIns="0" anchor="t" anchorCtr="0">
            <a:spAutoFit/>
          </a:bodyPr>
          <a:lstStyle/>
          <a:p>
            <a:pPr marL="0" lvl="0" indent="0" rtl="0">
              <a:lnSpc>
                <a:spcPct val="95000"/>
              </a:lnSpc>
              <a:spcBef>
                <a:spcPts val="0"/>
              </a:spcBef>
              <a:spcAft>
                <a:spcPts val="0"/>
              </a:spcAft>
              <a:buNone/>
            </a:pPr>
            <a:r>
              <a:rPr lang="en-GB" sz="800" b="1">
                <a:solidFill>
                  <a:srgbClr val="585858"/>
                </a:solidFill>
              </a:rPr>
              <a:t>Sales scripts and marketing materials for home energy ratings</a:t>
            </a:r>
            <a:endParaRPr sz="800" b="1">
              <a:solidFill>
                <a:srgbClr val="585858"/>
              </a:solidFill>
            </a:endParaRPr>
          </a:p>
          <a:p>
            <a:pPr marL="0" lvl="0" indent="0" rtl="0">
              <a:lnSpc>
                <a:spcPct val="95000"/>
              </a:lnSpc>
              <a:spcBef>
                <a:spcPts val="500"/>
              </a:spcBef>
              <a:spcAft>
                <a:spcPts val="0"/>
              </a:spcAft>
              <a:buNone/>
            </a:pPr>
            <a:r>
              <a:rPr lang="en-GB" sz="800">
                <a:solidFill>
                  <a:srgbClr val="585858"/>
                </a:solidFill>
              </a:rPr>
              <a:t>Providing real estate agents with standardised sales scripts and consumer-focused marketing materials about home energy ratings would ensure clear and consistent communication. These tools would highlight the benefits to consumers, offering a compact yet detailed understanding. Standardised guides and disclosure documents from credible sources would increase transparency, allowing buyers to verify information independently while simplifying the agent’s role in educating clients.</a:t>
            </a:r>
            <a:endParaRPr sz="800">
              <a:solidFill>
                <a:srgbClr val="585858"/>
              </a:solidFill>
            </a:endParaRPr>
          </a:p>
          <a:p>
            <a:pPr>
              <a:lnSpc>
                <a:spcPct val="95000"/>
              </a:lnSpc>
              <a:spcBef>
                <a:spcPts val="500"/>
              </a:spcBef>
            </a:pPr>
            <a:r>
              <a:rPr lang="en-GB" sz="800" i="1">
                <a:solidFill>
                  <a:srgbClr val="585858"/>
                </a:solidFill>
              </a:rPr>
              <a:t>Would be great to have scripts for the sales people. - RE agents Resources 2</a:t>
            </a:r>
            <a:endParaRPr sz="800" i="1">
              <a:solidFill>
                <a:srgbClr val="585858"/>
              </a:solidFill>
            </a:endParaRPr>
          </a:p>
          <a:p>
            <a:pPr>
              <a:lnSpc>
                <a:spcPct val="95000"/>
              </a:lnSpc>
              <a:spcBef>
                <a:spcPts val="500"/>
              </a:spcBef>
            </a:pPr>
            <a:r>
              <a:rPr lang="en-GB" sz="800" i="1">
                <a:solidFill>
                  <a:srgbClr val="585858"/>
                </a:solidFill>
              </a:rPr>
              <a:t>If you've got a standardised consumer guide that says here’s what energy ratings mean for you, it comes from a credible source. I don't need to create one. - RE agents Resources 2</a:t>
            </a:r>
            <a:endParaRPr sz="800">
              <a:solidFill>
                <a:srgbClr val="585858"/>
              </a:solidFill>
            </a:endParaRPr>
          </a:p>
        </p:txBody>
      </p:sp>
      <p:sp>
        <p:nvSpPr>
          <p:cNvPr id="184" name="Google Shape;184;p23">
            <a:extLst>
              <a:ext uri="{FF2B5EF4-FFF2-40B4-BE49-F238E27FC236}">
                <a16:creationId xmlns:a16="http://schemas.microsoft.com/office/drawing/2014/main" id="{34ECE88E-09DB-CD2C-5F1F-771A072B3DE0}"/>
              </a:ext>
            </a:extLst>
          </p:cNvPr>
          <p:cNvSpPr txBox="1"/>
          <p:nvPr/>
        </p:nvSpPr>
        <p:spPr>
          <a:xfrm>
            <a:off x="6474940" y="1102129"/>
            <a:ext cx="2248930" cy="2244717"/>
          </a:xfrm>
          <a:prstGeom prst="rect">
            <a:avLst/>
          </a:prstGeom>
          <a:noFill/>
          <a:ln>
            <a:noFill/>
          </a:ln>
        </p:spPr>
        <p:txBody>
          <a:bodyPr spcFirstLastPara="1" wrap="square" lIns="0" tIns="0" rIns="0" bIns="0" anchor="t" anchorCtr="0">
            <a:spAutoFit/>
          </a:bodyPr>
          <a:lstStyle/>
          <a:p>
            <a:pPr marL="0" lvl="0" indent="0" algn="l" rtl="0">
              <a:lnSpc>
                <a:spcPct val="95000"/>
              </a:lnSpc>
              <a:spcBef>
                <a:spcPts val="0"/>
              </a:spcBef>
              <a:spcAft>
                <a:spcPts val="0"/>
              </a:spcAft>
              <a:buNone/>
            </a:pPr>
            <a:r>
              <a:rPr lang="en-GB" sz="800" b="1">
                <a:solidFill>
                  <a:srgbClr val="585858"/>
                </a:solidFill>
              </a:rPr>
              <a:t>Comprehensive information packs for home energy ratings</a:t>
            </a:r>
            <a:endParaRPr sz="800" b="1">
              <a:solidFill>
                <a:srgbClr val="585858"/>
              </a:solidFill>
            </a:endParaRPr>
          </a:p>
          <a:p>
            <a:pPr marL="0" lvl="0" indent="0" algn="l" rtl="0">
              <a:lnSpc>
                <a:spcPct val="95000"/>
              </a:lnSpc>
              <a:spcBef>
                <a:spcPts val="500"/>
              </a:spcBef>
              <a:spcAft>
                <a:spcPts val="0"/>
              </a:spcAft>
              <a:buNone/>
            </a:pPr>
            <a:r>
              <a:rPr lang="en-GB" sz="800">
                <a:solidFill>
                  <a:srgbClr val="585858"/>
                </a:solidFill>
              </a:rPr>
              <a:t>Information packs, similar to </a:t>
            </a:r>
            <a:r>
              <a:rPr lang="en-GB" sz="800">
                <a:solidFill>
                  <a:srgbClr val="585858"/>
                </a:solidFill>
                <a:hlinkClick r:id="rId4"/>
              </a:rPr>
              <a:t>Fair Trading consumer guides</a:t>
            </a:r>
            <a:r>
              <a:rPr lang="en-GB" sz="800">
                <a:solidFill>
                  <a:srgbClr val="585858"/>
                </a:solidFill>
              </a:rPr>
              <a:t>, can be included in property appraisals and pre-listing kits to educate buyers and sellers about home energy ratings. These packs should clearly explain the purpose, impact on lifestyle, and next steps, making it easier for consumers to understand why energy ratings matter. If mandated, agents are more likely to integrate this information during the onboarding process.</a:t>
            </a:r>
            <a:endParaRPr sz="800">
              <a:solidFill>
                <a:srgbClr val="585858"/>
              </a:solidFill>
            </a:endParaRPr>
          </a:p>
          <a:p>
            <a:pPr>
              <a:lnSpc>
                <a:spcPct val="95000"/>
              </a:lnSpc>
              <a:spcBef>
                <a:spcPts val="500"/>
              </a:spcBef>
            </a:pPr>
            <a:r>
              <a:rPr lang="en-GB" sz="800" i="1">
                <a:solidFill>
                  <a:srgbClr val="585858"/>
                </a:solidFill>
              </a:rPr>
              <a:t>Information packs need to be in the same style as the consumer guides from Fair Trading. Don't leave it up to someone else to explain. - RE agents Resources 1</a:t>
            </a:r>
            <a:endParaRPr sz="800" i="1">
              <a:solidFill>
                <a:srgbClr val="585858"/>
              </a:solidFill>
            </a:endParaRPr>
          </a:p>
          <a:p>
            <a:pPr marL="0" lvl="0" indent="0" algn="l" rtl="0">
              <a:lnSpc>
                <a:spcPct val="95000"/>
              </a:lnSpc>
              <a:spcBef>
                <a:spcPts val="500"/>
              </a:spcBef>
              <a:spcAft>
                <a:spcPts val="500"/>
              </a:spcAft>
              <a:buNone/>
            </a:pPr>
            <a:endParaRPr sz="800">
              <a:solidFill>
                <a:srgbClr val="585858"/>
              </a:solidFill>
            </a:endParaRPr>
          </a:p>
        </p:txBody>
      </p:sp>
      <p:sp>
        <p:nvSpPr>
          <p:cNvPr id="186" name="Google Shape;186;p23">
            <a:extLst>
              <a:ext uri="{FF2B5EF4-FFF2-40B4-BE49-F238E27FC236}">
                <a16:creationId xmlns:a16="http://schemas.microsoft.com/office/drawing/2014/main" id="{846E33AD-83DD-571C-F7C5-5107B62D70B4}"/>
              </a:ext>
            </a:extLst>
          </p:cNvPr>
          <p:cNvSpPr txBox="1"/>
          <p:nvPr/>
        </p:nvSpPr>
        <p:spPr>
          <a:xfrm>
            <a:off x="6474940" y="3346846"/>
            <a:ext cx="2248930" cy="1542987"/>
          </a:xfrm>
          <a:prstGeom prst="rect">
            <a:avLst/>
          </a:prstGeom>
          <a:noFill/>
          <a:ln>
            <a:noFill/>
          </a:ln>
        </p:spPr>
        <p:txBody>
          <a:bodyPr spcFirstLastPara="1" wrap="square" lIns="0" tIns="0" rIns="0" bIns="0" anchor="t" anchorCtr="0">
            <a:spAutoFit/>
          </a:bodyPr>
          <a:lstStyle/>
          <a:p>
            <a:pPr marL="0" lvl="0" indent="0" algn="l" rtl="0">
              <a:lnSpc>
                <a:spcPct val="95000"/>
              </a:lnSpc>
              <a:spcBef>
                <a:spcPts val="0"/>
              </a:spcBef>
              <a:spcAft>
                <a:spcPts val="0"/>
              </a:spcAft>
              <a:buNone/>
            </a:pPr>
            <a:r>
              <a:rPr lang="en-GB" sz="800" b="1">
                <a:solidFill>
                  <a:srgbClr val="585858"/>
                </a:solidFill>
              </a:rPr>
              <a:t>Certification process guide for home energy ratings</a:t>
            </a:r>
            <a:endParaRPr sz="800" b="1">
              <a:solidFill>
                <a:srgbClr val="585858"/>
              </a:solidFill>
            </a:endParaRPr>
          </a:p>
          <a:p>
            <a:pPr marL="0" lvl="0" indent="0" algn="l" rtl="0">
              <a:lnSpc>
                <a:spcPct val="95000"/>
              </a:lnSpc>
              <a:spcBef>
                <a:spcPts val="500"/>
              </a:spcBef>
              <a:spcAft>
                <a:spcPts val="0"/>
              </a:spcAft>
              <a:buNone/>
            </a:pPr>
            <a:r>
              <a:rPr lang="en-GB" sz="800">
                <a:solidFill>
                  <a:srgbClr val="585858"/>
                </a:solidFill>
              </a:rPr>
              <a:t>Establish a straightforward and transparent process for obtaining, renewing, and understanding home energy rating certificates. This includes clear guidelines on the certification steps, validity period, and consistent rollout to ensure reliability and trust in the rating system.</a:t>
            </a:r>
            <a:endParaRPr sz="800">
              <a:solidFill>
                <a:srgbClr val="585858"/>
              </a:solidFill>
            </a:endParaRPr>
          </a:p>
          <a:p>
            <a:pPr>
              <a:lnSpc>
                <a:spcPct val="95000"/>
              </a:lnSpc>
              <a:spcBef>
                <a:spcPts val="500"/>
              </a:spcBef>
            </a:pPr>
            <a:r>
              <a:rPr lang="en-GB" sz="800" i="1">
                <a:solidFill>
                  <a:srgbClr val="585858"/>
                </a:solidFill>
              </a:rPr>
              <a:t>Ensure the certificate in properly rolled out in a clear way. - RE agents Resources 1</a:t>
            </a:r>
            <a:endParaRPr sz="800" i="1">
              <a:solidFill>
                <a:srgbClr val="585858"/>
              </a:solidFill>
            </a:endParaRPr>
          </a:p>
          <a:p>
            <a:pPr marL="0" lvl="0" indent="0" algn="l" rtl="0">
              <a:lnSpc>
                <a:spcPct val="95000"/>
              </a:lnSpc>
              <a:spcBef>
                <a:spcPts val="500"/>
              </a:spcBef>
              <a:spcAft>
                <a:spcPts val="500"/>
              </a:spcAft>
              <a:buNone/>
            </a:pPr>
            <a:endParaRPr sz="800">
              <a:solidFill>
                <a:srgbClr val="585858"/>
              </a:solidFill>
            </a:endParaRPr>
          </a:p>
        </p:txBody>
      </p:sp>
      <p:cxnSp>
        <p:nvCxnSpPr>
          <p:cNvPr id="16" name="Straight Arrow Connector 15">
            <a:extLst>
              <a:ext uri="{FF2B5EF4-FFF2-40B4-BE49-F238E27FC236}">
                <a16:creationId xmlns:a16="http://schemas.microsoft.com/office/drawing/2014/main" id="{A653CA3A-4DB7-AC53-2DFE-BD2AAAEF4DE1}"/>
              </a:ext>
              <a:ext uri="{C183D7F6-B498-43B3-948B-1728B52AA6E4}">
                <adec:decorative xmlns:adec="http://schemas.microsoft.com/office/drawing/2017/decorative" val="1"/>
              </a:ext>
            </a:extLst>
          </p:cNvPr>
          <p:cNvCxnSpPr>
            <a:cxnSpLocks/>
          </p:cNvCxnSpPr>
          <p:nvPr/>
        </p:nvCxnSpPr>
        <p:spPr>
          <a:xfrm flipH="1">
            <a:off x="5440680" y="2381576"/>
            <a:ext cx="942993" cy="0"/>
          </a:xfrm>
          <a:prstGeom prst="straightConnector1">
            <a:avLst/>
          </a:prstGeom>
          <a:ln>
            <a:solidFill>
              <a:srgbClr val="EF9973"/>
            </a:solidFill>
            <a:tailEnd type="ova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D06CD2C-0096-93AF-B56C-B8D3F6E9AA53}"/>
              </a:ext>
              <a:ext uri="{C183D7F6-B498-43B3-948B-1728B52AA6E4}">
                <adec:decorative xmlns:adec="http://schemas.microsoft.com/office/drawing/2017/decorative" val="1"/>
              </a:ext>
            </a:extLst>
          </p:cNvPr>
          <p:cNvCxnSpPr>
            <a:cxnSpLocks/>
          </p:cNvCxnSpPr>
          <p:nvPr/>
        </p:nvCxnSpPr>
        <p:spPr>
          <a:xfrm flipH="1">
            <a:off x="6200793" y="3799720"/>
            <a:ext cx="182880" cy="0"/>
          </a:xfrm>
          <a:prstGeom prst="straightConnector1">
            <a:avLst/>
          </a:prstGeom>
          <a:ln>
            <a:solidFill>
              <a:srgbClr val="EF9973"/>
            </a:solidFil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F55D99B-8DF7-9C43-2828-9AD5015CA1F5}"/>
              </a:ext>
              <a:ext uri="{C183D7F6-B498-43B3-948B-1728B52AA6E4}">
                <adec:decorative xmlns:adec="http://schemas.microsoft.com/office/drawing/2017/decorative" val="1"/>
              </a:ext>
            </a:extLst>
          </p:cNvPr>
          <p:cNvCxnSpPr>
            <a:cxnSpLocks/>
          </p:cNvCxnSpPr>
          <p:nvPr/>
        </p:nvCxnSpPr>
        <p:spPr>
          <a:xfrm>
            <a:off x="2370199" y="2316806"/>
            <a:ext cx="628374" cy="0"/>
          </a:xfrm>
          <a:prstGeom prst="line">
            <a:avLst/>
          </a:prstGeom>
          <a:ln>
            <a:solidFill>
              <a:srgbClr val="EF9973"/>
            </a:solidFill>
            <a:tailEnd type="ova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C8AA48F8-343E-8F08-2E65-7EA619A61228}"/>
              </a:ext>
              <a:ext uri="{C183D7F6-B498-43B3-948B-1728B52AA6E4}">
                <adec:decorative xmlns:adec="http://schemas.microsoft.com/office/drawing/2017/decorative" val="1"/>
              </a:ext>
            </a:extLst>
          </p:cNvPr>
          <p:cNvGrpSpPr/>
          <p:nvPr/>
        </p:nvGrpSpPr>
        <p:grpSpPr>
          <a:xfrm>
            <a:off x="2650798" y="1558288"/>
            <a:ext cx="148795" cy="189447"/>
            <a:chOff x="5611571" y="1502510"/>
            <a:chExt cx="148795" cy="189447"/>
          </a:xfrm>
        </p:grpSpPr>
        <p:cxnSp>
          <p:nvCxnSpPr>
            <p:cNvPr id="11" name="Straight Connector 10">
              <a:extLst>
                <a:ext uri="{FF2B5EF4-FFF2-40B4-BE49-F238E27FC236}">
                  <a16:creationId xmlns:a16="http://schemas.microsoft.com/office/drawing/2014/main" id="{CE55B013-C6DB-64D7-918A-70B458C0166F}"/>
                </a:ext>
              </a:extLst>
            </p:cNvPr>
            <p:cNvCxnSpPr>
              <a:cxnSpLocks/>
            </p:cNvCxnSpPr>
            <p:nvPr/>
          </p:nvCxnSpPr>
          <p:spPr>
            <a:xfrm flipH="1">
              <a:off x="5611571"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73E9B92-B426-CC44-F55E-3518B239C2F4}"/>
                </a:ext>
              </a:extLst>
            </p:cNvPr>
            <p:cNvCxnSpPr>
              <a:cxnSpLocks/>
            </p:cNvCxnSpPr>
            <p:nvPr/>
          </p:nvCxnSpPr>
          <p:spPr>
            <a:xfrm flipH="1">
              <a:off x="5656476"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3" name="Group 12">
            <a:extLst>
              <a:ext uri="{FF2B5EF4-FFF2-40B4-BE49-F238E27FC236}">
                <a16:creationId xmlns:a16="http://schemas.microsoft.com/office/drawing/2014/main" id="{7F3104E1-693D-F976-16F8-0B1BBAA16AEE}"/>
              </a:ext>
              <a:ext uri="{C183D7F6-B498-43B3-948B-1728B52AA6E4}">
                <adec:decorative xmlns:adec="http://schemas.microsoft.com/office/drawing/2017/decorative" val="1"/>
              </a:ext>
            </a:extLst>
          </p:cNvPr>
          <p:cNvGrpSpPr/>
          <p:nvPr/>
        </p:nvGrpSpPr>
        <p:grpSpPr>
          <a:xfrm>
            <a:off x="6202579" y="1558288"/>
            <a:ext cx="148795" cy="189447"/>
            <a:chOff x="5611571" y="1502510"/>
            <a:chExt cx="148795" cy="189447"/>
          </a:xfrm>
        </p:grpSpPr>
        <p:cxnSp>
          <p:nvCxnSpPr>
            <p:cNvPr id="14" name="Straight Connector 13">
              <a:extLst>
                <a:ext uri="{FF2B5EF4-FFF2-40B4-BE49-F238E27FC236}">
                  <a16:creationId xmlns:a16="http://schemas.microsoft.com/office/drawing/2014/main" id="{F980CD6E-21D6-8938-8B03-0EF3780D2D89}"/>
                </a:ext>
              </a:extLst>
            </p:cNvPr>
            <p:cNvCxnSpPr>
              <a:cxnSpLocks/>
            </p:cNvCxnSpPr>
            <p:nvPr/>
          </p:nvCxnSpPr>
          <p:spPr>
            <a:xfrm flipH="1">
              <a:off x="5611571"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9BE4C6B-2306-ADB2-707F-9A24411A6353}"/>
                </a:ext>
              </a:extLst>
            </p:cNvPr>
            <p:cNvCxnSpPr>
              <a:cxnSpLocks/>
            </p:cNvCxnSpPr>
            <p:nvPr/>
          </p:nvCxnSpPr>
          <p:spPr>
            <a:xfrm flipH="1">
              <a:off x="5656476"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 name="Slide Number Placeholder 3">
            <a:extLst>
              <a:ext uri="{FF2B5EF4-FFF2-40B4-BE49-F238E27FC236}">
                <a16:creationId xmlns:a16="http://schemas.microsoft.com/office/drawing/2014/main" id="{C8C980AE-4C43-ED7F-E731-106132673452}"/>
              </a:ext>
            </a:extLst>
          </p:cNvPr>
          <p:cNvSpPr>
            <a:spLocks noGrp="1"/>
          </p:cNvSpPr>
          <p:nvPr>
            <p:ph type="sldNum" sz="quarter" idx="12"/>
          </p:nvPr>
        </p:nvSpPr>
        <p:spPr/>
        <p:txBody>
          <a:bodyPr>
            <a:normAutofit/>
          </a:bodyPr>
          <a:lstStyle/>
          <a:p>
            <a:fld id="{178BA19D-C1A8-2A4D-80DC-523B2B2B450E}" type="slidenum">
              <a:rPr lang="en-US" smtClean="0"/>
              <a:pPr/>
              <a:t>65</a:t>
            </a:fld>
            <a:endParaRPr lang="en-US"/>
          </a:p>
        </p:txBody>
      </p:sp>
    </p:spTree>
    <p:extLst>
      <p:ext uri="{BB962C8B-B14F-4D97-AF65-F5344CB8AC3E}">
        <p14:creationId xmlns:p14="http://schemas.microsoft.com/office/powerpoint/2010/main" val="41190372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91">
          <a:extLst>
            <a:ext uri="{FF2B5EF4-FFF2-40B4-BE49-F238E27FC236}">
              <a16:creationId xmlns:a16="http://schemas.microsoft.com/office/drawing/2014/main" id="{2955840C-6AED-6686-6424-807DA55AE72D}"/>
            </a:ext>
          </a:extLst>
        </p:cNvPr>
        <p:cNvGrpSpPr/>
        <p:nvPr/>
      </p:nvGrpSpPr>
      <p:grpSpPr>
        <a:xfrm>
          <a:off x="0" y="0"/>
          <a:ext cx="0" cy="0"/>
          <a:chOff x="0" y="0"/>
          <a:chExt cx="0" cy="0"/>
        </a:xfrm>
      </p:grpSpPr>
      <p:sp>
        <p:nvSpPr>
          <p:cNvPr id="192" name="Google Shape;192;p24" descr="Engagement phase – 1&#10;Includes stylised images for:&#10;Engaged to sell property&#10;Energy rating and satainability assessment &#10;Upgrade property&#10;Intergaration into contact&#10;Feature materials and upgrades&#10;How to use the rating">
            <a:extLst>
              <a:ext uri="{FF2B5EF4-FFF2-40B4-BE49-F238E27FC236}">
                <a16:creationId xmlns:a16="http://schemas.microsoft.com/office/drawing/2014/main" id="{152BD9FB-4288-85D0-D2F6-99134CA3FEE4}"/>
              </a:ext>
            </a:extLst>
          </p:cNvPr>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latin typeface="Arial" panose="020B0604020202020204" pitchFamily="34" charset="0"/>
              </a:rPr>
              <a:t>Engagement phase – 1</a:t>
            </a:r>
            <a:endParaRPr lang="en-US">
              <a:latin typeface="Arial" panose="020B0604020202020204" pitchFamily="34" charset="0"/>
            </a:endParaRPr>
          </a:p>
        </p:txBody>
      </p:sp>
      <p:pic>
        <p:nvPicPr>
          <p:cNvPr id="2" name="Picture 1">
            <a:extLst>
              <a:ext uri="{FF2B5EF4-FFF2-40B4-BE49-F238E27FC236}">
                <a16:creationId xmlns:a16="http://schemas.microsoft.com/office/drawing/2014/main" id="{0F8D3C6A-2AE4-5156-6DF4-D0B27336FC34}"/>
              </a:ext>
              <a:ext uri="{C183D7F6-B498-43B3-948B-1728B52AA6E4}">
                <adec:decorative xmlns:adec="http://schemas.microsoft.com/office/drawing/2017/decorative" val="1"/>
              </a:ext>
            </a:extLst>
          </p:cNvPr>
          <p:cNvPicPr>
            <a:picLocks noChangeAspect="1"/>
          </p:cNvPicPr>
          <p:nvPr/>
        </p:nvPicPr>
        <p:blipFill>
          <a:blip r:embed="rId3"/>
          <a:srcRect l="1" r="37231"/>
          <a:stretch/>
        </p:blipFill>
        <p:spPr>
          <a:xfrm>
            <a:off x="2972534" y="1033614"/>
            <a:ext cx="3195700" cy="3603864"/>
          </a:xfrm>
          <a:prstGeom prst="rect">
            <a:avLst/>
          </a:prstGeom>
        </p:spPr>
      </p:pic>
      <p:sp>
        <p:nvSpPr>
          <p:cNvPr id="194" name="Google Shape;194;p24">
            <a:extLst>
              <a:ext uri="{FF2B5EF4-FFF2-40B4-BE49-F238E27FC236}">
                <a16:creationId xmlns:a16="http://schemas.microsoft.com/office/drawing/2014/main" id="{3D8E5866-84A9-7F8C-16BA-4ABFDAD451E4}"/>
              </a:ext>
            </a:extLst>
          </p:cNvPr>
          <p:cNvSpPr txBox="1">
            <a:spLocks noGrp="1"/>
          </p:cNvSpPr>
          <p:nvPr>
            <p:ph type="body" idx="1"/>
          </p:nvPr>
        </p:nvSpPr>
        <p:spPr>
          <a:xfrm>
            <a:off x="480300" y="2152497"/>
            <a:ext cx="2188178" cy="1982315"/>
          </a:xfrm>
          <a:prstGeom prst="rect">
            <a:avLst/>
          </a:prstGeom>
        </p:spPr>
        <p:txBody>
          <a:bodyPr spcFirstLastPara="1" wrap="square" lIns="0" tIns="0" rIns="0" bIns="0" anchor="t" anchorCtr="0">
            <a:normAutofit lnSpcReduction="10000"/>
          </a:bodyPr>
          <a:lstStyle/>
          <a:p>
            <a:pPr marL="0" marR="0" lvl="0" indent="0" rtl="0">
              <a:lnSpc>
                <a:spcPct val="95000"/>
              </a:lnSpc>
              <a:spcBef>
                <a:spcPts val="0"/>
              </a:spcBef>
              <a:spcAft>
                <a:spcPts val="0"/>
              </a:spcAft>
              <a:buNone/>
            </a:pPr>
            <a:r>
              <a:rPr lang="en-GB" sz="800" b="1">
                <a:solidFill>
                  <a:srgbClr val="585858"/>
                </a:solidFill>
                <a:latin typeface="Arial"/>
                <a:ea typeface="Arial"/>
                <a:cs typeface="Arial"/>
                <a:sym typeface="Arial"/>
              </a:rPr>
              <a:t>Integrating ratings certificate into property contracts</a:t>
            </a:r>
            <a:endParaRPr sz="800" b="1">
              <a:solidFill>
                <a:srgbClr val="585858"/>
              </a:solidFill>
              <a:latin typeface="Arial"/>
              <a:ea typeface="Arial"/>
              <a:cs typeface="Arial"/>
              <a:sym typeface="Arial"/>
            </a:endParaRPr>
          </a:p>
          <a:p>
            <a:pPr marL="0" marR="0" lvl="0" indent="0" rtl="0">
              <a:lnSpc>
                <a:spcPct val="95000"/>
              </a:lnSpc>
              <a:spcBef>
                <a:spcPts val="500"/>
              </a:spcBef>
              <a:spcAft>
                <a:spcPts val="0"/>
              </a:spcAft>
              <a:buNone/>
            </a:pPr>
            <a:r>
              <a:rPr lang="en-GB" sz="800">
                <a:solidFill>
                  <a:srgbClr val="585858"/>
                </a:solidFill>
                <a:latin typeface="Arial"/>
                <a:ea typeface="Arial"/>
                <a:cs typeface="Arial"/>
                <a:sym typeface="Arial"/>
              </a:rPr>
              <a:t>Embed home energy rating certificates into the property sale contract to formalise their role in transactions. This ensures legal accountability and allows solicitors to handle compliance while agents promote the ratings during listings. Flexible integration with appraisals or other stages of the sale process can streamline implementation.</a:t>
            </a:r>
            <a:endParaRPr sz="800">
              <a:solidFill>
                <a:srgbClr val="585858"/>
              </a:solidFill>
              <a:latin typeface="Arial"/>
              <a:ea typeface="Arial"/>
              <a:cs typeface="Arial"/>
              <a:sym typeface="Arial"/>
            </a:endParaRPr>
          </a:p>
          <a:p>
            <a:pPr indent="0">
              <a:lnSpc>
                <a:spcPct val="95000"/>
              </a:lnSpc>
              <a:spcBef>
                <a:spcPts val="500"/>
              </a:spcBef>
              <a:spcAft>
                <a:spcPts val="500"/>
              </a:spcAft>
            </a:pPr>
            <a:r>
              <a:rPr lang="en-GB" sz="800" i="1">
                <a:solidFill>
                  <a:srgbClr val="585858"/>
                </a:solidFill>
                <a:latin typeface="Arial"/>
                <a:ea typeface="Arial"/>
                <a:cs typeface="Arial"/>
                <a:sym typeface="Arial"/>
              </a:rPr>
              <a:t>It should be the solicitors role in the contract of sale. I don't think giving it to real estate agents is going to help anyone. Penalties go and make us to do stuff, but it should be in the contract of sale. Make sure agents have to promote it as part of their listing. - RE agents Resources 2</a:t>
            </a:r>
            <a:endParaRPr sz="800" i="1">
              <a:solidFill>
                <a:srgbClr val="585858"/>
              </a:solidFill>
              <a:latin typeface="Arial"/>
              <a:ea typeface="Arial"/>
              <a:cs typeface="Arial"/>
              <a:sym typeface="Arial"/>
            </a:endParaRPr>
          </a:p>
        </p:txBody>
      </p:sp>
      <p:sp>
        <p:nvSpPr>
          <p:cNvPr id="197" name="Google Shape;197;p24">
            <a:extLst>
              <a:ext uri="{FF2B5EF4-FFF2-40B4-BE49-F238E27FC236}">
                <a16:creationId xmlns:a16="http://schemas.microsoft.com/office/drawing/2014/main" id="{74805D38-3109-F88E-E50B-FE73A374EA0E}"/>
              </a:ext>
            </a:extLst>
          </p:cNvPr>
          <p:cNvSpPr txBox="1">
            <a:spLocks noGrp="1"/>
          </p:cNvSpPr>
          <p:nvPr>
            <p:ph type="body" idx="2"/>
          </p:nvPr>
        </p:nvSpPr>
        <p:spPr>
          <a:xfrm>
            <a:off x="6012926" y="2300119"/>
            <a:ext cx="2576565" cy="1362071"/>
          </a:xfrm>
          <a:prstGeom prst="rect">
            <a:avLst/>
          </a:prstGeom>
        </p:spPr>
        <p:txBody>
          <a:bodyPr spcFirstLastPara="1" wrap="square" lIns="0" tIns="0" rIns="0" bIns="0" anchor="t" anchorCtr="0">
            <a:normAutofit/>
          </a:bodyPr>
          <a:lstStyle/>
          <a:p>
            <a:pPr marL="0" marR="0" lvl="0" indent="0" rtl="0">
              <a:lnSpc>
                <a:spcPct val="95000"/>
              </a:lnSpc>
              <a:spcBef>
                <a:spcPts val="0"/>
              </a:spcBef>
              <a:spcAft>
                <a:spcPts val="0"/>
              </a:spcAft>
              <a:buNone/>
            </a:pPr>
            <a:r>
              <a:rPr lang="en-GB" sz="800" b="1">
                <a:solidFill>
                  <a:srgbClr val="585858"/>
                </a:solidFill>
                <a:latin typeface="Arial"/>
                <a:ea typeface="Arial"/>
                <a:cs typeface="Arial"/>
                <a:sym typeface="Arial"/>
              </a:rPr>
              <a:t>Property upgrade guidance</a:t>
            </a:r>
            <a:endParaRPr sz="800" b="1">
              <a:solidFill>
                <a:srgbClr val="585858"/>
              </a:solidFill>
              <a:latin typeface="Arial"/>
              <a:ea typeface="Arial"/>
              <a:cs typeface="Arial"/>
              <a:sym typeface="Arial"/>
            </a:endParaRPr>
          </a:p>
          <a:p>
            <a:pPr indent="0">
              <a:lnSpc>
                <a:spcPct val="95000"/>
              </a:lnSpc>
              <a:spcBef>
                <a:spcPts val="500"/>
              </a:spcBef>
              <a:spcAft>
                <a:spcPts val="500"/>
              </a:spcAft>
            </a:pPr>
            <a:r>
              <a:rPr lang="en-GB" sz="800">
                <a:solidFill>
                  <a:srgbClr val="585858"/>
                </a:solidFill>
                <a:latin typeface="Arial"/>
                <a:ea typeface="Arial"/>
                <a:cs typeface="Arial"/>
                <a:sym typeface="Arial"/>
              </a:rPr>
              <a:t>Providing a list of potential upgrades with clear return on investment could encourage sellers to include energy-efficient improvements during pre-sale preparations. However, agents believe such upgrades are unlikely unless the financial benefits are evident, as sellers typically prioritise changes that directly boost property value. </a:t>
            </a:r>
            <a:r>
              <a:rPr lang="en-GB" sz="800">
                <a:latin typeface="Arial"/>
                <a:ea typeface="Arial"/>
                <a:cs typeface="Arial"/>
                <a:sym typeface="Arial"/>
              </a:rPr>
              <a:t>RE agents</a:t>
            </a:r>
            <a:r>
              <a:rPr lang="en-GB" sz="800">
                <a:solidFill>
                  <a:srgbClr val="585858"/>
                </a:solidFill>
                <a:latin typeface="Arial"/>
                <a:ea typeface="Arial"/>
                <a:cs typeface="Arial"/>
                <a:sym typeface="Arial"/>
              </a:rPr>
              <a:t> believe a list of improvements is more likely to be actioned by the buyer.</a:t>
            </a:r>
            <a:endParaRPr sz="800" i="1">
              <a:solidFill>
                <a:srgbClr val="585858"/>
              </a:solidFill>
              <a:latin typeface="Arial"/>
              <a:ea typeface="Arial"/>
              <a:cs typeface="Arial"/>
              <a:sym typeface="Arial"/>
            </a:endParaRPr>
          </a:p>
        </p:txBody>
      </p:sp>
      <p:sp>
        <p:nvSpPr>
          <p:cNvPr id="199" name="Google Shape;199;p24">
            <a:extLst>
              <a:ext uri="{FF2B5EF4-FFF2-40B4-BE49-F238E27FC236}">
                <a16:creationId xmlns:a16="http://schemas.microsoft.com/office/drawing/2014/main" id="{E00C32A3-ED3B-FA4F-E3C7-661C6B065F4C}"/>
              </a:ext>
            </a:extLst>
          </p:cNvPr>
          <p:cNvSpPr txBox="1">
            <a:spLocks noGrp="1"/>
          </p:cNvSpPr>
          <p:nvPr>
            <p:ph type="body" idx="3"/>
          </p:nvPr>
        </p:nvSpPr>
        <p:spPr>
          <a:xfrm>
            <a:off x="5227733" y="3662190"/>
            <a:ext cx="2833673" cy="1055659"/>
          </a:xfrm>
          <a:prstGeom prst="rect">
            <a:avLst/>
          </a:prstGeom>
        </p:spPr>
        <p:txBody>
          <a:bodyPr spcFirstLastPara="1" wrap="square" lIns="0" tIns="0" rIns="0" bIns="0" anchor="t" anchorCtr="0">
            <a:noAutofit/>
          </a:bodyPr>
          <a:lstStyle/>
          <a:p>
            <a:pPr marL="0" marR="0" lvl="0" indent="0" algn="l" rtl="0">
              <a:lnSpc>
                <a:spcPct val="95000"/>
              </a:lnSpc>
              <a:spcBef>
                <a:spcPts val="0"/>
              </a:spcBef>
              <a:spcAft>
                <a:spcPts val="0"/>
              </a:spcAft>
              <a:buNone/>
            </a:pPr>
            <a:r>
              <a:rPr lang="en-GB" sz="800" b="1">
                <a:solidFill>
                  <a:srgbClr val="585858"/>
                </a:solidFill>
                <a:latin typeface="Arial"/>
                <a:ea typeface="Arial"/>
                <a:cs typeface="Arial"/>
                <a:sym typeface="Arial"/>
              </a:rPr>
              <a:t>Clear content and standardised resources for action</a:t>
            </a:r>
            <a:endParaRPr sz="800" b="1">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800">
                <a:solidFill>
                  <a:srgbClr val="585858"/>
                </a:solidFill>
                <a:latin typeface="Arial"/>
                <a:ea typeface="Arial"/>
                <a:cs typeface="Arial"/>
                <a:sym typeface="Arial"/>
              </a:rPr>
              <a:t>Agents require clear, standardised resources that explain how energy ratings impact a property’s value and relevance. Comparative data is essential to ensure the information is meaningful and actionable for both vendors and buyers.</a:t>
            </a:r>
            <a:endParaRPr sz="800">
              <a:solidFill>
                <a:srgbClr val="585858"/>
              </a:solidFill>
              <a:latin typeface="Arial"/>
              <a:ea typeface="Arial"/>
              <a:cs typeface="Arial"/>
              <a:sym typeface="Arial"/>
            </a:endParaRPr>
          </a:p>
          <a:p>
            <a:pPr indent="0">
              <a:lnSpc>
                <a:spcPct val="95000"/>
              </a:lnSpc>
              <a:spcBef>
                <a:spcPts val="500"/>
              </a:spcBef>
              <a:spcAft>
                <a:spcPts val="500"/>
              </a:spcAft>
            </a:pPr>
            <a:r>
              <a:rPr lang="en-GB" sz="800" i="1">
                <a:solidFill>
                  <a:srgbClr val="585858"/>
                </a:solidFill>
                <a:latin typeface="Arial"/>
                <a:ea typeface="Arial"/>
                <a:cs typeface="Arial"/>
                <a:sym typeface="Arial"/>
              </a:rPr>
              <a:t>“Agents will need very clear instructions on exactly what is relevant and how it impacts the home - standardised form needed or data will not be comparative to other homes and therefore less valuable to vendors and buyers”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Resources 1</a:t>
            </a:r>
            <a:endParaRPr sz="800" i="1">
              <a:solidFill>
                <a:srgbClr val="585858"/>
              </a:solidFill>
              <a:latin typeface="Arial"/>
              <a:ea typeface="Arial"/>
              <a:cs typeface="Arial"/>
              <a:sym typeface="Arial"/>
            </a:endParaRPr>
          </a:p>
        </p:txBody>
      </p:sp>
      <p:grpSp>
        <p:nvGrpSpPr>
          <p:cNvPr id="10" name="Group 9">
            <a:extLst>
              <a:ext uri="{FF2B5EF4-FFF2-40B4-BE49-F238E27FC236}">
                <a16:creationId xmlns:a16="http://schemas.microsoft.com/office/drawing/2014/main" id="{16DCCC64-6783-E677-2D80-B2D13DF52E48}"/>
              </a:ext>
              <a:ext uri="{C183D7F6-B498-43B3-948B-1728B52AA6E4}">
                <adec:decorative xmlns:adec="http://schemas.microsoft.com/office/drawing/2017/decorative" val="1"/>
              </a:ext>
            </a:extLst>
          </p:cNvPr>
          <p:cNvGrpSpPr/>
          <p:nvPr/>
        </p:nvGrpSpPr>
        <p:grpSpPr>
          <a:xfrm>
            <a:off x="2873167" y="1798330"/>
            <a:ext cx="148795" cy="189447"/>
            <a:chOff x="5611571" y="1502510"/>
            <a:chExt cx="148795" cy="189447"/>
          </a:xfrm>
        </p:grpSpPr>
        <p:cxnSp>
          <p:nvCxnSpPr>
            <p:cNvPr id="11" name="Straight Connector 10">
              <a:extLst>
                <a:ext uri="{FF2B5EF4-FFF2-40B4-BE49-F238E27FC236}">
                  <a16:creationId xmlns:a16="http://schemas.microsoft.com/office/drawing/2014/main" id="{A9D26EC0-C5BC-D851-91ED-AAAEA5335C9A}"/>
                </a:ext>
              </a:extLst>
            </p:cNvPr>
            <p:cNvCxnSpPr>
              <a:cxnSpLocks/>
            </p:cNvCxnSpPr>
            <p:nvPr/>
          </p:nvCxnSpPr>
          <p:spPr>
            <a:xfrm flipH="1">
              <a:off x="5611571"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0E6CBC84-F0B7-88AC-3C78-CAB29ED6B70F}"/>
                </a:ext>
              </a:extLst>
            </p:cNvPr>
            <p:cNvCxnSpPr>
              <a:cxnSpLocks/>
            </p:cNvCxnSpPr>
            <p:nvPr/>
          </p:nvCxnSpPr>
          <p:spPr>
            <a:xfrm flipH="1">
              <a:off x="5656476"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3" name="Group 12">
            <a:extLst>
              <a:ext uri="{FF2B5EF4-FFF2-40B4-BE49-F238E27FC236}">
                <a16:creationId xmlns:a16="http://schemas.microsoft.com/office/drawing/2014/main" id="{A45F68EA-79B7-B8CF-7022-057FC2914C46}"/>
              </a:ext>
              <a:ext uri="{C183D7F6-B498-43B3-948B-1728B52AA6E4}">
                <adec:decorative xmlns:adec="http://schemas.microsoft.com/office/drawing/2017/decorative" val="1"/>
              </a:ext>
            </a:extLst>
          </p:cNvPr>
          <p:cNvGrpSpPr/>
          <p:nvPr/>
        </p:nvGrpSpPr>
        <p:grpSpPr>
          <a:xfrm>
            <a:off x="6118876" y="1798330"/>
            <a:ext cx="148795" cy="189447"/>
            <a:chOff x="5611571" y="1502510"/>
            <a:chExt cx="148795" cy="189447"/>
          </a:xfrm>
        </p:grpSpPr>
        <p:cxnSp>
          <p:nvCxnSpPr>
            <p:cNvPr id="14" name="Straight Connector 13">
              <a:extLst>
                <a:ext uri="{FF2B5EF4-FFF2-40B4-BE49-F238E27FC236}">
                  <a16:creationId xmlns:a16="http://schemas.microsoft.com/office/drawing/2014/main" id="{864370E5-F48C-7D6C-ED6F-0FE2494AB464}"/>
                </a:ext>
              </a:extLst>
            </p:cNvPr>
            <p:cNvCxnSpPr>
              <a:cxnSpLocks/>
            </p:cNvCxnSpPr>
            <p:nvPr/>
          </p:nvCxnSpPr>
          <p:spPr>
            <a:xfrm flipH="1">
              <a:off x="5611571"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1DC16949-5C0E-5944-5E1B-DB51E1187778}"/>
                </a:ext>
              </a:extLst>
            </p:cNvPr>
            <p:cNvCxnSpPr>
              <a:cxnSpLocks/>
            </p:cNvCxnSpPr>
            <p:nvPr/>
          </p:nvCxnSpPr>
          <p:spPr>
            <a:xfrm flipH="1">
              <a:off x="5656476"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19" name="Straight Connector 18">
            <a:extLst>
              <a:ext uri="{FF2B5EF4-FFF2-40B4-BE49-F238E27FC236}">
                <a16:creationId xmlns:a16="http://schemas.microsoft.com/office/drawing/2014/main" id="{BCEBC24A-BBC1-AF68-A171-86C97E605C3B}"/>
              </a:ext>
              <a:ext uri="{C183D7F6-B498-43B3-948B-1728B52AA6E4}">
                <adec:decorative xmlns:adec="http://schemas.microsoft.com/office/drawing/2017/decorative" val="1"/>
              </a:ext>
            </a:extLst>
          </p:cNvPr>
          <p:cNvCxnSpPr>
            <a:cxnSpLocks/>
          </p:cNvCxnSpPr>
          <p:nvPr/>
        </p:nvCxnSpPr>
        <p:spPr>
          <a:xfrm>
            <a:off x="2767914" y="2498038"/>
            <a:ext cx="518807" cy="0"/>
          </a:xfrm>
          <a:prstGeom prst="line">
            <a:avLst/>
          </a:prstGeom>
          <a:ln>
            <a:solidFill>
              <a:srgbClr val="EF9973"/>
            </a:solidFill>
            <a:tailEnd type="ova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D67CA33-A58E-0833-53FE-3F157609BBCA}"/>
              </a:ext>
              <a:ext uri="{C183D7F6-B498-43B3-948B-1728B52AA6E4}">
                <adec:decorative xmlns:adec="http://schemas.microsoft.com/office/drawing/2017/decorative" val="1"/>
              </a:ext>
            </a:extLst>
          </p:cNvPr>
          <p:cNvCxnSpPr>
            <a:cxnSpLocks/>
          </p:cNvCxnSpPr>
          <p:nvPr/>
        </p:nvCxnSpPr>
        <p:spPr>
          <a:xfrm flipH="1">
            <a:off x="5502876" y="2571750"/>
            <a:ext cx="354227" cy="0"/>
          </a:xfrm>
          <a:prstGeom prst="straightConnector1">
            <a:avLst/>
          </a:prstGeom>
          <a:ln>
            <a:solidFill>
              <a:srgbClr val="EF9973"/>
            </a:solidFill>
            <a:tailEnd type="oval"/>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24DBC8C-B393-8B34-B0CC-F1E049D6C287}"/>
              </a:ext>
              <a:ext uri="{C183D7F6-B498-43B3-948B-1728B52AA6E4}">
                <adec:decorative xmlns:adec="http://schemas.microsoft.com/office/drawing/2017/decorative" val="1"/>
              </a:ext>
            </a:extLst>
          </p:cNvPr>
          <p:cNvCxnSpPr>
            <a:cxnSpLocks/>
          </p:cNvCxnSpPr>
          <p:nvPr/>
        </p:nvCxnSpPr>
        <p:spPr>
          <a:xfrm flipH="1">
            <a:off x="4757351" y="4115762"/>
            <a:ext cx="354227" cy="0"/>
          </a:xfrm>
          <a:prstGeom prst="straightConnector1">
            <a:avLst/>
          </a:prstGeom>
          <a:ln>
            <a:solidFill>
              <a:srgbClr val="EF9973"/>
            </a:solidFil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2201087-B96B-01AB-2185-A9140A17DD5B}"/>
              </a:ext>
            </a:extLst>
          </p:cNvPr>
          <p:cNvSpPr>
            <a:spLocks noGrp="1"/>
          </p:cNvSpPr>
          <p:nvPr>
            <p:ph type="sldNum" sz="quarter" idx="10"/>
          </p:nvPr>
        </p:nvSpPr>
        <p:spPr/>
        <p:txBody>
          <a:bodyPr/>
          <a:lstStyle/>
          <a:p>
            <a:fld id="{178BA19D-C1A8-2A4D-80DC-523B2B2B450E}" type="slidenum">
              <a:rPr lang="en-US" smtClean="0"/>
              <a:pPr/>
              <a:t>66</a:t>
            </a:fld>
            <a:endParaRPr lang="en-US"/>
          </a:p>
        </p:txBody>
      </p:sp>
    </p:spTree>
    <p:extLst>
      <p:ext uri="{BB962C8B-B14F-4D97-AF65-F5344CB8AC3E}">
        <p14:creationId xmlns:p14="http://schemas.microsoft.com/office/powerpoint/2010/main" val="22268720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4"/>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latin typeface="Arial" panose="020B0604020202020204" pitchFamily="34" charset="0"/>
              </a:rPr>
              <a:t>Engagement phase – 2</a:t>
            </a:r>
            <a:endParaRPr lang="en-US">
              <a:latin typeface="Arial" panose="020B0604020202020204" pitchFamily="34" charset="0"/>
            </a:endParaRPr>
          </a:p>
        </p:txBody>
      </p:sp>
      <p:pic>
        <p:nvPicPr>
          <p:cNvPr id="2" name="Picture 1">
            <a:extLst>
              <a:ext uri="{FF2B5EF4-FFF2-40B4-BE49-F238E27FC236}">
                <a16:creationId xmlns:a16="http://schemas.microsoft.com/office/drawing/2014/main" id="{364F97B4-8F74-6A67-8941-F36AF328F1EB}"/>
              </a:ext>
              <a:ext uri="{C183D7F6-B498-43B3-948B-1728B52AA6E4}">
                <adec:decorative xmlns:adec="http://schemas.microsoft.com/office/drawing/2017/decorative" val="1"/>
              </a:ext>
            </a:extLst>
          </p:cNvPr>
          <p:cNvPicPr>
            <a:picLocks noChangeAspect="1"/>
          </p:cNvPicPr>
          <p:nvPr/>
        </p:nvPicPr>
        <p:blipFill>
          <a:blip r:embed="rId3"/>
          <a:srcRect l="61972"/>
          <a:stretch/>
        </p:blipFill>
        <p:spPr>
          <a:xfrm>
            <a:off x="3562276" y="900095"/>
            <a:ext cx="2077573" cy="3867167"/>
          </a:xfrm>
          <a:prstGeom prst="rect">
            <a:avLst/>
          </a:prstGeom>
        </p:spPr>
      </p:pic>
      <p:sp>
        <p:nvSpPr>
          <p:cNvPr id="201" name="Google Shape;201;p24"/>
          <p:cNvSpPr txBox="1">
            <a:spLocks noGrp="1"/>
          </p:cNvSpPr>
          <p:nvPr>
            <p:ph type="body" idx="1"/>
          </p:nvPr>
        </p:nvSpPr>
        <p:spPr>
          <a:xfrm>
            <a:off x="854333" y="2354819"/>
            <a:ext cx="2201092" cy="1091237"/>
          </a:xfrm>
          <a:prstGeom prst="rect">
            <a:avLst/>
          </a:prstGeom>
        </p:spPr>
        <p:txBody>
          <a:bodyPr spcFirstLastPara="1" wrap="square" lIns="0" tIns="0" rIns="0" bIns="0" anchor="t" anchorCtr="0">
            <a:normAutofit/>
          </a:bodyPr>
          <a:lstStyle/>
          <a:p>
            <a:pPr marL="0" marR="0" lvl="0" indent="0" algn="l" rtl="0">
              <a:lnSpc>
                <a:spcPct val="95000"/>
              </a:lnSpc>
              <a:spcBef>
                <a:spcPts val="0"/>
              </a:spcBef>
              <a:spcAft>
                <a:spcPts val="0"/>
              </a:spcAft>
              <a:buNone/>
            </a:pPr>
            <a:r>
              <a:rPr lang="en-GB" sz="800" b="1">
                <a:solidFill>
                  <a:srgbClr val="585858"/>
                </a:solidFill>
                <a:latin typeface="Arial"/>
                <a:ea typeface="Arial"/>
                <a:cs typeface="Arial"/>
                <a:sym typeface="Arial"/>
              </a:rPr>
              <a:t>Ready-to-use listing content</a:t>
            </a:r>
            <a:endParaRPr sz="800" b="1">
              <a:solidFill>
                <a:srgbClr val="585858"/>
              </a:solidFill>
              <a:latin typeface="Arial"/>
              <a:ea typeface="Arial"/>
              <a:cs typeface="Arial"/>
              <a:sym typeface="Arial"/>
            </a:endParaRPr>
          </a:p>
          <a:p>
            <a:pPr marL="0" marR="0" lvl="0" indent="0" algn="l" rtl="0">
              <a:lnSpc>
                <a:spcPct val="95000"/>
              </a:lnSpc>
              <a:spcBef>
                <a:spcPts val="500"/>
              </a:spcBef>
              <a:spcAft>
                <a:spcPts val="500"/>
              </a:spcAft>
              <a:buNone/>
            </a:pPr>
            <a:r>
              <a:rPr lang="en-GB" sz="800">
                <a:solidFill>
                  <a:srgbClr val="585858"/>
                </a:solidFill>
                <a:latin typeface="Arial"/>
                <a:ea typeface="Arial"/>
                <a:cs typeface="Arial"/>
                <a:sym typeface="Arial"/>
              </a:rPr>
              <a:t>Provide pre-structured, copy-and-paste content aligned with energy rating certificates for easy integration into property listings. This ensures consistent and accurate messaging about a home's energy efficiency across listings.</a:t>
            </a:r>
            <a:endParaRPr sz="800" i="1">
              <a:solidFill>
                <a:srgbClr val="585858"/>
              </a:solidFill>
              <a:latin typeface="Arial"/>
              <a:ea typeface="Arial"/>
              <a:cs typeface="Arial"/>
              <a:sym typeface="Arial"/>
            </a:endParaRPr>
          </a:p>
        </p:txBody>
      </p:sp>
      <p:sp>
        <p:nvSpPr>
          <p:cNvPr id="203" name="Google Shape;203;p24"/>
          <p:cNvSpPr txBox="1">
            <a:spLocks noGrp="1"/>
          </p:cNvSpPr>
          <p:nvPr>
            <p:ph type="body" idx="2"/>
          </p:nvPr>
        </p:nvSpPr>
        <p:spPr>
          <a:xfrm>
            <a:off x="5200425" y="3949599"/>
            <a:ext cx="3113176" cy="883658"/>
          </a:xfrm>
          <a:prstGeom prst="rect">
            <a:avLst/>
          </a:prstGeom>
        </p:spPr>
        <p:txBody>
          <a:bodyPr spcFirstLastPara="1" wrap="square" lIns="0" tIns="0" rIns="0" bIns="0" anchor="t" anchorCtr="0">
            <a:normAutofit/>
          </a:bodyPr>
          <a:lstStyle/>
          <a:p>
            <a:pPr marL="0" marR="0" lvl="0" indent="0" algn="l" rtl="0">
              <a:lnSpc>
                <a:spcPct val="95000"/>
              </a:lnSpc>
              <a:spcBef>
                <a:spcPts val="0"/>
              </a:spcBef>
              <a:spcAft>
                <a:spcPts val="0"/>
              </a:spcAft>
              <a:buNone/>
            </a:pPr>
            <a:r>
              <a:rPr lang="en-GB" sz="800" b="1">
                <a:solidFill>
                  <a:srgbClr val="585858"/>
                </a:solidFill>
                <a:latin typeface="Arial"/>
                <a:ea typeface="Arial"/>
                <a:cs typeface="Arial"/>
                <a:sym typeface="Arial"/>
              </a:rPr>
              <a:t>Marketing materials for buyer engagement</a:t>
            </a:r>
            <a:endParaRPr sz="800" b="1">
              <a:solidFill>
                <a:srgbClr val="585858"/>
              </a:solidFill>
              <a:latin typeface="Arial"/>
              <a:ea typeface="Arial"/>
              <a:cs typeface="Arial"/>
              <a:sym typeface="Arial"/>
            </a:endParaRPr>
          </a:p>
          <a:p>
            <a:pPr marL="0" indent="0">
              <a:lnSpc>
                <a:spcPct val="95000"/>
              </a:lnSpc>
              <a:spcBef>
                <a:spcPts val="500"/>
              </a:spcBef>
              <a:spcAft>
                <a:spcPts val="500"/>
              </a:spcAft>
            </a:pPr>
            <a:r>
              <a:rPr lang="en-GB" sz="800">
                <a:solidFill>
                  <a:srgbClr val="585858"/>
                </a:solidFill>
                <a:latin typeface="Arial"/>
                <a:ea typeface="Arial"/>
                <a:cs typeface="Arial"/>
                <a:sym typeface="Arial"/>
              </a:rPr>
              <a:t>Equip real estate agents with tailored marketing materials that highlight the value of home energy ratings. These resources will help agents effectively communicate energy efficiency benefits, enhancing buyer understanding and interest. Materials might include brochures, leaflets, newsletters, or video explainers. </a:t>
            </a:r>
            <a:endParaRPr sz="800" i="1">
              <a:solidFill>
                <a:srgbClr val="585858"/>
              </a:solidFill>
              <a:latin typeface="Arial"/>
              <a:ea typeface="Arial"/>
              <a:cs typeface="Arial"/>
              <a:sym typeface="Arial"/>
            </a:endParaRPr>
          </a:p>
        </p:txBody>
      </p:sp>
      <p:sp>
        <p:nvSpPr>
          <p:cNvPr id="205" name="Google Shape;205;p24"/>
          <p:cNvSpPr txBox="1">
            <a:spLocks noGrp="1"/>
          </p:cNvSpPr>
          <p:nvPr>
            <p:ph type="body" idx="3"/>
          </p:nvPr>
        </p:nvSpPr>
        <p:spPr>
          <a:xfrm>
            <a:off x="5926897" y="2343302"/>
            <a:ext cx="2687976" cy="1367518"/>
          </a:xfrm>
          <a:prstGeom prst="rect">
            <a:avLst/>
          </a:prstGeom>
        </p:spPr>
        <p:txBody>
          <a:bodyPr spcFirstLastPara="1" wrap="square" lIns="0" tIns="0" rIns="0" bIns="0" anchor="t" anchorCtr="0">
            <a:normAutofit/>
          </a:bodyPr>
          <a:lstStyle/>
          <a:p>
            <a:pPr marL="0" marR="0" lvl="0" indent="0" algn="l" rtl="0">
              <a:lnSpc>
                <a:spcPct val="95000"/>
              </a:lnSpc>
              <a:spcBef>
                <a:spcPts val="0"/>
              </a:spcBef>
              <a:spcAft>
                <a:spcPts val="0"/>
              </a:spcAft>
              <a:buNone/>
            </a:pPr>
            <a:r>
              <a:rPr lang="en-GB" sz="800" b="1">
                <a:solidFill>
                  <a:srgbClr val="585858"/>
                </a:solidFill>
                <a:latin typeface="Arial"/>
                <a:ea typeface="Arial"/>
                <a:cs typeface="Arial"/>
                <a:sym typeface="Arial"/>
              </a:rPr>
              <a:t>Fact sheets for open home visitors</a:t>
            </a:r>
            <a:endParaRPr sz="800" b="1">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800">
                <a:solidFill>
                  <a:srgbClr val="585858"/>
                </a:solidFill>
                <a:latin typeface="Arial"/>
                <a:ea typeface="Arial"/>
                <a:cs typeface="Arial"/>
                <a:sym typeface="Arial"/>
              </a:rPr>
              <a:t>Provide clear and concise fact sheets for open home visitors to explain home energy ratings, their benefits, and potential upgrades. These materials should serve as an informative guide while directing buyers to expert resources for further details.</a:t>
            </a:r>
            <a:endParaRPr sz="800">
              <a:solidFill>
                <a:srgbClr val="585858"/>
              </a:solidFill>
              <a:latin typeface="Arial"/>
              <a:ea typeface="Arial"/>
              <a:cs typeface="Arial"/>
              <a:sym typeface="Arial"/>
            </a:endParaRPr>
          </a:p>
          <a:p>
            <a:pPr indent="0">
              <a:lnSpc>
                <a:spcPct val="95000"/>
              </a:lnSpc>
              <a:spcBef>
                <a:spcPts val="500"/>
              </a:spcBef>
              <a:spcAft>
                <a:spcPts val="500"/>
              </a:spcAft>
            </a:pPr>
            <a:r>
              <a:rPr lang="en-GB" sz="800" i="1">
                <a:solidFill>
                  <a:srgbClr val="585858"/>
                </a:solidFill>
                <a:latin typeface="Arial"/>
                <a:ea typeface="Arial"/>
                <a:cs typeface="Arial"/>
                <a:sym typeface="Arial"/>
              </a:rPr>
              <a:t>The factsheets are fundamentally giving all the info they can - but with a disclaimer that we aren't necessarily the experts -refer back to these suppliers.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Communicating Ratings 1</a:t>
            </a:r>
            <a:endParaRPr sz="800" i="1">
              <a:solidFill>
                <a:srgbClr val="585858"/>
              </a:solidFill>
              <a:latin typeface="Arial"/>
              <a:ea typeface="Arial"/>
              <a:cs typeface="Arial"/>
              <a:sym typeface="Arial"/>
            </a:endParaRPr>
          </a:p>
        </p:txBody>
      </p:sp>
      <p:cxnSp>
        <p:nvCxnSpPr>
          <p:cNvPr id="11" name="Straight Arrow Connector 10">
            <a:extLst>
              <a:ext uri="{FF2B5EF4-FFF2-40B4-BE49-F238E27FC236}">
                <a16:creationId xmlns:a16="http://schemas.microsoft.com/office/drawing/2014/main" id="{D89BCE5E-AED0-D675-70FB-271CE972E291}"/>
              </a:ext>
              <a:ext uri="{C183D7F6-B498-43B3-948B-1728B52AA6E4}">
                <adec:decorative xmlns:adec="http://schemas.microsoft.com/office/drawing/2017/decorative" val="1"/>
              </a:ext>
            </a:extLst>
          </p:cNvPr>
          <p:cNvCxnSpPr>
            <a:cxnSpLocks/>
          </p:cNvCxnSpPr>
          <p:nvPr/>
        </p:nvCxnSpPr>
        <p:spPr>
          <a:xfrm flipH="1">
            <a:off x="5436414" y="2400449"/>
            <a:ext cx="406870" cy="0"/>
          </a:xfrm>
          <a:prstGeom prst="straightConnector1">
            <a:avLst/>
          </a:prstGeom>
          <a:ln>
            <a:solidFill>
              <a:srgbClr val="EF9973"/>
            </a:solidFill>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065DA8C-EA11-13E4-CBB3-6997259BBD1B}"/>
              </a:ext>
              <a:ext uri="{C183D7F6-B498-43B3-948B-1728B52AA6E4}">
                <adec:decorative xmlns:adec="http://schemas.microsoft.com/office/drawing/2017/decorative" val="1"/>
              </a:ext>
            </a:extLst>
          </p:cNvPr>
          <p:cNvCxnSpPr>
            <a:cxnSpLocks/>
          </p:cNvCxnSpPr>
          <p:nvPr/>
        </p:nvCxnSpPr>
        <p:spPr>
          <a:xfrm>
            <a:off x="2996773" y="2393172"/>
            <a:ext cx="715788" cy="0"/>
          </a:xfrm>
          <a:prstGeom prst="line">
            <a:avLst/>
          </a:prstGeom>
          <a:ln>
            <a:solidFill>
              <a:srgbClr val="EF9973"/>
            </a:solidFill>
            <a:tailEnd type="oval"/>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B116945-4A7A-7F75-49CE-48999A25BB26}"/>
              </a:ext>
              <a:ext uri="{C183D7F6-B498-43B3-948B-1728B52AA6E4}">
                <adec:decorative xmlns:adec="http://schemas.microsoft.com/office/drawing/2017/decorative" val="1"/>
              </a:ext>
            </a:extLst>
          </p:cNvPr>
          <p:cNvCxnSpPr>
            <a:cxnSpLocks/>
          </p:cNvCxnSpPr>
          <p:nvPr/>
        </p:nvCxnSpPr>
        <p:spPr>
          <a:xfrm flipH="1">
            <a:off x="4793555" y="4009310"/>
            <a:ext cx="324011" cy="0"/>
          </a:xfrm>
          <a:prstGeom prst="straightConnector1">
            <a:avLst/>
          </a:prstGeom>
          <a:ln>
            <a:solidFill>
              <a:srgbClr val="EF9973"/>
            </a:solidFil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7A89E07-854F-AACB-3241-D5AA8E682442}"/>
              </a:ext>
            </a:extLst>
          </p:cNvPr>
          <p:cNvSpPr>
            <a:spLocks noGrp="1"/>
          </p:cNvSpPr>
          <p:nvPr>
            <p:ph type="sldNum" sz="quarter" idx="10"/>
          </p:nvPr>
        </p:nvSpPr>
        <p:spPr/>
        <p:txBody>
          <a:bodyPr/>
          <a:lstStyle/>
          <a:p>
            <a:fld id="{178BA19D-C1A8-2A4D-80DC-523B2B2B450E}" type="slidenum">
              <a:rPr lang="en-US" smtClean="0"/>
              <a:pPr/>
              <a:t>67</a:t>
            </a:fld>
            <a:endParaRPr lang="en-US"/>
          </a:p>
        </p:txBody>
      </p:sp>
      <p:grpSp>
        <p:nvGrpSpPr>
          <p:cNvPr id="3" name="Group 2">
            <a:extLst>
              <a:ext uri="{FF2B5EF4-FFF2-40B4-BE49-F238E27FC236}">
                <a16:creationId xmlns:a16="http://schemas.microsoft.com/office/drawing/2014/main" id="{B6802FA5-0CF1-BDE8-BD37-197A863F3992}"/>
              </a:ext>
              <a:ext uri="{C183D7F6-B498-43B3-948B-1728B52AA6E4}">
                <adec:decorative xmlns:adec="http://schemas.microsoft.com/office/drawing/2017/decorative" val="1"/>
              </a:ext>
            </a:extLst>
          </p:cNvPr>
          <p:cNvGrpSpPr/>
          <p:nvPr/>
        </p:nvGrpSpPr>
        <p:grpSpPr>
          <a:xfrm>
            <a:off x="3468109" y="1703606"/>
            <a:ext cx="148795" cy="189447"/>
            <a:chOff x="5611571" y="1502510"/>
            <a:chExt cx="148795" cy="189447"/>
          </a:xfrm>
        </p:grpSpPr>
        <p:cxnSp>
          <p:nvCxnSpPr>
            <p:cNvPr id="5" name="Straight Connector 4">
              <a:extLst>
                <a:ext uri="{FF2B5EF4-FFF2-40B4-BE49-F238E27FC236}">
                  <a16:creationId xmlns:a16="http://schemas.microsoft.com/office/drawing/2014/main" id="{F631683D-E7C7-CC4B-957F-73CB647EDC5A}"/>
                </a:ext>
              </a:extLst>
            </p:cNvPr>
            <p:cNvCxnSpPr>
              <a:cxnSpLocks/>
            </p:cNvCxnSpPr>
            <p:nvPr/>
          </p:nvCxnSpPr>
          <p:spPr>
            <a:xfrm flipH="1">
              <a:off x="5611571"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D8CEB4B3-3B80-EA0C-5EEB-827E67124422}"/>
                </a:ext>
              </a:extLst>
            </p:cNvPr>
            <p:cNvCxnSpPr>
              <a:cxnSpLocks/>
            </p:cNvCxnSpPr>
            <p:nvPr/>
          </p:nvCxnSpPr>
          <p:spPr>
            <a:xfrm flipH="1">
              <a:off x="5656476"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8" name="Group 7">
            <a:extLst>
              <a:ext uri="{FF2B5EF4-FFF2-40B4-BE49-F238E27FC236}">
                <a16:creationId xmlns:a16="http://schemas.microsoft.com/office/drawing/2014/main" id="{9AD011DE-D684-A0C4-E89A-D281699C6A84}"/>
              </a:ext>
              <a:ext uri="{C183D7F6-B498-43B3-948B-1728B52AA6E4}">
                <adec:decorative xmlns:adec="http://schemas.microsoft.com/office/drawing/2017/decorative" val="1"/>
              </a:ext>
            </a:extLst>
          </p:cNvPr>
          <p:cNvGrpSpPr/>
          <p:nvPr/>
        </p:nvGrpSpPr>
        <p:grpSpPr>
          <a:xfrm>
            <a:off x="5596587" y="1703606"/>
            <a:ext cx="148795" cy="189447"/>
            <a:chOff x="5611571" y="1502510"/>
            <a:chExt cx="148795" cy="189447"/>
          </a:xfrm>
        </p:grpSpPr>
        <p:cxnSp>
          <p:nvCxnSpPr>
            <p:cNvPr id="9" name="Straight Connector 8">
              <a:extLst>
                <a:ext uri="{FF2B5EF4-FFF2-40B4-BE49-F238E27FC236}">
                  <a16:creationId xmlns:a16="http://schemas.microsoft.com/office/drawing/2014/main" id="{6D5587CB-F973-599E-2CEB-C1531515A180}"/>
                </a:ext>
              </a:extLst>
            </p:cNvPr>
            <p:cNvCxnSpPr>
              <a:cxnSpLocks/>
            </p:cNvCxnSpPr>
            <p:nvPr/>
          </p:nvCxnSpPr>
          <p:spPr>
            <a:xfrm flipH="1">
              <a:off x="5611571"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74609305-B7D1-B30A-EEAC-B1F756DB7BCB}"/>
                </a:ext>
              </a:extLst>
            </p:cNvPr>
            <p:cNvCxnSpPr>
              <a:cxnSpLocks/>
            </p:cNvCxnSpPr>
            <p:nvPr/>
          </p:nvCxnSpPr>
          <p:spPr>
            <a:xfrm flipH="1">
              <a:off x="5656476"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5880460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5"/>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latin typeface="Arial" panose="020B0604020202020204" pitchFamily="34" charset="0"/>
              </a:rPr>
              <a:t>Finalise phase   </a:t>
            </a:r>
            <a:endParaRPr lang="en-US">
              <a:latin typeface="Arial" panose="020B0604020202020204" pitchFamily="34" charset="0"/>
            </a:endParaRPr>
          </a:p>
        </p:txBody>
      </p:sp>
      <p:pic>
        <p:nvPicPr>
          <p:cNvPr id="2" name="Picture 1">
            <a:extLst>
              <a:ext uri="{FF2B5EF4-FFF2-40B4-BE49-F238E27FC236}">
                <a16:creationId xmlns:a16="http://schemas.microsoft.com/office/drawing/2014/main" id="{BFE92188-62EF-247A-8C07-384C680B5BA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02316" y="1385581"/>
            <a:ext cx="3684945" cy="2181272"/>
          </a:xfrm>
          <a:prstGeom prst="rect">
            <a:avLst/>
          </a:prstGeom>
        </p:spPr>
      </p:pic>
      <p:sp>
        <p:nvSpPr>
          <p:cNvPr id="213" name="Google Shape;213;p25"/>
          <p:cNvSpPr txBox="1">
            <a:spLocks noGrp="1"/>
          </p:cNvSpPr>
          <p:nvPr>
            <p:ph type="body" idx="1"/>
          </p:nvPr>
        </p:nvSpPr>
        <p:spPr>
          <a:xfrm>
            <a:off x="5021563" y="2802240"/>
            <a:ext cx="3493787" cy="1529226"/>
          </a:xfrm>
          <a:prstGeom prst="rect">
            <a:avLst/>
          </a:prstGeom>
        </p:spPr>
        <p:txBody>
          <a:bodyPr spcFirstLastPara="1" wrap="square" lIns="0" tIns="0" rIns="0" bIns="0" anchor="t" anchorCtr="0">
            <a:normAutofit/>
          </a:bodyPr>
          <a:lstStyle/>
          <a:p>
            <a:pPr marL="0" marR="0" lvl="0" indent="0" algn="l" rtl="0">
              <a:lnSpc>
                <a:spcPct val="95000"/>
              </a:lnSpc>
              <a:spcBef>
                <a:spcPts val="0"/>
              </a:spcBef>
              <a:spcAft>
                <a:spcPts val="0"/>
              </a:spcAft>
              <a:buNone/>
            </a:pPr>
            <a:r>
              <a:rPr lang="en-GB" sz="800" b="1">
                <a:solidFill>
                  <a:srgbClr val="585858"/>
                </a:solidFill>
                <a:latin typeface="Arial"/>
                <a:ea typeface="Arial"/>
                <a:cs typeface="Arial"/>
                <a:sym typeface="Arial"/>
              </a:rPr>
              <a:t>Empower buyers with home energy insights</a:t>
            </a:r>
            <a:endParaRPr sz="800" b="1">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800">
                <a:solidFill>
                  <a:srgbClr val="585858"/>
                </a:solidFill>
                <a:latin typeface="Arial"/>
                <a:ea typeface="Arial"/>
                <a:cs typeface="Arial"/>
                <a:sym typeface="Arial"/>
              </a:rPr>
              <a:t>Develop targeted content for buyers to help them understand home energy ratings, ask informed questions, and leverage the information during negotiations. Provide guidance on upgrade options, government incentives, and actionable steps to improve energy efficiency after purchase, ensuring a seamless transition to a more sustainable home.</a:t>
            </a:r>
            <a:endParaRPr sz="800">
              <a:solidFill>
                <a:srgbClr val="585858"/>
              </a:solidFill>
              <a:latin typeface="Arial"/>
              <a:ea typeface="Arial"/>
              <a:cs typeface="Arial"/>
              <a:sym typeface="Arial"/>
            </a:endParaRPr>
          </a:p>
          <a:p>
            <a:pPr indent="0">
              <a:lnSpc>
                <a:spcPct val="95000"/>
              </a:lnSpc>
              <a:spcBef>
                <a:spcPts val="500"/>
              </a:spcBef>
              <a:spcAft>
                <a:spcPts val="500"/>
              </a:spcAft>
            </a:pPr>
            <a:r>
              <a:rPr lang="en-GB" sz="800" i="1">
                <a:solidFill>
                  <a:srgbClr val="585858"/>
                </a:solidFill>
                <a:latin typeface="Arial"/>
                <a:ea typeface="Arial"/>
                <a:cs typeface="Arial"/>
                <a:sym typeface="Arial"/>
              </a:rPr>
              <a:t>Buyer is also critical to this journey. Buyer not mentioned in this timeline. - RE agents Resources 1</a:t>
            </a:r>
            <a:endParaRPr sz="800" i="1">
              <a:solidFill>
                <a:srgbClr val="585858"/>
              </a:solidFill>
              <a:latin typeface="Arial"/>
              <a:ea typeface="Arial"/>
              <a:cs typeface="Arial"/>
              <a:sym typeface="Arial"/>
            </a:endParaRPr>
          </a:p>
        </p:txBody>
      </p:sp>
      <p:cxnSp>
        <p:nvCxnSpPr>
          <p:cNvPr id="3" name="Straight Arrow Connector 2">
            <a:extLst>
              <a:ext uri="{FF2B5EF4-FFF2-40B4-BE49-F238E27FC236}">
                <a16:creationId xmlns:a16="http://schemas.microsoft.com/office/drawing/2014/main" id="{FFB05EBF-868A-EEF5-60FE-5EB36B693BAF}"/>
              </a:ext>
              <a:ext uri="{C183D7F6-B498-43B3-948B-1728B52AA6E4}">
                <adec:decorative xmlns:adec="http://schemas.microsoft.com/office/drawing/2017/decorative" val="1"/>
              </a:ext>
            </a:extLst>
          </p:cNvPr>
          <p:cNvCxnSpPr>
            <a:cxnSpLocks/>
          </p:cNvCxnSpPr>
          <p:nvPr/>
        </p:nvCxnSpPr>
        <p:spPr>
          <a:xfrm flipH="1">
            <a:off x="4449055" y="2861491"/>
            <a:ext cx="441641" cy="0"/>
          </a:xfrm>
          <a:prstGeom prst="straightConnector1">
            <a:avLst/>
          </a:prstGeom>
          <a:ln>
            <a:solidFill>
              <a:srgbClr val="EF9973"/>
            </a:solidFill>
            <a:tailEnd type="ova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67D84513-DBFC-F878-51D2-F2A59DA8A9F0}"/>
              </a:ext>
              <a:ext uri="{C183D7F6-B498-43B3-948B-1728B52AA6E4}">
                <adec:decorative xmlns:adec="http://schemas.microsoft.com/office/drawing/2017/decorative" val="1"/>
              </a:ext>
            </a:extLst>
          </p:cNvPr>
          <p:cNvGrpSpPr/>
          <p:nvPr/>
        </p:nvGrpSpPr>
        <p:grpSpPr>
          <a:xfrm>
            <a:off x="899625" y="2087808"/>
            <a:ext cx="148795" cy="189447"/>
            <a:chOff x="5611571" y="1502510"/>
            <a:chExt cx="148795" cy="189447"/>
          </a:xfrm>
        </p:grpSpPr>
        <p:cxnSp>
          <p:nvCxnSpPr>
            <p:cNvPr id="10" name="Straight Connector 9">
              <a:extLst>
                <a:ext uri="{FF2B5EF4-FFF2-40B4-BE49-F238E27FC236}">
                  <a16:creationId xmlns:a16="http://schemas.microsoft.com/office/drawing/2014/main" id="{67101595-809B-1008-7922-5435B5E9FF9E}"/>
                </a:ext>
              </a:extLst>
            </p:cNvPr>
            <p:cNvCxnSpPr>
              <a:cxnSpLocks/>
            </p:cNvCxnSpPr>
            <p:nvPr/>
          </p:nvCxnSpPr>
          <p:spPr>
            <a:xfrm flipH="1">
              <a:off x="5611571"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8D5E196-20A6-7FED-9D3A-E5ED7F5654F2}"/>
                </a:ext>
              </a:extLst>
            </p:cNvPr>
            <p:cNvCxnSpPr>
              <a:cxnSpLocks/>
            </p:cNvCxnSpPr>
            <p:nvPr/>
          </p:nvCxnSpPr>
          <p:spPr>
            <a:xfrm flipH="1">
              <a:off x="5656476" y="1502510"/>
              <a:ext cx="103890" cy="18944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 name="Slide Number Placeholder 3">
            <a:extLst>
              <a:ext uri="{FF2B5EF4-FFF2-40B4-BE49-F238E27FC236}">
                <a16:creationId xmlns:a16="http://schemas.microsoft.com/office/drawing/2014/main" id="{A7C7A207-4DE5-47CB-A607-E9F0FD53EB17}"/>
              </a:ext>
            </a:extLst>
          </p:cNvPr>
          <p:cNvSpPr>
            <a:spLocks noGrp="1"/>
          </p:cNvSpPr>
          <p:nvPr>
            <p:ph type="sldNum" sz="quarter" idx="10"/>
          </p:nvPr>
        </p:nvSpPr>
        <p:spPr/>
        <p:txBody>
          <a:bodyPr/>
          <a:lstStyle/>
          <a:p>
            <a:fld id="{178BA19D-C1A8-2A4D-80DC-523B2B2B450E}" type="slidenum">
              <a:rPr lang="en-US" smtClean="0"/>
              <a:pPr/>
              <a:t>68</a:t>
            </a:fld>
            <a:endParaRPr lang="en-US"/>
          </a:p>
        </p:txBody>
      </p:sp>
    </p:spTree>
    <p:extLst>
      <p:ext uri="{BB962C8B-B14F-4D97-AF65-F5344CB8AC3E}">
        <p14:creationId xmlns:p14="http://schemas.microsoft.com/office/powerpoint/2010/main" val="19417394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C9EAF3"/>
        </a:solidFill>
        <a:effectLst/>
      </p:bgPr>
    </p:bg>
    <p:spTree>
      <p:nvGrpSpPr>
        <p:cNvPr id="1" name="Shape 217"/>
        <p:cNvGrpSpPr/>
        <p:nvPr/>
      </p:nvGrpSpPr>
      <p:grpSpPr>
        <a:xfrm>
          <a:off x="0" y="0"/>
          <a:ext cx="0" cy="0"/>
          <a:chOff x="0" y="0"/>
          <a:chExt cx="0" cy="0"/>
        </a:xfrm>
      </p:grpSpPr>
      <p:sp>
        <p:nvSpPr>
          <p:cNvPr id="222" name="Google Shape;222;p26"/>
          <p:cNvSpPr txBox="1">
            <a:spLocks noGrp="1"/>
          </p:cNvSpPr>
          <p:nvPr>
            <p:ph type="ctrTitle"/>
          </p:nvPr>
        </p:nvSpPr>
        <p:spPr>
          <a:xfrm>
            <a:off x="1182446" y="1663852"/>
            <a:ext cx="5583585" cy="1048576"/>
          </a:xfrm>
        </p:spPr>
        <p:txBody>
          <a:bodyPr spcFirstLastPara="1" wrap="square" lIns="0" tIns="0" rIns="0" bIns="0" anchor="t" anchorCtr="0">
            <a:normAutofit fontScale="90000"/>
          </a:bodyPr>
          <a:lstStyle/>
          <a:p>
            <a:pPr lvl="0"/>
            <a:r>
              <a:rPr lang="en-GB">
                <a:sym typeface="Helvetica Neue Light"/>
              </a:rPr>
              <a:t>Roundtable professional development and learning</a:t>
            </a:r>
            <a:endParaRPr lang="en-GB">
              <a:sym typeface="Helvetica Neue"/>
            </a:endParaRPr>
          </a:p>
        </p:txBody>
      </p:sp>
      <p:sp>
        <p:nvSpPr>
          <p:cNvPr id="2" name="Slide Number Placeholder 3">
            <a:extLst>
              <a:ext uri="{FF2B5EF4-FFF2-40B4-BE49-F238E27FC236}">
                <a16:creationId xmlns:a16="http://schemas.microsoft.com/office/drawing/2014/main" id="{4EEDAC8A-01FB-949D-87B9-A521CA6B79E8}"/>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69</a:t>
            </a:fld>
            <a:endParaRPr lang="en-US" sz="800"/>
          </a:p>
        </p:txBody>
      </p:sp>
    </p:spTree>
    <p:extLst>
      <p:ext uri="{BB962C8B-B14F-4D97-AF65-F5344CB8AC3E}">
        <p14:creationId xmlns:p14="http://schemas.microsoft.com/office/powerpoint/2010/main" val="21928555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8" name="Google Shape;228;p27"/>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t>Professional development and learning</a:t>
            </a:r>
            <a:endParaRPr lang="en-US"/>
          </a:p>
        </p:txBody>
      </p:sp>
      <p:sp>
        <p:nvSpPr>
          <p:cNvPr id="227" name="Google Shape;227;p27"/>
          <p:cNvSpPr txBox="1">
            <a:spLocks noGrp="1"/>
          </p:cNvSpPr>
          <p:nvPr>
            <p:ph sz="half" idx="1"/>
          </p:nvPr>
        </p:nvSpPr>
        <p:spPr>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None/>
            </a:pPr>
            <a:r>
              <a:rPr lang="en-GB" sz="800">
                <a:solidFill>
                  <a:srgbClr val="585858"/>
                </a:solidFill>
                <a:latin typeface="Arial"/>
                <a:ea typeface="Arial"/>
                <a:cs typeface="Arial"/>
                <a:sym typeface="Arial"/>
              </a:rPr>
              <a:t>Professional development and learning opportunities were tested across two roundtables with participants. </a:t>
            </a:r>
            <a:endParaRPr sz="800">
              <a:solidFill>
                <a:srgbClr val="585858"/>
              </a:solidFill>
              <a:latin typeface="Arial"/>
              <a:ea typeface="Arial"/>
              <a:cs typeface="Arial"/>
              <a:sym typeface="Arial"/>
            </a:endParaRPr>
          </a:p>
          <a:p>
            <a:pPr marL="0" lvl="0" indent="0" algn="l" rtl="0">
              <a:lnSpc>
                <a:spcPct val="95000"/>
              </a:lnSpc>
              <a:spcBef>
                <a:spcPts val="500"/>
              </a:spcBef>
              <a:spcAft>
                <a:spcPts val="500"/>
              </a:spcAft>
              <a:buNone/>
            </a:pPr>
            <a:r>
              <a:rPr lang="en-GB" sz="800">
                <a:solidFill>
                  <a:srgbClr val="585858"/>
                </a:solidFill>
                <a:latin typeface="Arial"/>
                <a:ea typeface="Arial"/>
                <a:cs typeface="Arial"/>
                <a:sym typeface="Arial"/>
              </a:rPr>
              <a:t>Professional development was tested in the form of a course offering that might be found online. The mock-up displayed here was used to elicit discussion and reflection on what makes training and learning desirable or not. </a:t>
            </a:r>
            <a:endParaRPr sz="800">
              <a:solidFill>
                <a:srgbClr val="585858"/>
              </a:solidFill>
              <a:latin typeface="Arial"/>
              <a:ea typeface="Arial"/>
              <a:cs typeface="Arial"/>
              <a:sym typeface="Arial"/>
            </a:endParaRPr>
          </a:p>
        </p:txBody>
      </p:sp>
      <p:sp>
        <p:nvSpPr>
          <p:cNvPr id="3" name="Slide Number Placeholder 2">
            <a:extLst>
              <a:ext uri="{FF2B5EF4-FFF2-40B4-BE49-F238E27FC236}">
                <a16:creationId xmlns:a16="http://schemas.microsoft.com/office/drawing/2014/main" id="{6097A6FB-04CC-08BF-5AFB-915C1912D292}"/>
              </a:ext>
            </a:extLst>
          </p:cNvPr>
          <p:cNvSpPr>
            <a:spLocks noGrp="1"/>
          </p:cNvSpPr>
          <p:nvPr>
            <p:ph type="sldNum" sz="quarter" idx="12"/>
          </p:nvPr>
        </p:nvSpPr>
        <p:spPr/>
        <p:txBody>
          <a:bodyPr>
            <a:normAutofit/>
          </a:bodyPr>
          <a:lstStyle/>
          <a:p>
            <a:fld id="{178BA19D-C1A8-2A4D-80DC-523B2B2B450E}" type="slidenum">
              <a:rPr lang="en-US" smtClean="0"/>
              <a:pPr/>
              <a:t>70</a:t>
            </a:fld>
            <a:endParaRPr lang="en-US"/>
          </a:p>
        </p:txBody>
      </p:sp>
      <p:pic>
        <p:nvPicPr>
          <p:cNvPr id="2" name="Google Shape;229;p27" descr="Image shows a mock up of a real estate training website with 4 different courses to enrol to, each covering different topics and number of hours to complete.">
            <a:extLst>
              <a:ext uri="{FF2B5EF4-FFF2-40B4-BE49-F238E27FC236}">
                <a16:creationId xmlns:a16="http://schemas.microsoft.com/office/drawing/2014/main" id="{2714CF45-E897-1801-5C02-01EF4E73038C}"/>
              </a:ext>
            </a:extLst>
          </p:cNvPr>
          <p:cNvPicPr preferRelativeResize="0"/>
          <p:nvPr/>
        </p:nvPicPr>
        <p:blipFill>
          <a:blip r:embed="rId3">
            <a:clrChange>
              <a:clrFrom>
                <a:srgbClr val="FFFFFF"/>
              </a:clrFrom>
              <a:clrTo>
                <a:srgbClr val="FFFFFF">
                  <a:alpha val="0"/>
                </a:srgbClr>
              </a:clrTo>
            </a:clrChange>
            <a:biLevel thresh="75000"/>
            <a:extLst>
              <a:ext uri="{BEBA8EAE-BF5A-486C-A8C5-ECC9F3942E4B}">
                <a14:imgProps xmlns:a14="http://schemas.microsoft.com/office/drawing/2010/main">
                  <a14:imgLayer r:embed="rId4">
                    <a14:imgEffect>
                      <a14:saturation sat="0"/>
                    </a14:imgEffect>
                    <a14:imgEffect>
                      <a14:brightnessContrast contrast="-40000"/>
                    </a14:imgEffect>
                  </a14:imgLayer>
                </a14:imgProps>
              </a:ext>
            </a:extLst>
          </a:blip>
          <a:stretch>
            <a:fillRect/>
          </a:stretch>
        </p:blipFill>
        <p:spPr>
          <a:xfrm>
            <a:off x="3545777" y="1033408"/>
            <a:ext cx="5021139" cy="3871173"/>
          </a:xfrm>
          <a:prstGeom prst="rect">
            <a:avLst/>
          </a:prstGeom>
          <a:noFill/>
          <a:ln w="9525" cap="flat" cmpd="sng">
            <a:noFill/>
            <a:prstDash val="solid"/>
            <a:round/>
            <a:headEnd type="none" w="sm" len="sm"/>
            <a:tailEnd type="none" w="sm" len="sm"/>
          </a:ln>
          <a:effectLst/>
        </p:spPr>
      </p:pic>
    </p:spTree>
    <p:extLst>
      <p:ext uri="{BB962C8B-B14F-4D97-AF65-F5344CB8AC3E}">
        <p14:creationId xmlns:p14="http://schemas.microsoft.com/office/powerpoint/2010/main" val="10968126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7" name="Google Shape;237;p28"/>
          <p:cNvSpPr txBox="1">
            <a:spLocks noGrp="1"/>
          </p:cNvSpPr>
          <p:nvPr>
            <p:ph type="title"/>
          </p:nvPr>
        </p:nvSpPr>
        <p:spPr>
          <a:prstGeom prst="rect">
            <a:avLst/>
          </a:prstGeom>
        </p:spPr>
        <p:txBody>
          <a:bodyPr spcFirstLastPara="1" wrap="square" lIns="0" tIns="0" rIns="0" bIns="0" anchor="t" anchorCtr="0">
            <a:normAutofit/>
          </a:bodyPr>
          <a:lstStyle/>
          <a:p>
            <a:r>
              <a:rPr lang="en-GB">
                <a:solidFill>
                  <a:schemeClr val="dk1"/>
                </a:solidFill>
                <a:latin typeface="Arial" panose="020B0604020202020204" pitchFamily="34" charset="0"/>
              </a:rPr>
              <a:t>Key findings – 1</a:t>
            </a:r>
            <a:endParaRPr lang="en-US">
              <a:solidFill>
                <a:schemeClr val="dk1"/>
              </a:solidFill>
              <a:latin typeface="Arial" panose="020B0604020202020204" pitchFamily="34" charset="0"/>
            </a:endParaRPr>
          </a:p>
        </p:txBody>
      </p:sp>
      <p:sp>
        <p:nvSpPr>
          <p:cNvPr id="236" name="Google Shape;236;p28"/>
          <p:cNvSpPr txBox="1">
            <a:spLocks noGrp="1"/>
          </p:cNvSpPr>
          <p:nvPr>
            <p:ph type="body" idx="1"/>
          </p:nvPr>
        </p:nvSpPr>
        <p:spPr>
          <a:prstGeom prst="rect">
            <a:avLst/>
          </a:prstGeom>
        </p:spPr>
        <p:txBody>
          <a:bodyPr spcFirstLastPara="1" wrap="square" lIns="0" tIns="0" rIns="0" bIns="0" anchor="t" anchorCtr="0">
            <a:normAutofit/>
          </a:bodyPr>
          <a:lstStyle/>
          <a:p>
            <a:pPr indent="0">
              <a:lnSpc>
                <a:spcPct val="95000"/>
              </a:lnSpc>
              <a:buClr>
                <a:schemeClr val="dk1"/>
              </a:buClr>
              <a:buSzPts val="1100"/>
            </a:pPr>
            <a:r>
              <a:rPr lang="en-GB" sz="800" b="1">
                <a:solidFill>
                  <a:srgbClr val="585858"/>
                </a:solidFill>
                <a:latin typeface="Arial"/>
                <a:ea typeface="Arial"/>
                <a:cs typeface="Arial"/>
                <a:sym typeface="Arial"/>
              </a:rPr>
              <a:t>The 3 learning topics resonated with RE agents</a:t>
            </a:r>
            <a:endParaRPr sz="800" b="1">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800">
                <a:solidFill>
                  <a:srgbClr val="585858"/>
                </a:solidFill>
                <a:latin typeface="Arial"/>
                <a:ea typeface="Arial"/>
                <a:cs typeface="Arial"/>
                <a:sym typeface="Arial"/>
              </a:rPr>
              <a:t>The proposed topics for training resonate strongly with RE agents. Many were particularly drawn to the topic of "Sustainable Homes and Marketing," seeing it as a way to distinguish themselves as trusted advisors. While energy rating regulations are seen as essential.</a:t>
            </a:r>
            <a:endParaRPr sz="800">
              <a:solidFill>
                <a:srgbClr val="585858"/>
              </a:solidFill>
              <a:latin typeface="Arial"/>
              <a:ea typeface="Arial"/>
              <a:cs typeface="Arial"/>
              <a:sym typeface="Arial"/>
            </a:endParaRPr>
          </a:p>
          <a:p>
            <a:pPr marL="0" marR="0" lvl="0" indent="0" algn="l" rtl="0">
              <a:lnSpc>
                <a:spcPct val="95000"/>
              </a:lnSpc>
              <a:spcBef>
                <a:spcPts val="500"/>
              </a:spcBef>
              <a:spcAft>
                <a:spcPts val="500"/>
              </a:spcAft>
              <a:buNone/>
            </a:pPr>
            <a:r>
              <a:rPr lang="en-GB" sz="800">
                <a:solidFill>
                  <a:srgbClr val="585858"/>
                </a:solidFill>
                <a:latin typeface="Arial"/>
                <a:ea typeface="Arial"/>
                <a:cs typeface="Arial"/>
                <a:sym typeface="Arial"/>
              </a:rPr>
              <a:t>Agents appreciated the clear categorisation of topics into distinct "buckets"—Regulatory information, marketing strategies, building more expertise—highlighting the importance of separating compliance from opportunities to engage clients and build trust.</a:t>
            </a:r>
            <a:endParaRPr sz="800" i="1">
              <a:solidFill>
                <a:srgbClr val="585858"/>
              </a:solidFill>
              <a:latin typeface="Arial"/>
              <a:ea typeface="Arial"/>
              <a:cs typeface="Arial"/>
              <a:sym typeface="Arial"/>
            </a:endParaRPr>
          </a:p>
        </p:txBody>
      </p:sp>
      <p:sp>
        <p:nvSpPr>
          <p:cNvPr id="235" name="Google Shape;235;p28">
            <a:extLst>
              <a:ext uri="{C183D7F6-B498-43B3-948B-1728B52AA6E4}">
                <adec:decorative xmlns:adec="http://schemas.microsoft.com/office/drawing/2017/decorative" val="1"/>
              </a:ext>
            </a:extLst>
          </p:cNvPr>
          <p:cNvSpPr/>
          <p:nvPr/>
        </p:nvSpPr>
        <p:spPr>
          <a:xfrm>
            <a:off x="2458500" y="1129449"/>
            <a:ext cx="1933800" cy="1692600"/>
          </a:xfrm>
          <a:prstGeom prst="wedgeRoundRectCallout">
            <a:avLst>
              <a:gd name="adj1" fmla="val -20833"/>
              <a:gd name="adj2" fmla="val 62500"/>
              <a:gd name="adj3" fmla="val 0"/>
            </a:avLst>
          </a:prstGeom>
          <a:no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8" name="Google Shape;238;p28"/>
          <p:cNvSpPr txBox="1">
            <a:spLocks noGrp="1"/>
          </p:cNvSpPr>
          <p:nvPr>
            <p:ph type="body" idx="2"/>
          </p:nvPr>
        </p:nvSpPr>
        <p:spPr>
          <a:xfrm>
            <a:off x="2577590" y="1225285"/>
            <a:ext cx="1776299" cy="1531701"/>
          </a:xfrm>
          <a:prstGeom prst="rect">
            <a:avLst/>
          </a:prstGeom>
        </p:spPr>
        <p:txBody>
          <a:bodyPr spcFirstLastPara="1" wrap="square" lIns="0" tIns="0" rIns="0" bIns="0" anchor="t" anchorCtr="0">
            <a:spAutoFit/>
          </a:bodyPr>
          <a:lstStyle/>
          <a:p>
            <a:pPr indent="0">
              <a:lnSpc>
                <a:spcPct val="95000"/>
              </a:lnSpc>
              <a:buClr>
                <a:schemeClr val="dk1"/>
              </a:buClr>
              <a:buSzPts val="1100"/>
            </a:pPr>
            <a:r>
              <a:rPr lang="en-GB" sz="800" i="1">
                <a:solidFill>
                  <a:srgbClr val="585858"/>
                </a:solidFill>
                <a:latin typeface="Arial"/>
                <a:ea typeface="Arial"/>
                <a:cs typeface="Arial"/>
                <a:sym typeface="Arial"/>
              </a:rPr>
              <a:t>I love them all.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Upskilling 1</a:t>
            </a:r>
          </a:p>
          <a:p>
            <a:pPr indent="0">
              <a:lnSpc>
                <a:spcPct val="95000"/>
              </a:lnSpc>
              <a:spcBef>
                <a:spcPts val="500"/>
              </a:spcBef>
              <a:buClr>
                <a:schemeClr val="dk1"/>
              </a:buClr>
              <a:buSzPts val="1100"/>
            </a:pPr>
            <a:r>
              <a:rPr lang="en-GB" sz="800" i="1">
                <a:solidFill>
                  <a:srgbClr val="585858"/>
                </a:solidFill>
                <a:latin typeface="Arial"/>
                <a:ea typeface="Arial"/>
                <a:cs typeface="Arial"/>
                <a:sym typeface="Arial"/>
              </a:rPr>
              <a:t>Energy rating regulations, that's your compulsory topic. But actually trying to appeal to this is about creating that differential and making you the trusted advisor is what I'd gravitate to.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Upskilling 2</a:t>
            </a:r>
          </a:p>
          <a:p>
            <a:pPr indent="0">
              <a:lnSpc>
                <a:spcPct val="95000"/>
              </a:lnSpc>
              <a:spcBef>
                <a:spcPts val="500"/>
              </a:spcBef>
              <a:buClr>
                <a:schemeClr val="dk1"/>
              </a:buClr>
              <a:buSzPts val="1100"/>
            </a:pPr>
            <a:r>
              <a:rPr lang="en-GB" sz="800" i="1">
                <a:solidFill>
                  <a:srgbClr val="585858"/>
                </a:solidFill>
                <a:latin typeface="Arial"/>
                <a:ea typeface="Arial"/>
                <a:cs typeface="Arial"/>
                <a:sym typeface="Arial"/>
              </a:rPr>
              <a:t>In terms of the buckets, bang on. Separate out the technical and the regulations, from the marketing and sales.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Upskilling 1</a:t>
            </a:r>
            <a:endParaRPr lang="en-GB" sz="800" i="1">
              <a:solidFill>
                <a:srgbClr val="585858"/>
              </a:solidFill>
              <a:latin typeface="Arial"/>
              <a:ea typeface="Arial"/>
              <a:cs typeface="Arial"/>
            </a:endParaRPr>
          </a:p>
        </p:txBody>
      </p:sp>
      <p:sp>
        <p:nvSpPr>
          <p:cNvPr id="239" name="Google Shape;239;p28"/>
          <p:cNvSpPr txBox="1">
            <a:spLocks noGrp="1"/>
          </p:cNvSpPr>
          <p:nvPr>
            <p:ph type="body" idx="3"/>
          </p:nvPr>
        </p:nvSpPr>
        <p:spPr>
          <a:prstGeom prst="rect">
            <a:avLst/>
          </a:prstGeom>
        </p:spPr>
        <p:txBody>
          <a:bodyPr spcFirstLastPara="1" wrap="square" lIns="0" tIns="0" rIns="0" bIns="0" anchor="t" anchorCtr="0">
            <a:normAutofit/>
          </a:bodyPr>
          <a:lstStyle/>
          <a:p>
            <a:pPr indent="0">
              <a:lnSpc>
                <a:spcPct val="95000"/>
              </a:lnSpc>
              <a:buClr>
                <a:schemeClr val="dk1"/>
              </a:buClr>
              <a:buSzPts val="1100"/>
            </a:pPr>
            <a:r>
              <a:rPr lang="en-GB" sz="800">
                <a:latin typeface="Arial"/>
                <a:cs typeface="Arial"/>
              </a:rPr>
              <a:t>RE agents expected regulatory training to be mandatory</a:t>
            </a:r>
          </a:p>
          <a:p>
            <a:pPr indent="0">
              <a:lnSpc>
                <a:spcPct val="95000"/>
              </a:lnSpc>
              <a:spcBef>
                <a:spcPts val="500"/>
              </a:spcBef>
              <a:buClr>
                <a:schemeClr val="dk1"/>
              </a:buClr>
              <a:buSzPts val="1100"/>
            </a:pPr>
            <a:r>
              <a:rPr lang="en-GB" sz="800">
                <a:latin typeface="Arial"/>
                <a:cs typeface="Arial"/>
              </a:rPr>
              <a:t>RE agents anticipate that regulatory training on home energy ratings will be mandatory, mirroring existing continuing professional development (CPD) requirements like ethics. They emphasised that ensuring compliance with these regulations should be the first priority.</a:t>
            </a:r>
          </a:p>
          <a:p>
            <a:pPr indent="0">
              <a:lnSpc>
                <a:spcPct val="95000"/>
              </a:lnSpc>
              <a:spcBef>
                <a:spcPts val="500"/>
              </a:spcBef>
            </a:pPr>
            <a:r>
              <a:rPr lang="en-GB" sz="800">
                <a:latin typeface="Arial"/>
                <a:cs typeface="Arial"/>
              </a:rPr>
              <a:t>There is a strong belief that mandatory education is essential for agents to be properly equipped with the knowledge to guide clients, aligning it with other fundamental aspects of property knowledge. Many RE agents also noted the importance of a clear deadline for completing this training, ensuring industry-wide uptake and understanding.</a:t>
            </a:r>
          </a:p>
          <a:p>
            <a:pPr marL="0" lvl="0" indent="0" algn="l" rtl="0">
              <a:lnSpc>
                <a:spcPct val="95000"/>
              </a:lnSpc>
              <a:spcBef>
                <a:spcPts val="500"/>
              </a:spcBef>
              <a:spcAft>
                <a:spcPts val="0"/>
              </a:spcAft>
              <a:buClr>
                <a:schemeClr val="dk1"/>
              </a:buClr>
              <a:buSzPts val="1100"/>
              <a:buFont typeface="Arial"/>
              <a:buNone/>
            </a:pPr>
            <a:endParaRPr sz="800"/>
          </a:p>
          <a:p>
            <a:pPr marL="0" lvl="0" indent="0" algn="l" rtl="0">
              <a:lnSpc>
                <a:spcPct val="95000"/>
              </a:lnSpc>
              <a:spcBef>
                <a:spcPts val="500"/>
              </a:spcBef>
              <a:spcAft>
                <a:spcPts val="500"/>
              </a:spcAft>
              <a:buNone/>
            </a:pPr>
            <a:endParaRPr sz="800"/>
          </a:p>
        </p:txBody>
      </p:sp>
      <p:sp>
        <p:nvSpPr>
          <p:cNvPr id="234" name="Google Shape;234;p28">
            <a:extLst>
              <a:ext uri="{C183D7F6-B498-43B3-948B-1728B52AA6E4}">
                <adec:decorative xmlns:adec="http://schemas.microsoft.com/office/drawing/2017/decorative" val="1"/>
              </a:ext>
            </a:extLst>
          </p:cNvPr>
          <p:cNvSpPr/>
          <p:nvPr/>
        </p:nvSpPr>
        <p:spPr>
          <a:xfrm>
            <a:off x="6729901" y="1129448"/>
            <a:ext cx="1933800" cy="1785201"/>
          </a:xfrm>
          <a:prstGeom prst="wedgeRoundRectCallout">
            <a:avLst>
              <a:gd name="adj1" fmla="val -20833"/>
              <a:gd name="adj2" fmla="val 62500"/>
              <a:gd name="adj3" fmla="val 0"/>
            </a:avLst>
          </a:prstGeom>
          <a:no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0" name="Google Shape;240;p28"/>
          <p:cNvSpPr txBox="1">
            <a:spLocks noGrp="1"/>
          </p:cNvSpPr>
          <p:nvPr>
            <p:ph type="body" idx="4"/>
          </p:nvPr>
        </p:nvSpPr>
        <p:spPr>
          <a:xfrm>
            <a:off x="6848989" y="1225285"/>
            <a:ext cx="1776300" cy="3166500"/>
          </a:xfrm>
          <a:prstGeom prst="rect">
            <a:avLst/>
          </a:prstGeom>
        </p:spPr>
        <p:txBody>
          <a:bodyPr spcFirstLastPara="1" wrap="square" lIns="0" tIns="0" rIns="0" bIns="0" anchor="t" anchorCtr="0">
            <a:normAutofit/>
          </a:bodyPr>
          <a:lstStyle/>
          <a:p>
            <a:pPr indent="0">
              <a:lnSpc>
                <a:spcPct val="95000"/>
              </a:lnSpc>
              <a:buClr>
                <a:schemeClr val="dk1"/>
              </a:buClr>
              <a:buSzPts val="1100"/>
            </a:pPr>
            <a:r>
              <a:rPr lang="en-GB" sz="800">
                <a:latin typeface="Arial"/>
                <a:cs typeface="Arial"/>
              </a:rPr>
              <a:t>You probably want highest uptake in regulations, and then upsell to the others. Just so people understand the regulation first and foremost, and aren't in breach. - RE agents Upskilling 1</a:t>
            </a:r>
          </a:p>
          <a:p>
            <a:pPr indent="0">
              <a:lnSpc>
                <a:spcPct val="95000"/>
              </a:lnSpc>
              <a:spcBef>
                <a:spcPts val="500"/>
              </a:spcBef>
              <a:buClr>
                <a:schemeClr val="dk1"/>
              </a:buClr>
              <a:buSzPts val="1100"/>
              <a:buFont typeface="Arial"/>
            </a:pPr>
            <a:r>
              <a:rPr lang="en-GB" sz="800">
                <a:latin typeface="Arial"/>
                <a:cs typeface="Arial"/>
              </a:rPr>
              <a:t>Would expect it to be mandatory because there's mandatory CPD training we have to do all the timing. - RE agents Upskilling 2</a:t>
            </a:r>
          </a:p>
          <a:p>
            <a:pPr indent="0">
              <a:lnSpc>
                <a:spcPct val="95000"/>
              </a:lnSpc>
              <a:spcBef>
                <a:spcPts val="500"/>
              </a:spcBef>
              <a:buClr>
                <a:schemeClr val="dk1"/>
              </a:buClr>
              <a:buSzPts val="1100"/>
            </a:pPr>
            <a:r>
              <a:rPr lang="en-GB" sz="800">
                <a:latin typeface="Arial"/>
                <a:cs typeface="Arial"/>
              </a:rPr>
              <a:t>If NSW is rolling out mandatory, the training should be mandatory too. - RE agents Upskilling 2</a:t>
            </a:r>
          </a:p>
          <a:p>
            <a:pPr marL="0" lvl="0" indent="0" algn="l" rtl="0">
              <a:lnSpc>
                <a:spcPct val="95000"/>
              </a:lnSpc>
              <a:spcBef>
                <a:spcPts val="0"/>
              </a:spcBef>
              <a:spcAft>
                <a:spcPts val="0"/>
              </a:spcAft>
              <a:buClr>
                <a:schemeClr val="dk1"/>
              </a:buClr>
              <a:buSzPts val="1100"/>
              <a:buFont typeface="Arial"/>
              <a:buNone/>
            </a:pPr>
            <a:endParaRPr lang="en-AU" sz="800" i="1">
              <a:solidFill>
                <a:srgbClr val="585858"/>
              </a:solidFill>
              <a:latin typeface="Arial"/>
              <a:ea typeface="Arial"/>
              <a:cs typeface="Arial"/>
              <a:sym typeface="Arial"/>
            </a:endParaRPr>
          </a:p>
        </p:txBody>
      </p:sp>
      <p:sp>
        <p:nvSpPr>
          <p:cNvPr id="3" name="Slide Number Placeholder 2">
            <a:extLst>
              <a:ext uri="{FF2B5EF4-FFF2-40B4-BE49-F238E27FC236}">
                <a16:creationId xmlns:a16="http://schemas.microsoft.com/office/drawing/2014/main" id="{D54CEA5B-5EE1-7C4A-1F5C-C3FF9A232516}"/>
              </a:ext>
            </a:extLst>
          </p:cNvPr>
          <p:cNvSpPr>
            <a:spLocks noGrp="1"/>
          </p:cNvSpPr>
          <p:nvPr>
            <p:ph type="sldNum" sz="quarter" idx="10"/>
          </p:nvPr>
        </p:nvSpPr>
        <p:spPr/>
        <p:txBody>
          <a:bodyPr/>
          <a:lstStyle/>
          <a:p>
            <a:fld id="{178BA19D-C1A8-2A4D-80DC-523B2B2B450E}" type="slidenum">
              <a:rPr lang="en-US" smtClean="0"/>
              <a:pPr/>
              <a:t>71</a:t>
            </a:fld>
            <a:endParaRPr lang="en-US"/>
          </a:p>
        </p:txBody>
      </p:sp>
    </p:spTree>
    <p:extLst>
      <p:ext uri="{BB962C8B-B14F-4D97-AF65-F5344CB8AC3E}">
        <p14:creationId xmlns:p14="http://schemas.microsoft.com/office/powerpoint/2010/main" val="30359647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7" name="Google Shape;247;p29"/>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solidFill>
                  <a:schemeClr val="dk1"/>
                </a:solidFill>
                <a:latin typeface="Arial" panose="020B0604020202020204" pitchFamily="34" charset="0"/>
              </a:rPr>
              <a:t>Key findings – 2</a:t>
            </a:r>
            <a:endParaRPr lang="en-US">
              <a:solidFill>
                <a:schemeClr val="dk1"/>
              </a:solidFill>
              <a:latin typeface="Arial" panose="020B0604020202020204" pitchFamily="34" charset="0"/>
            </a:endParaRPr>
          </a:p>
        </p:txBody>
      </p:sp>
      <p:sp>
        <p:nvSpPr>
          <p:cNvPr id="246" name="Google Shape;246;p29"/>
          <p:cNvSpPr txBox="1">
            <a:spLocks noGrp="1"/>
          </p:cNvSpPr>
          <p:nvPr>
            <p:ph type="body" idx="1"/>
          </p:nvPr>
        </p:nvSpPr>
        <p:spPr>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Clr>
                <a:schemeClr val="dk1"/>
              </a:buClr>
              <a:buSzPts val="1100"/>
              <a:buFont typeface="Arial"/>
              <a:buNone/>
            </a:pPr>
            <a:r>
              <a:rPr lang="en-GB" sz="800" b="1">
                <a:solidFill>
                  <a:srgbClr val="585858"/>
                </a:solidFill>
                <a:latin typeface="Arial"/>
                <a:ea typeface="Arial"/>
                <a:cs typeface="Arial"/>
                <a:sym typeface="Arial"/>
              </a:rPr>
              <a:t>Training must be engaging to be effective</a:t>
            </a:r>
            <a:endParaRPr sz="800" b="1">
              <a:solidFill>
                <a:srgbClr val="585858"/>
              </a:solidFill>
              <a:latin typeface="Arial"/>
              <a:ea typeface="Arial"/>
              <a:cs typeface="Arial"/>
              <a:sym typeface="Arial"/>
            </a:endParaRPr>
          </a:p>
          <a:p>
            <a:pPr indent="0">
              <a:lnSpc>
                <a:spcPct val="95000"/>
              </a:lnSpc>
              <a:spcBef>
                <a:spcPts val="500"/>
              </a:spcBef>
              <a:buClr>
                <a:schemeClr val="dk1"/>
              </a:buClr>
              <a:buSzPts val="1100"/>
            </a:pPr>
            <a:r>
              <a:rPr lang="en-GB" sz="800">
                <a:solidFill>
                  <a:srgbClr val="585858"/>
                </a:solidFill>
                <a:latin typeface="Arial"/>
                <a:ea typeface="Arial"/>
                <a:cs typeface="Arial"/>
                <a:sym typeface="Arial"/>
              </a:rPr>
              <a:t>RE agents highlighted the importance of delivering home energy rating training through engaging and dynamic personalities to ensure high uptake. Trainers like Josh </a:t>
            </a:r>
            <a:r>
              <a:rPr lang="en-GB" sz="800" err="1">
                <a:solidFill>
                  <a:srgbClr val="585858"/>
                </a:solidFill>
                <a:latin typeface="Arial"/>
                <a:ea typeface="Arial"/>
                <a:cs typeface="Arial"/>
                <a:sym typeface="Arial"/>
              </a:rPr>
              <a:t>Phegan</a:t>
            </a:r>
            <a:r>
              <a:rPr lang="en-GB" sz="800">
                <a:solidFill>
                  <a:srgbClr val="585858"/>
                </a:solidFill>
                <a:latin typeface="Arial"/>
                <a:ea typeface="Arial"/>
                <a:cs typeface="Arial"/>
                <a:sym typeface="Arial"/>
              </a:rPr>
              <a:t>, Tom Panos, and Lee Woodward were suggested for their ability to captivate audiences.</a:t>
            </a:r>
            <a:endParaRPr sz="800">
              <a:solidFill>
                <a:srgbClr val="585858"/>
              </a:solidFill>
              <a:latin typeface="Arial"/>
              <a:ea typeface="Arial"/>
              <a:cs typeface="Arial"/>
              <a:sym typeface="Arial"/>
            </a:endParaRPr>
          </a:p>
          <a:p>
            <a:pPr indent="0">
              <a:lnSpc>
                <a:spcPct val="95000"/>
              </a:lnSpc>
              <a:spcBef>
                <a:spcPts val="500"/>
              </a:spcBef>
              <a:buClr>
                <a:schemeClr val="dk1"/>
              </a:buClr>
              <a:buSzPts val="1100"/>
            </a:pPr>
            <a:r>
              <a:rPr lang="en-GB" sz="800">
                <a:solidFill>
                  <a:srgbClr val="585858"/>
                </a:solidFill>
                <a:latin typeface="Arial"/>
                <a:ea typeface="Arial"/>
                <a:cs typeface="Arial"/>
                <a:sym typeface="Arial"/>
              </a:rPr>
              <a:t>RE agents stressed that combining experts with engaging speakers would keep interest levels high. The key takeaway is that content delivery should be compelling, fun, and interactive to prevent man</a:t>
            </a:r>
            <a:r>
              <a:rPr lang="en-AU" sz="800" err="1">
                <a:solidFill>
                  <a:srgbClr val="585858"/>
                </a:solidFill>
                <a:latin typeface="Arial"/>
                <a:cs typeface="Arial"/>
                <a:sym typeface="Arial"/>
              </a:rPr>
              <a:t>datory</a:t>
            </a:r>
            <a:r>
              <a:rPr lang="en-AU" sz="800">
                <a:solidFill>
                  <a:srgbClr val="585858"/>
                </a:solidFill>
                <a:latin typeface="Arial"/>
                <a:cs typeface="Arial"/>
                <a:sym typeface="Arial"/>
              </a:rPr>
              <a:t> training from becoming monotonous and ineffective. </a:t>
            </a:r>
            <a:endParaRPr lang="en-AU" sz="800">
              <a:solidFill>
                <a:srgbClr val="585858"/>
              </a:solidFill>
              <a:latin typeface="Arial"/>
              <a:cs typeface="Arial"/>
            </a:endParaRPr>
          </a:p>
          <a:p>
            <a:pPr indent="0">
              <a:lnSpc>
                <a:spcPct val="95000"/>
              </a:lnSpc>
              <a:spcBef>
                <a:spcPts val="500"/>
              </a:spcBef>
              <a:spcAft>
                <a:spcPts val="500"/>
              </a:spcAft>
              <a:buClr>
                <a:schemeClr val="dk1"/>
              </a:buClr>
              <a:buSzPts val="1100"/>
              <a:buFont typeface="Arial"/>
            </a:pPr>
            <a:r>
              <a:rPr lang="en-AU" sz="800">
                <a:solidFill>
                  <a:srgbClr val="585858"/>
                </a:solidFill>
                <a:latin typeface="Arial"/>
                <a:cs typeface="Arial"/>
                <a:sym typeface="Arial"/>
              </a:rPr>
              <a:t>If it isn’t, some of the participants mentioned that RE agents could have assistants or admin staff complete mandatory training rather than</a:t>
            </a:r>
            <a:r>
              <a:rPr lang="en-GB" sz="800">
                <a:solidFill>
                  <a:srgbClr val="585858"/>
                </a:solidFill>
                <a:latin typeface="Arial"/>
                <a:ea typeface="Arial"/>
                <a:cs typeface="Arial"/>
                <a:sym typeface="Arial"/>
              </a:rPr>
              <a:t> using their time.</a:t>
            </a:r>
            <a:endParaRPr sz="800" i="1">
              <a:solidFill>
                <a:srgbClr val="585858"/>
              </a:solidFill>
              <a:latin typeface="Arial"/>
              <a:ea typeface="Arial"/>
              <a:cs typeface="Arial"/>
            </a:endParaRPr>
          </a:p>
        </p:txBody>
      </p:sp>
      <p:sp>
        <p:nvSpPr>
          <p:cNvPr id="251" name="Google Shape;251;p29">
            <a:extLst>
              <a:ext uri="{C183D7F6-B498-43B3-948B-1728B52AA6E4}">
                <adec:decorative xmlns:adec="http://schemas.microsoft.com/office/drawing/2017/decorative" val="1"/>
              </a:ext>
            </a:extLst>
          </p:cNvPr>
          <p:cNvSpPr/>
          <p:nvPr/>
        </p:nvSpPr>
        <p:spPr>
          <a:xfrm>
            <a:off x="2458500" y="1134167"/>
            <a:ext cx="1933800" cy="2335654"/>
          </a:xfrm>
          <a:prstGeom prst="wedgeRoundRectCallout">
            <a:avLst>
              <a:gd name="adj1" fmla="val -20465"/>
              <a:gd name="adj2" fmla="val 57953"/>
              <a:gd name="adj3" fmla="val 0"/>
            </a:avLst>
          </a:prstGeom>
          <a:no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8" name="Google Shape;248;p29"/>
          <p:cNvSpPr txBox="1">
            <a:spLocks noGrp="1"/>
          </p:cNvSpPr>
          <p:nvPr>
            <p:ph type="body" idx="2"/>
          </p:nvPr>
        </p:nvSpPr>
        <p:spPr>
          <a:xfrm>
            <a:off x="2555578" y="1225285"/>
            <a:ext cx="1776299" cy="2180597"/>
          </a:xfrm>
          <a:prstGeom prst="rect">
            <a:avLst/>
          </a:prstGeom>
        </p:spPr>
        <p:txBody>
          <a:bodyPr spcFirstLastPara="1" wrap="square" lIns="0" tIns="0" rIns="0" bIns="0" anchor="t" anchorCtr="0">
            <a:spAutoFit/>
          </a:bodyPr>
          <a:lstStyle/>
          <a:p>
            <a:pPr indent="0">
              <a:lnSpc>
                <a:spcPct val="95000"/>
              </a:lnSpc>
              <a:buClr>
                <a:schemeClr val="dk1"/>
              </a:buClr>
              <a:buSzPts val="1100"/>
            </a:pPr>
            <a:r>
              <a:rPr lang="en-GB" sz="800" i="1">
                <a:solidFill>
                  <a:srgbClr val="585858"/>
                </a:solidFill>
                <a:latin typeface="Arial"/>
                <a:ea typeface="Arial"/>
                <a:cs typeface="Arial"/>
                <a:sym typeface="Arial"/>
              </a:rPr>
              <a:t>If it isn’t,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will have assistants or admin staff complete mandatory training rather than using their time.</a:t>
            </a:r>
          </a:p>
          <a:p>
            <a:pPr indent="0">
              <a:lnSpc>
                <a:spcPct val="95000"/>
              </a:lnSpc>
              <a:spcBef>
                <a:spcPts val="500"/>
              </a:spcBef>
              <a:buClr>
                <a:schemeClr val="dk1"/>
              </a:buClr>
              <a:buSzPts val="1100"/>
            </a:pPr>
            <a:r>
              <a:rPr lang="en-GB" sz="800" i="1">
                <a:latin typeface="Arial"/>
                <a:ea typeface="Arial"/>
                <a:cs typeface="Arial"/>
                <a:sym typeface="Arial"/>
              </a:rPr>
              <a:t>W</a:t>
            </a:r>
            <a:r>
              <a:rPr lang="en-GB" sz="800" i="1">
                <a:solidFill>
                  <a:srgbClr val="585858"/>
                </a:solidFill>
                <a:latin typeface="Arial"/>
                <a:ea typeface="Arial"/>
                <a:cs typeface="Arial"/>
                <a:sym typeface="Arial"/>
              </a:rPr>
              <a:t>hoever is delivering it is critical. Who are you going to train. Finding the trainers that are going to be compelling, interesting, engaging.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Upskilling 1</a:t>
            </a:r>
            <a:endParaRPr lang="en-GB" sz="800" i="1">
              <a:solidFill>
                <a:srgbClr val="585858"/>
              </a:solidFill>
              <a:latin typeface="Arial"/>
              <a:ea typeface="Arial"/>
              <a:cs typeface="Arial"/>
            </a:endParaRPr>
          </a:p>
          <a:p>
            <a:pPr indent="0">
              <a:lnSpc>
                <a:spcPct val="95000"/>
              </a:lnSpc>
              <a:spcBef>
                <a:spcPts val="500"/>
              </a:spcBef>
              <a:buClr>
                <a:schemeClr val="dk1"/>
              </a:buClr>
              <a:buSzPts val="1100"/>
              <a:buFont typeface="Arial"/>
            </a:pPr>
            <a:r>
              <a:rPr lang="en-GB" sz="800" i="1">
                <a:solidFill>
                  <a:srgbClr val="585858"/>
                </a:solidFill>
                <a:latin typeface="Arial"/>
                <a:ea typeface="Arial"/>
                <a:cs typeface="Arial"/>
                <a:sym typeface="Arial"/>
              </a:rPr>
              <a:t>Underquoting training was mandatory and it was painful to sit through.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Upskilling 2</a:t>
            </a:r>
            <a:endParaRPr lang="en-GB" sz="800" i="1">
              <a:solidFill>
                <a:srgbClr val="585858"/>
              </a:solidFill>
              <a:latin typeface="Arial"/>
              <a:ea typeface="Arial"/>
              <a:cs typeface="Arial"/>
            </a:endParaRPr>
          </a:p>
          <a:p>
            <a:pPr indent="0">
              <a:lnSpc>
                <a:spcPct val="95000"/>
              </a:lnSpc>
              <a:spcBef>
                <a:spcPts val="500"/>
              </a:spcBef>
              <a:buClr>
                <a:schemeClr val="dk1"/>
              </a:buClr>
              <a:buSzPts val="1100"/>
            </a:pPr>
            <a:r>
              <a:rPr lang="en-GB" sz="800" i="1">
                <a:solidFill>
                  <a:srgbClr val="585858"/>
                </a:solidFill>
                <a:latin typeface="Arial"/>
                <a:ea typeface="Arial"/>
                <a:cs typeface="Arial"/>
                <a:sym typeface="Arial"/>
              </a:rPr>
              <a:t>A lot of these mandatory courses are like pulling teeth. The people who offer it make it difficult to follow along because of how dull it can be. - </a:t>
            </a:r>
            <a:r>
              <a:rPr lang="en-GB" sz="800" i="1">
                <a:latin typeface="Arial"/>
                <a:ea typeface="Arial"/>
                <a:cs typeface="Arial"/>
                <a:sym typeface="Arial"/>
              </a:rPr>
              <a:t>RE agents</a:t>
            </a:r>
            <a:r>
              <a:rPr lang="en-GB" sz="800" i="1">
                <a:solidFill>
                  <a:srgbClr val="585858"/>
                </a:solidFill>
                <a:latin typeface="Arial"/>
                <a:ea typeface="Arial"/>
                <a:cs typeface="Arial"/>
                <a:sym typeface="Arial"/>
              </a:rPr>
              <a:t> Upskilling 2</a:t>
            </a:r>
          </a:p>
        </p:txBody>
      </p:sp>
      <p:sp>
        <p:nvSpPr>
          <p:cNvPr id="249" name="Google Shape;249;p29"/>
          <p:cNvSpPr txBox="1">
            <a:spLocks noGrp="1"/>
          </p:cNvSpPr>
          <p:nvPr>
            <p:ph type="body" idx="3"/>
          </p:nvPr>
        </p:nvSpPr>
        <p:spPr>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Clr>
                <a:schemeClr val="dk1"/>
              </a:buClr>
              <a:buSzPts val="1100"/>
              <a:buFont typeface="Arial"/>
              <a:buNone/>
            </a:pPr>
            <a:r>
              <a:rPr lang="en-GB" sz="800">
                <a:latin typeface="Arial"/>
                <a:cs typeface="Arial"/>
              </a:rPr>
              <a:t>Concise and self paced training is most desirable</a:t>
            </a:r>
          </a:p>
          <a:p>
            <a:pPr indent="0">
              <a:lnSpc>
                <a:spcPct val="95000"/>
              </a:lnSpc>
              <a:spcBef>
                <a:spcPts val="500"/>
              </a:spcBef>
              <a:buClr>
                <a:schemeClr val="dk1"/>
              </a:buClr>
              <a:buSzPts val="1100"/>
            </a:pPr>
            <a:r>
              <a:rPr lang="en-GB" sz="800">
                <a:latin typeface="Arial"/>
                <a:cs typeface="Arial"/>
              </a:rPr>
              <a:t>RE agents prefer home energy rating training to be concise, with 3 to 4 hours being the ideal duration. For regulatory courses, agents recommended a maximum of 4 hours, with anything longer (e.g., 7 hours) seen as excessive. </a:t>
            </a:r>
          </a:p>
          <a:p>
            <a:pPr indent="0">
              <a:lnSpc>
                <a:spcPct val="95000"/>
              </a:lnSpc>
              <a:spcBef>
                <a:spcPts val="500"/>
              </a:spcBef>
              <a:buClr>
                <a:schemeClr val="dk1"/>
              </a:buClr>
              <a:buSzPts val="1100"/>
              <a:buFont typeface="Arial"/>
            </a:pPr>
            <a:r>
              <a:rPr lang="en-GB" sz="800">
                <a:latin typeface="Arial"/>
                <a:cs typeface="Arial"/>
              </a:rPr>
              <a:t>When it comes to delivery, self-paced online courses were favoured by many, offering flexibility and efficiency. However, in-person sessions were still a preferred delivery format for a few participants. RE agents stressed that the training should be engaging, with a focus on practical, digestible content rather than lengthy webinars, as these can lead to disengagement.</a:t>
            </a:r>
          </a:p>
          <a:p>
            <a:pPr marL="0" lvl="0" indent="0" algn="l" rtl="0">
              <a:lnSpc>
                <a:spcPct val="95000"/>
              </a:lnSpc>
              <a:spcBef>
                <a:spcPts val="500"/>
              </a:spcBef>
              <a:spcAft>
                <a:spcPts val="500"/>
              </a:spcAft>
              <a:buNone/>
            </a:pPr>
            <a:endParaRPr sz="800"/>
          </a:p>
        </p:txBody>
      </p:sp>
      <p:sp>
        <p:nvSpPr>
          <p:cNvPr id="245" name="Google Shape;245;p29">
            <a:extLst>
              <a:ext uri="{C183D7F6-B498-43B3-948B-1728B52AA6E4}">
                <adec:decorative xmlns:adec="http://schemas.microsoft.com/office/drawing/2017/decorative" val="1"/>
              </a:ext>
            </a:extLst>
          </p:cNvPr>
          <p:cNvSpPr/>
          <p:nvPr/>
        </p:nvSpPr>
        <p:spPr>
          <a:xfrm>
            <a:off x="6756225" y="1134167"/>
            <a:ext cx="1933800" cy="1618200"/>
          </a:xfrm>
          <a:prstGeom prst="wedgeRoundRectCallout">
            <a:avLst>
              <a:gd name="adj1" fmla="val -20465"/>
              <a:gd name="adj2" fmla="val 62760"/>
              <a:gd name="adj3" fmla="val 0"/>
            </a:avLst>
          </a:prstGeom>
          <a:no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0" name="Google Shape;250;p29"/>
          <p:cNvSpPr txBox="1">
            <a:spLocks noGrp="1"/>
          </p:cNvSpPr>
          <p:nvPr>
            <p:ph type="body" idx="4"/>
          </p:nvPr>
        </p:nvSpPr>
        <p:spPr>
          <a:xfrm>
            <a:off x="6826976" y="1225285"/>
            <a:ext cx="1776300" cy="3166500"/>
          </a:xfrm>
          <a:prstGeom prst="rect">
            <a:avLst/>
          </a:prstGeom>
        </p:spPr>
        <p:txBody>
          <a:bodyPr spcFirstLastPara="1" wrap="square" lIns="0" tIns="0" rIns="0" bIns="0" anchor="t" anchorCtr="0">
            <a:normAutofit/>
          </a:bodyPr>
          <a:lstStyle/>
          <a:p>
            <a:pPr indent="0">
              <a:lnSpc>
                <a:spcPct val="95000"/>
              </a:lnSpc>
            </a:pPr>
            <a:r>
              <a:rPr lang="en-GB" sz="800">
                <a:latin typeface="Arial"/>
                <a:cs typeface="Arial"/>
              </a:rPr>
              <a:t>3 hours. If I can get it done in 3 hours and not 7, then I'm doing that. - RE agents Upskilling 2</a:t>
            </a:r>
          </a:p>
          <a:p>
            <a:pPr indent="0">
              <a:lnSpc>
                <a:spcPct val="95000"/>
              </a:lnSpc>
              <a:spcBef>
                <a:spcPts val="500"/>
              </a:spcBef>
            </a:pPr>
            <a:r>
              <a:rPr lang="en-GB" sz="800">
                <a:latin typeface="Arial"/>
                <a:cs typeface="Arial"/>
              </a:rPr>
              <a:t>Online self paced is best, that's how a vast majority of people are trying to learn.  But there are also people who think that in person is great. - RE agents Upskilling 1</a:t>
            </a:r>
          </a:p>
          <a:p>
            <a:pPr indent="0">
              <a:lnSpc>
                <a:spcPct val="95000"/>
              </a:lnSpc>
              <a:spcBef>
                <a:spcPts val="500"/>
              </a:spcBef>
            </a:pPr>
            <a:r>
              <a:rPr lang="en-GB" sz="800">
                <a:latin typeface="Arial"/>
                <a:cs typeface="Arial"/>
              </a:rPr>
              <a:t>Regs: I wouldn't make it more than 4 hours unless it's really complex. - RE agents Upskilling 1</a:t>
            </a:r>
          </a:p>
          <a:p>
            <a:pPr marL="0" lvl="0" indent="0" algn="l" rtl="0">
              <a:lnSpc>
                <a:spcPct val="95000"/>
              </a:lnSpc>
              <a:spcBef>
                <a:spcPts val="500"/>
              </a:spcBef>
              <a:spcAft>
                <a:spcPts val="0"/>
              </a:spcAft>
              <a:buClr>
                <a:schemeClr val="dk1"/>
              </a:buClr>
              <a:buSzPts val="1100"/>
              <a:buFont typeface="Arial"/>
              <a:buNone/>
            </a:pPr>
            <a:endParaRPr lang="en-GB" sz="800"/>
          </a:p>
          <a:p>
            <a:pPr marL="0" lvl="0" indent="0" algn="l" rtl="0">
              <a:lnSpc>
                <a:spcPct val="95000"/>
              </a:lnSpc>
              <a:spcBef>
                <a:spcPts val="500"/>
              </a:spcBef>
              <a:spcAft>
                <a:spcPts val="500"/>
              </a:spcAft>
              <a:buNone/>
            </a:pPr>
            <a:endParaRPr lang="en-GB" sz="800"/>
          </a:p>
          <a:p>
            <a:pPr marL="0" lvl="0" indent="0" algn="l" rtl="0">
              <a:lnSpc>
                <a:spcPct val="95000"/>
              </a:lnSpc>
              <a:spcBef>
                <a:spcPts val="500"/>
              </a:spcBef>
              <a:spcAft>
                <a:spcPts val="500"/>
              </a:spcAft>
              <a:buNone/>
            </a:pPr>
            <a:endParaRPr sz="800">
              <a:solidFill>
                <a:srgbClr val="585858"/>
              </a:solidFill>
              <a:latin typeface="Arial"/>
              <a:ea typeface="Arial"/>
              <a:cs typeface="Arial"/>
              <a:sym typeface="Arial"/>
            </a:endParaRPr>
          </a:p>
        </p:txBody>
      </p:sp>
      <p:sp>
        <p:nvSpPr>
          <p:cNvPr id="3" name="Slide Number Placeholder 2">
            <a:extLst>
              <a:ext uri="{FF2B5EF4-FFF2-40B4-BE49-F238E27FC236}">
                <a16:creationId xmlns:a16="http://schemas.microsoft.com/office/drawing/2014/main" id="{1CD3FE5F-E71D-6E9B-FCBF-5AC49195447A}"/>
              </a:ext>
            </a:extLst>
          </p:cNvPr>
          <p:cNvSpPr>
            <a:spLocks noGrp="1"/>
          </p:cNvSpPr>
          <p:nvPr>
            <p:ph type="sldNum" sz="quarter" idx="10"/>
          </p:nvPr>
        </p:nvSpPr>
        <p:spPr/>
        <p:txBody>
          <a:bodyPr/>
          <a:lstStyle/>
          <a:p>
            <a:fld id="{178BA19D-C1A8-2A4D-80DC-523B2B2B450E}" type="slidenum">
              <a:rPr lang="en-US" smtClean="0"/>
              <a:pPr/>
              <a:t>72</a:t>
            </a:fld>
            <a:endParaRPr lang="en-US"/>
          </a:p>
        </p:txBody>
      </p:sp>
    </p:spTree>
    <p:extLst>
      <p:ext uri="{BB962C8B-B14F-4D97-AF65-F5344CB8AC3E}">
        <p14:creationId xmlns:p14="http://schemas.microsoft.com/office/powerpoint/2010/main" val="35866786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C9EAF3"/>
        </a:solidFill>
        <a:effectLst/>
      </p:bgPr>
    </p:bg>
    <p:spTree>
      <p:nvGrpSpPr>
        <p:cNvPr id="1" name="Shape 255"/>
        <p:cNvGrpSpPr/>
        <p:nvPr/>
      </p:nvGrpSpPr>
      <p:grpSpPr>
        <a:xfrm>
          <a:off x="0" y="0"/>
          <a:ext cx="0" cy="0"/>
          <a:chOff x="0" y="0"/>
          <a:chExt cx="0" cy="0"/>
        </a:xfrm>
      </p:grpSpPr>
      <p:sp>
        <p:nvSpPr>
          <p:cNvPr id="260" name="Google Shape;260;p30"/>
          <p:cNvSpPr txBox="1">
            <a:spLocks noGrp="1"/>
          </p:cNvSpPr>
          <p:nvPr>
            <p:ph type="ctrTitle"/>
          </p:nvPr>
        </p:nvSpPr>
        <p:spPr>
          <a:xfrm>
            <a:off x="1898651" y="1663700"/>
            <a:ext cx="4782236" cy="1049338"/>
          </a:xfrm>
        </p:spPr>
        <p:txBody>
          <a:bodyPr spcFirstLastPara="1" wrap="square" lIns="0" tIns="0" rIns="0" bIns="0" anchor="t" anchorCtr="0">
            <a:normAutofit fontScale="90000"/>
          </a:bodyPr>
          <a:lstStyle/>
          <a:p>
            <a:pPr lvl="0"/>
            <a:r>
              <a:rPr lang="en-GB">
                <a:sym typeface="Helvetica Neue Light"/>
              </a:rPr>
              <a:t>Roundtable energy rating certificate</a:t>
            </a:r>
            <a:endParaRPr lang="en-GB">
              <a:sym typeface="Helvetica Neue"/>
            </a:endParaRPr>
          </a:p>
        </p:txBody>
      </p:sp>
      <p:sp>
        <p:nvSpPr>
          <p:cNvPr id="2" name="Slide Number Placeholder 3">
            <a:extLst>
              <a:ext uri="{FF2B5EF4-FFF2-40B4-BE49-F238E27FC236}">
                <a16:creationId xmlns:a16="http://schemas.microsoft.com/office/drawing/2014/main" id="{E91AADD7-6294-7836-BEC2-5CF69EE6CF71}"/>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73</a:t>
            </a:fld>
            <a:endParaRPr lang="en-US" sz="800"/>
          </a:p>
        </p:txBody>
      </p:sp>
    </p:spTree>
    <p:extLst>
      <p:ext uri="{BB962C8B-B14F-4D97-AF65-F5344CB8AC3E}">
        <p14:creationId xmlns:p14="http://schemas.microsoft.com/office/powerpoint/2010/main" val="1271186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7" name="Google Shape;267;p31"/>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latin typeface="Arial" panose="020B0604020202020204" pitchFamily="34" charset="0"/>
              </a:rPr>
              <a:t>Certificate generation</a:t>
            </a:r>
            <a:endParaRPr lang="en-US">
              <a:latin typeface="Arial" panose="020B0604020202020204" pitchFamily="34" charset="0"/>
            </a:endParaRPr>
          </a:p>
        </p:txBody>
      </p:sp>
      <p:sp>
        <p:nvSpPr>
          <p:cNvPr id="266" name="Google Shape;266;p31"/>
          <p:cNvSpPr txBox="1">
            <a:spLocks noGrp="1"/>
          </p:cNvSpPr>
          <p:nvPr>
            <p:ph type="body" idx="1"/>
          </p:nvPr>
        </p:nvSpPr>
        <p:spPr>
          <a:prstGeom prst="rect">
            <a:avLst/>
          </a:prstGeom>
        </p:spPr>
        <p:txBody>
          <a:bodyPr spcFirstLastPara="1" wrap="square" lIns="0" tIns="0" rIns="0" bIns="0" anchor="t" anchorCtr="0">
            <a:normAutofit/>
          </a:bodyPr>
          <a:lstStyle/>
          <a:p>
            <a:pPr marL="0" marR="0" lvl="0" indent="0" algn="l" rtl="0">
              <a:lnSpc>
                <a:spcPct val="95000"/>
              </a:lnSpc>
              <a:spcBef>
                <a:spcPts val="0"/>
              </a:spcBef>
              <a:spcAft>
                <a:spcPts val="0"/>
              </a:spcAft>
              <a:buNone/>
            </a:pPr>
            <a:r>
              <a:rPr lang="en-GB" sz="800" b="1">
                <a:solidFill>
                  <a:srgbClr val="585858"/>
                </a:solidFill>
                <a:latin typeface="Arial"/>
                <a:ea typeface="Arial"/>
                <a:cs typeface="Arial"/>
                <a:sym typeface="Arial"/>
              </a:rPr>
              <a:t>Centralised pool of certificates and data for easy access and utilisation</a:t>
            </a:r>
            <a:endParaRPr b="1">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800">
                <a:solidFill>
                  <a:srgbClr val="585858"/>
                </a:solidFill>
                <a:latin typeface="Arial"/>
                <a:ea typeface="Arial"/>
                <a:cs typeface="Arial"/>
                <a:sym typeface="Arial"/>
              </a:rPr>
              <a:t>The concept of a centralised repository for home energy ratings and certificates is seen as a valuable step towards improving accessibility and accuracy. A unified source of truth, ideally hosted by a government entity would streamline the data flow. </a:t>
            </a:r>
            <a:endParaRPr sz="800">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800">
                <a:solidFill>
                  <a:srgbClr val="585858"/>
                </a:solidFill>
                <a:latin typeface="Arial"/>
                <a:ea typeface="Arial"/>
                <a:cs typeface="Arial"/>
                <a:sym typeface="Arial"/>
              </a:rPr>
              <a:t>Linking back to government websites, where a centralised data lake could provide up-to-date information, would reduce the maintenance burden on individual websites. Additionally, having a certificate link in a central repository—provided by assessors—would allow seamless integration with property listings during the real estate marketing process.</a:t>
            </a:r>
            <a:endParaRPr>
              <a:solidFill>
                <a:srgbClr val="585858"/>
              </a:solidFill>
              <a:latin typeface="Arial"/>
              <a:ea typeface="Arial"/>
              <a:cs typeface="Arial"/>
              <a:sym typeface="Arial"/>
            </a:endParaRPr>
          </a:p>
          <a:p>
            <a:pPr marL="0" lvl="0" indent="0" algn="l" rtl="0">
              <a:spcBef>
                <a:spcPts val="500"/>
              </a:spcBef>
              <a:spcAft>
                <a:spcPts val="500"/>
              </a:spcAft>
              <a:buNone/>
            </a:pPr>
            <a:endParaRPr>
              <a:solidFill>
                <a:srgbClr val="585858"/>
              </a:solidFill>
              <a:latin typeface="Arial"/>
              <a:ea typeface="Arial"/>
              <a:cs typeface="Arial"/>
              <a:sym typeface="Arial"/>
            </a:endParaRPr>
          </a:p>
        </p:txBody>
      </p:sp>
      <p:sp>
        <p:nvSpPr>
          <p:cNvPr id="271" name="Google Shape;271;p31">
            <a:extLst>
              <a:ext uri="{C183D7F6-B498-43B3-948B-1728B52AA6E4}">
                <adec:decorative xmlns:adec="http://schemas.microsoft.com/office/drawing/2017/decorative" val="1"/>
              </a:ext>
            </a:extLst>
          </p:cNvPr>
          <p:cNvSpPr/>
          <p:nvPr/>
        </p:nvSpPr>
        <p:spPr>
          <a:xfrm>
            <a:off x="2450026" y="1129449"/>
            <a:ext cx="1912476" cy="1111581"/>
          </a:xfrm>
          <a:prstGeom prst="wedgeRoundRectCallout">
            <a:avLst>
              <a:gd name="adj1" fmla="val -20833"/>
              <a:gd name="adj2" fmla="val 62500"/>
              <a:gd name="adj3" fmla="val 0"/>
            </a:avLst>
          </a:prstGeom>
          <a:no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8" name="Google Shape;268;p31"/>
          <p:cNvSpPr txBox="1">
            <a:spLocks noGrp="1"/>
          </p:cNvSpPr>
          <p:nvPr>
            <p:ph type="body" idx="2"/>
          </p:nvPr>
        </p:nvSpPr>
        <p:spPr>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Clr>
                <a:schemeClr val="dk1"/>
              </a:buClr>
              <a:buSzPts val="1100"/>
              <a:buFont typeface="Arial"/>
              <a:buNone/>
            </a:pPr>
            <a:r>
              <a:rPr lang="en-GB" sz="800"/>
              <a:t>It would be good for the CRMs to have that information that would be coming from the data lake. - </a:t>
            </a:r>
            <a:r>
              <a:rPr lang="en-GB" sz="800" err="1"/>
              <a:t>Proptech</a:t>
            </a:r>
            <a:r>
              <a:rPr lang="en-GB" sz="800"/>
              <a:t> 1</a:t>
            </a:r>
            <a:endParaRPr sz="800"/>
          </a:p>
          <a:p>
            <a:pPr marL="0" lvl="0" indent="0" algn="l" rtl="0">
              <a:lnSpc>
                <a:spcPct val="95000"/>
              </a:lnSpc>
              <a:spcBef>
                <a:spcPts val="500"/>
              </a:spcBef>
              <a:spcAft>
                <a:spcPts val="0"/>
              </a:spcAft>
              <a:buClr>
                <a:schemeClr val="dk1"/>
              </a:buClr>
              <a:buSzPts val="1100"/>
              <a:buFont typeface="Arial"/>
              <a:buNone/>
            </a:pPr>
            <a:r>
              <a:rPr lang="en-GB" sz="800"/>
              <a:t>Maybe linking back to government sites where there's an energy link that goes back to that site which the data lake feeds into. - </a:t>
            </a:r>
            <a:r>
              <a:rPr lang="en-GB" sz="800" err="1"/>
              <a:t>Proptech</a:t>
            </a:r>
            <a:r>
              <a:rPr lang="en-GB" sz="800"/>
              <a:t> 1</a:t>
            </a:r>
            <a:endParaRPr sz="1150"/>
          </a:p>
        </p:txBody>
      </p:sp>
      <p:sp>
        <p:nvSpPr>
          <p:cNvPr id="269" name="Google Shape;269;p31"/>
          <p:cNvSpPr txBox="1">
            <a:spLocks noGrp="1"/>
          </p:cNvSpPr>
          <p:nvPr>
            <p:ph type="body" idx="3"/>
          </p:nvPr>
        </p:nvSpPr>
        <p:spPr>
          <a:prstGeom prst="rect">
            <a:avLst/>
          </a:prstGeom>
        </p:spPr>
        <p:txBody>
          <a:bodyPr spcFirstLastPara="1" wrap="square" lIns="0" tIns="0" rIns="0" bIns="0" anchor="t" anchorCtr="0">
            <a:noAutofit/>
          </a:bodyPr>
          <a:lstStyle/>
          <a:p>
            <a:pPr marL="0" lvl="0" indent="0" algn="l" rtl="0">
              <a:lnSpc>
                <a:spcPct val="95000"/>
              </a:lnSpc>
              <a:spcBef>
                <a:spcPts val="0"/>
              </a:spcBef>
              <a:spcAft>
                <a:spcPts val="0"/>
              </a:spcAft>
              <a:buClr>
                <a:schemeClr val="dk1"/>
              </a:buClr>
              <a:buSzPts val="1100"/>
              <a:buFont typeface="Arial"/>
              <a:buNone/>
            </a:pPr>
            <a:r>
              <a:rPr lang="en-GB" sz="800">
                <a:latin typeface="Arial"/>
                <a:cs typeface="Arial"/>
              </a:rPr>
              <a:t>Enabling Efficient Data Integration for Proptech</a:t>
            </a:r>
            <a:endParaRPr lang="en-GB" sz="900">
              <a:latin typeface="Arial"/>
              <a:cs typeface="Arial"/>
            </a:endParaRPr>
          </a:p>
          <a:p>
            <a:pPr marL="0" lvl="0" indent="0" algn="l" rtl="0">
              <a:lnSpc>
                <a:spcPct val="95000"/>
              </a:lnSpc>
              <a:spcBef>
                <a:spcPts val="500"/>
              </a:spcBef>
              <a:spcAft>
                <a:spcPts val="0"/>
              </a:spcAft>
              <a:buClr>
                <a:schemeClr val="dk1"/>
              </a:buClr>
              <a:buSzPts val="1100"/>
              <a:buFont typeface="Arial"/>
              <a:buNone/>
            </a:pPr>
            <a:r>
              <a:rPr lang="en-GB" sz="800">
                <a:latin typeface="Arial"/>
                <a:cs typeface="Arial"/>
              </a:rPr>
              <a:t>To make home energy rating data easily accessible for Proptech, a seamless integration strategy is essential. </a:t>
            </a:r>
            <a:endParaRPr sz="800">
              <a:latin typeface="Arial"/>
              <a:cs typeface="Arial"/>
            </a:endParaRPr>
          </a:p>
          <a:p>
            <a:pPr indent="0">
              <a:lnSpc>
                <a:spcPct val="95000"/>
              </a:lnSpc>
              <a:spcBef>
                <a:spcPts val="500"/>
              </a:spcBef>
            </a:pPr>
            <a:r>
              <a:rPr lang="en-GB" sz="800">
                <a:latin typeface="Arial"/>
                <a:cs typeface="Arial"/>
              </a:rPr>
              <a:t>Challenges and risks include transferring data from RE agents to CRMs to listings and advertising, which is at risk of being a manual and fragmented process. </a:t>
            </a:r>
            <a:endParaRPr sz="800">
              <a:latin typeface="Arial"/>
              <a:cs typeface="Arial"/>
            </a:endParaRPr>
          </a:p>
          <a:p>
            <a:pPr marL="0" indent="0">
              <a:lnSpc>
                <a:spcPct val="95000"/>
              </a:lnSpc>
              <a:spcBef>
                <a:spcPts val="500"/>
              </a:spcBef>
              <a:buClr>
                <a:schemeClr val="dk1"/>
              </a:buClr>
              <a:buSzPts val="1100"/>
            </a:pPr>
            <a:r>
              <a:rPr lang="en-GB" sz="800"/>
              <a:t>Simplifying data collection through APIs or more structured formats like REA XML could alleviate friction. Leveraging AI for extracting key attributes could also improve efficiency, especially if data is sectioned in ways that's easy to analyse.</a:t>
            </a:r>
          </a:p>
        </p:txBody>
      </p:sp>
      <p:sp>
        <p:nvSpPr>
          <p:cNvPr id="265" name="Google Shape;265;p31">
            <a:extLst>
              <a:ext uri="{C183D7F6-B498-43B3-948B-1728B52AA6E4}">
                <adec:decorative xmlns:adec="http://schemas.microsoft.com/office/drawing/2017/decorative" val="1"/>
              </a:ext>
            </a:extLst>
          </p:cNvPr>
          <p:cNvSpPr/>
          <p:nvPr/>
        </p:nvSpPr>
        <p:spPr>
          <a:xfrm>
            <a:off x="6711487" y="1144405"/>
            <a:ext cx="1977300" cy="2700572"/>
          </a:xfrm>
          <a:prstGeom prst="wedgeRoundRectCallout">
            <a:avLst>
              <a:gd name="adj1" fmla="val -20506"/>
              <a:gd name="adj2" fmla="val 56016"/>
              <a:gd name="adj3" fmla="val 0"/>
            </a:avLst>
          </a:prstGeom>
          <a:noFill/>
          <a:ln w="19050" cap="flat" cmpd="sng">
            <a:solidFill>
              <a:srgbClr val="C9EAF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0" name="Google Shape;270;p31"/>
          <p:cNvSpPr txBox="1">
            <a:spLocks noGrp="1"/>
          </p:cNvSpPr>
          <p:nvPr>
            <p:ph type="body" idx="4"/>
          </p:nvPr>
        </p:nvSpPr>
        <p:spPr>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None/>
            </a:pPr>
            <a:r>
              <a:rPr lang="en-GB" sz="800"/>
              <a:t>We have multiple systems and we don't want to have to build 6 transforms for that data. - </a:t>
            </a:r>
            <a:r>
              <a:rPr lang="en-GB" sz="800" err="1"/>
              <a:t>Proptech</a:t>
            </a:r>
            <a:r>
              <a:rPr lang="en-GB" sz="800"/>
              <a:t> 4</a:t>
            </a:r>
            <a:endParaRPr sz="800"/>
          </a:p>
          <a:p>
            <a:pPr marL="0" lvl="0" indent="0" algn="l" rtl="0">
              <a:lnSpc>
                <a:spcPct val="95000"/>
              </a:lnSpc>
              <a:spcBef>
                <a:spcPts val="500"/>
              </a:spcBef>
              <a:spcAft>
                <a:spcPts val="0"/>
              </a:spcAft>
              <a:buNone/>
            </a:pPr>
            <a:r>
              <a:rPr lang="en-GB" sz="800"/>
              <a:t>is there an API, how can we make it easy from a data collection perspective?</a:t>
            </a:r>
            <a:endParaRPr sz="800"/>
          </a:p>
          <a:p>
            <a:pPr marL="0" lvl="0" indent="0" algn="l" rtl="0">
              <a:lnSpc>
                <a:spcPct val="95000"/>
              </a:lnSpc>
              <a:spcBef>
                <a:spcPts val="500"/>
              </a:spcBef>
              <a:spcAft>
                <a:spcPts val="0"/>
              </a:spcAft>
              <a:buNone/>
            </a:pPr>
            <a:r>
              <a:rPr lang="en-GB" sz="800"/>
              <a:t>I'd love it if you made it an </a:t>
            </a:r>
            <a:r>
              <a:rPr lang="en-GB" sz="800" err="1"/>
              <a:t>api</a:t>
            </a:r>
            <a:r>
              <a:rPr lang="en-GB" sz="800"/>
              <a:t>, but the reality is it has to be an REA XML format. - </a:t>
            </a:r>
            <a:r>
              <a:rPr lang="en-GB" sz="800" err="1"/>
              <a:t>Proptech</a:t>
            </a:r>
            <a:r>
              <a:rPr lang="en-GB" sz="800"/>
              <a:t> 4</a:t>
            </a:r>
            <a:endParaRPr sz="800"/>
          </a:p>
          <a:p>
            <a:pPr marL="0" lvl="0" indent="0" algn="l" rtl="0">
              <a:lnSpc>
                <a:spcPct val="95000"/>
              </a:lnSpc>
              <a:spcBef>
                <a:spcPts val="500"/>
              </a:spcBef>
              <a:spcAft>
                <a:spcPts val="0"/>
              </a:spcAft>
              <a:buNone/>
            </a:pPr>
            <a:r>
              <a:rPr lang="en-GB" sz="800"/>
              <a:t>I'd say we would be looking at 90% of our integrations being REA XML. If that was included in the REA spec, we would have little problem feeding out to those providers. - </a:t>
            </a:r>
            <a:r>
              <a:rPr lang="en-GB" sz="800" err="1"/>
              <a:t>Proptech</a:t>
            </a:r>
            <a:r>
              <a:rPr lang="en-GB" sz="800"/>
              <a:t> 1</a:t>
            </a:r>
            <a:endParaRPr sz="800"/>
          </a:p>
          <a:p>
            <a:pPr marL="0" lvl="0" indent="0" algn="l" rtl="0">
              <a:lnSpc>
                <a:spcPct val="95000"/>
              </a:lnSpc>
              <a:spcBef>
                <a:spcPts val="500"/>
              </a:spcBef>
              <a:spcAft>
                <a:spcPts val="500"/>
              </a:spcAft>
              <a:buNone/>
            </a:pPr>
            <a:r>
              <a:rPr lang="en-GB" sz="800"/>
              <a:t>You are going to have a challenge in terms of getting the data from the assessor to the CRMs. That's another integration point, it's a very manual process. - </a:t>
            </a:r>
            <a:r>
              <a:rPr lang="en-GB" sz="800" err="1"/>
              <a:t>Proptech</a:t>
            </a:r>
            <a:r>
              <a:rPr lang="en-GB" sz="800"/>
              <a:t> 2</a:t>
            </a:r>
            <a:endParaRPr sz="800"/>
          </a:p>
        </p:txBody>
      </p:sp>
      <p:sp>
        <p:nvSpPr>
          <p:cNvPr id="3" name="Slide Number Placeholder 2">
            <a:extLst>
              <a:ext uri="{FF2B5EF4-FFF2-40B4-BE49-F238E27FC236}">
                <a16:creationId xmlns:a16="http://schemas.microsoft.com/office/drawing/2014/main" id="{FD45E75E-2418-FDBB-96D9-0B13EB37A05A}"/>
              </a:ext>
            </a:extLst>
          </p:cNvPr>
          <p:cNvSpPr>
            <a:spLocks noGrp="1"/>
          </p:cNvSpPr>
          <p:nvPr>
            <p:ph type="sldNum" sz="quarter" idx="10"/>
          </p:nvPr>
        </p:nvSpPr>
        <p:spPr/>
        <p:txBody>
          <a:bodyPr/>
          <a:lstStyle/>
          <a:p>
            <a:fld id="{178BA19D-C1A8-2A4D-80DC-523B2B2B450E}" type="slidenum">
              <a:rPr lang="en-US" smtClean="0"/>
              <a:pPr/>
              <a:t>74</a:t>
            </a:fld>
            <a:endParaRPr lang="en-US"/>
          </a:p>
        </p:txBody>
      </p:sp>
    </p:spTree>
    <p:extLst>
      <p:ext uri="{BB962C8B-B14F-4D97-AF65-F5344CB8AC3E}">
        <p14:creationId xmlns:p14="http://schemas.microsoft.com/office/powerpoint/2010/main" val="34551291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E7F9FF"/>
        </a:solidFill>
        <a:effectLst/>
      </p:bgPr>
    </p:bg>
    <p:spTree>
      <p:nvGrpSpPr>
        <p:cNvPr id="1" name="Shape 275"/>
        <p:cNvGrpSpPr/>
        <p:nvPr/>
      </p:nvGrpSpPr>
      <p:grpSpPr>
        <a:xfrm>
          <a:off x="0" y="0"/>
          <a:ext cx="0" cy="0"/>
          <a:chOff x="0" y="0"/>
          <a:chExt cx="0" cy="0"/>
        </a:xfrm>
      </p:grpSpPr>
      <p:sp>
        <p:nvSpPr>
          <p:cNvPr id="14" name="Google Shape;276;p32">
            <a:extLst>
              <a:ext uri="{FF2B5EF4-FFF2-40B4-BE49-F238E27FC236}">
                <a16:creationId xmlns:a16="http://schemas.microsoft.com/office/drawing/2014/main" id="{1299490B-DC1C-42FA-2E8B-978B338BFDF1}"/>
              </a:ext>
            </a:extLst>
          </p:cNvPr>
          <p:cNvSpPr txBox="1">
            <a:spLocks noGrp="1"/>
          </p:cNvSpPr>
          <p:nvPr>
            <p:ph type="ctrTitle"/>
          </p:nvPr>
        </p:nvSpPr>
        <p:spPr>
          <a:xfrm>
            <a:off x="1189837" y="1638215"/>
            <a:ext cx="6101862" cy="1048576"/>
          </a:xfrm>
        </p:spPr>
        <p:txBody>
          <a:bodyPr spcFirstLastPara="1" wrap="square" lIns="0" tIns="0" rIns="0" bIns="0" anchor="t" anchorCtr="0">
            <a:normAutofit/>
          </a:bodyPr>
          <a:lstStyle/>
          <a:p>
            <a:pPr lvl="0"/>
            <a:r>
              <a:rPr lang="en-GB" b="1"/>
              <a:t>Energy Rating Certificate Feedback</a:t>
            </a:r>
            <a:endParaRPr lang="en-US" b="1"/>
          </a:p>
        </p:txBody>
      </p:sp>
      <p:sp>
        <p:nvSpPr>
          <p:cNvPr id="4" name="Content Placeholder 3">
            <a:extLst>
              <a:ext uri="{FF2B5EF4-FFF2-40B4-BE49-F238E27FC236}">
                <a16:creationId xmlns:a16="http://schemas.microsoft.com/office/drawing/2014/main" id="{D11FE685-6FCE-303A-2320-072B410D58ED}"/>
              </a:ext>
            </a:extLst>
          </p:cNvPr>
          <p:cNvSpPr>
            <a:spLocks noGrp="1"/>
          </p:cNvSpPr>
          <p:nvPr>
            <p:ph sz="quarter" idx="10"/>
          </p:nvPr>
        </p:nvSpPr>
        <p:spPr>
          <a:xfrm>
            <a:off x="1189838" y="2344503"/>
            <a:ext cx="5964702" cy="1424192"/>
          </a:xfrm>
        </p:spPr>
        <p:txBody>
          <a:bodyPr vert="horz" lIns="0" tIns="0" rIns="0" bIns="0" rtlCol="0" anchor="t">
            <a:noAutofit/>
          </a:bodyPr>
          <a:lstStyle/>
          <a:p>
            <a:pPr>
              <a:lnSpc>
                <a:spcPct val="95000"/>
              </a:lnSpc>
              <a:spcAft>
                <a:spcPts val="0"/>
              </a:spcAft>
            </a:pPr>
            <a:r>
              <a:rPr lang="en-GB" sz="1600">
                <a:latin typeface="Arial"/>
                <a:ea typeface="Arial"/>
                <a:cs typeface="Arial"/>
                <a:sym typeface="Arial"/>
              </a:rPr>
              <a:t>As part of the </a:t>
            </a:r>
            <a:r>
              <a:rPr lang="en-GB">
                <a:latin typeface="Arial"/>
                <a:ea typeface="Arial"/>
                <a:cs typeface="Arial"/>
                <a:sym typeface="Arial"/>
              </a:rPr>
              <a:t>RE agent</a:t>
            </a:r>
            <a:r>
              <a:rPr lang="en-GB" sz="1600">
                <a:latin typeface="Arial"/>
                <a:ea typeface="Arial"/>
                <a:cs typeface="Arial"/>
                <a:sym typeface="Arial"/>
              </a:rPr>
              <a:t> Communicating Ratings roundtables and the Proptech Interviews participants had the opportunity to engage with and provide feedback </a:t>
            </a:r>
            <a:r>
              <a:rPr lang="en-GB" sz="1600">
                <a:latin typeface="Arial"/>
                <a:cs typeface="Arial"/>
                <a:sym typeface="Arial"/>
              </a:rPr>
              <a:t>on a ‘draft home energy rating certificate’ that was created for the consultation purpose. </a:t>
            </a:r>
          </a:p>
          <a:p>
            <a:pPr>
              <a:lnSpc>
                <a:spcPct val="95000"/>
              </a:lnSpc>
              <a:buClrTx/>
            </a:pPr>
            <a:r>
              <a:rPr lang="en-GB" sz="1600">
                <a:latin typeface="Arial"/>
                <a:ea typeface="Arial"/>
                <a:cs typeface="Arial"/>
                <a:sym typeface="Arial"/>
              </a:rPr>
              <a:t>The following pages are a summary of participant feedback.</a:t>
            </a:r>
          </a:p>
          <a:p>
            <a:endParaRPr lang="en-GB"/>
          </a:p>
        </p:txBody>
      </p:sp>
      <p:sp>
        <p:nvSpPr>
          <p:cNvPr id="2" name="Slide Number Placeholder 3">
            <a:extLst>
              <a:ext uri="{FF2B5EF4-FFF2-40B4-BE49-F238E27FC236}">
                <a16:creationId xmlns:a16="http://schemas.microsoft.com/office/drawing/2014/main" id="{EF94C6FC-63EA-FE7E-F8C6-67A73249D372}"/>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75</a:t>
            </a:fld>
            <a:endParaRPr lang="en-US" sz="800"/>
          </a:p>
        </p:txBody>
      </p:sp>
    </p:spTree>
    <p:extLst>
      <p:ext uri="{BB962C8B-B14F-4D97-AF65-F5344CB8AC3E}">
        <p14:creationId xmlns:p14="http://schemas.microsoft.com/office/powerpoint/2010/main" val="38348013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75">
          <a:extLst>
            <a:ext uri="{FF2B5EF4-FFF2-40B4-BE49-F238E27FC236}">
              <a16:creationId xmlns:a16="http://schemas.microsoft.com/office/drawing/2014/main" id="{73A100D5-B457-C93A-3752-83877403D7DD}"/>
            </a:ext>
          </a:extLst>
        </p:cNvPr>
        <p:cNvGrpSpPr/>
        <p:nvPr/>
      </p:nvGrpSpPr>
      <p:grpSpPr>
        <a:xfrm>
          <a:off x="0" y="0"/>
          <a:ext cx="0" cy="0"/>
          <a:chOff x="0" y="0"/>
          <a:chExt cx="0" cy="0"/>
        </a:xfrm>
      </p:grpSpPr>
      <p:sp>
        <p:nvSpPr>
          <p:cNvPr id="276" name="Google Shape;276;p32" descr="Image of Energy Rating Certificate ">
            <a:extLst>
              <a:ext uri="{FF2B5EF4-FFF2-40B4-BE49-F238E27FC236}">
                <a16:creationId xmlns:a16="http://schemas.microsoft.com/office/drawing/2014/main" id="{30009FC9-DDDB-9F3B-BFB6-0DD4A0C7619A}"/>
              </a:ext>
            </a:extLst>
          </p:cNvPr>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latin typeface="Arial" panose="020B0604020202020204" pitchFamily="34" charset="0"/>
              </a:rPr>
              <a:t>Energy Rating Certificate Feedback – </a:t>
            </a:r>
            <a:r>
              <a:rPr lang="en-GB"/>
              <a:t>V</a:t>
            </a:r>
            <a:r>
              <a:rPr lang="en-GB">
                <a:latin typeface="Arial" panose="020B0604020202020204" pitchFamily="34" charset="0"/>
              </a:rPr>
              <a:t>ersion 1</a:t>
            </a:r>
            <a:endParaRPr lang="en-US">
              <a:latin typeface="Arial" panose="020B0604020202020204" pitchFamily="34" charset="0"/>
            </a:endParaRPr>
          </a:p>
        </p:txBody>
      </p:sp>
      <p:sp>
        <p:nvSpPr>
          <p:cNvPr id="285" name="Google Shape;285;p32">
            <a:extLst>
              <a:ext uri="{FF2B5EF4-FFF2-40B4-BE49-F238E27FC236}">
                <a16:creationId xmlns:a16="http://schemas.microsoft.com/office/drawing/2014/main" id="{92CAB73C-11B6-A75E-C63F-B95BEAC186E9}"/>
              </a:ext>
            </a:extLst>
          </p:cNvPr>
          <p:cNvSpPr txBox="1">
            <a:spLocks noGrp="1"/>
          </p:cNvSpPr>
          <p:nvPr>
            <p:ph type="body" idx="4"/>
          </p:nvPr>
        </p:nvSpPr>
        <p:spPr>
          <a:xfrm>
            <a:off x="427451" y="1107770"/>
            <a:ext cx="1854906" cy="1205343"/>
          </a:xfrm>
          <a:prstGeom prst="rect">
            <a:avLst/>
          </a:prstGeom>
        </p:spPr>
        <p:txBody>
          <a:bodyPr spcFirstLastPara="1" wrap="square" lIns="0" tIns="0" rIns="0" bIns="0" anchor="t" anchorCtr="0">
            <a:normAutofit/>
          </a:bodyPr>
          <a:lstStyle/>
          <a:p>
            <a:pPr marL="0" marR="0" lvl="0" indent="0" algn="r" rtl="0">
              <a:lnSpc>
                <a:spcPct val="95000"/>
              </a:lnSpc>
              <a:spcBef>
                <a:spcPts val="0"/>
              </a:spcBef>
              <a:spcAft>
                <a:spcPts val="0"/>
              </a:spcAft>
              <a:buNone/>
            </a:pPr>
            <a:r>
              <a:rPr lang="en-GB" sz="750" b="1">
                <a:solidFill>
                  <a:srgbClr val="585858"/>
                </a:solidFill>
                <a:latin typeface="Arial"/>
                <a:ea typeface="Arial"/>
                <a:cs typeface="Arial"/>
                <a:sym typeface="Arial"/>
              </a:rPr>
              <a:t>The overall level of information feels appropriate.</a:t>
            </a:r>
            <a:endParaRPr sz="750" b="1">
              <a:solidFill>
                <a:srgbClr val="585858"/>
              </a:solidFill>
              <a:latin typeface="Arial"/>
              <a:ea typeface="Arial"/>
              <a:cs typeface="Arial"/>
              <a:sym typeface="Arial"/>
            </a:endParaRPr>
          </a:p>
          <a:p>
            <a:pPr marL="0" marR="0" lvl="0" indent="0" algn="r" rtl="0">
              <a:lnSpc>
                <a:spcPct val="95000"/>
              </a:lnSpc>
              <a:spcBef>
                <a:spcPts val="500"/>
              </a:spcBef>
              <a:spcAft>
                <a:spcPts val="500"/>
              </a:spcAft>
              <a:buNone/>
            </a:pPr>
            <a:r>
              <a:rPr lang="en-GB" sz="750" i="1">
                <a:solidFill>
                  <a:srgbClr val="585858"/>
                </a:solidFill>
                <a:latin typeface="Arial"/>
                <a:ea typeface="Arial"/>
                <a:cs typeface="Arial"/>
                <a:sym typeface="Arial"/>
              </a:rPr>
              <a:t>“It's clear, concise, really good as an overall. Comprehensive too. Struck me that this assessment that's going to be completed, there's a lot in it, lots of important information.”</a:t>
            </a:r>
            <a:endParaRPr sz="750" i="1">
              <a:solidFill>
                <a:srgbClr val="585858"/>
              </a:solidFill>
              <a:latin typeface="Arial"/>
              <a:ea typeface="Arial"/>
              <a:cs typeface="Arial"/>
              <a:sym typeface="Arial"/>
            </a:endParaRPr>
          </a:p>
        </p:txBody>
      </p:sp>
      <p:sp>
        <p:nvSpPr>
          <p:cNvPr id="279" name="Google Shape;279;p32">
            <a:extLst>
              <a:ext uri="{FF2B5EF4-FFF2-40B4-BE49-F238E27FC236}">
                <a16:creationId xmlns:a16="http://schemas.microsoft.com/office/drawing/2014/main" id="{83F8A04C-8589-9382-BEA3-AF2DDF04FEDE}"/>
              </a:ext>
            </a:extLst>
          </p:cNvPr>
          <p:cNvSpPr txBox="1">
            <a:spLocks noGrp="1"/>
          </p:cNvSpPr>
          <p:nvPr>
            <p:ph type="body" idx="1"/>
          </p:nvPr>
        </p:nvSpPr>
        <p:spPr>
          <a:xfrm>
            <a:off x="348845" y="2071805"/>
            <a:ext cx="1933512" cy="630928"/>
          </a:xfrm>
          <a:prstGeom prst="rect">
            <a:avLst/>
          </a:prstGeom>
        </p:spPr>
        <p:txBody>
          <a:bodyPr spcFirstLastPara="1" wrap="square" lIns="0" tIns="0" rIns="0" bIns="0" anchor="t" anchorCtr="0">
            <a:normAutofit/>
          </a:bodyPr>
          <a:lstStyle/>
          <a:p>
            <a:pPr marL="0" marR="0" lvl="0" indent="0" algn="r" rtl="0">
              <a:lnSpc>
                <a:spcPct val="95000"/>
              </a:lnSpc>
              <a:spcBef>
                <a:spcPts val="0"/>
              </a:spcBef>
              <a:spcAft>
                <a:spcPts val="0"/>
              </a:spcAft>
              <a:buNone/>
            </a:pPr>
            <a:r>
              <a:rPr lang="en-GB" sz="750" b="1">
                <a:solidFill>
                  <a:srgbClr val="585858"/>
                </a:solidFill>
                <a:latin typeface="Arial"/>
                <a:ea typeface="Arial"/>
                <a:cs typeface="Arial"/>
                <a:sym typeface="Arial"/>
              </a:rPr>
              <a:t>On all materials ensure rating is expressed out of a total.</a:t>
            </a:r>
            <a:endParaRPr sz="750" b="1">
              <a:solidFill>
                <a:srgbClr val="585858"/>
              </a:solidFill>
              <a:latin typeface="Arial"/>
              <a:ea typeface="Arial"/>
              <a:cs typeface="Arial"/>
              <a:sym typeface="Arial"/>
            </a:endParaRPr>
          </a:p>
          <a:p>
            <a:pPr marL="0" marR="0" lvl="0" indent="0" algn="r" rtl="0">
              <a:lnSpc>
                <a:spcPct val="95000"/>
              </a:lnSpc>
              <a:spcBef>
                <a:spcPts val="500"/>
              </a:spcBef>
              <a:spcAft>
                <a:spcPts val="500"/>
              </a:spcAft>
              <a:buNone/>
            </a:pPr>
            <a:r>
              <a:rPr lang="en-GB" sz="750" i="1">
                <a:solidFill>
                  <a:srgbClr val="585858"/>
                </a:solidFill>
                <a:latin typeface="Arial"/>
                <a:ea typeface="Arial"/>
                <a:cs typeface="Arial"/>
                <a:sym typeface="Arial"/>
              </a:rPr>
              <a:t>“Is 60 good or bad? I don't know.”</a:t>
            </a:r>
            <a:endParaRPr sz="750" i="1">
              <a:solidFill>
                <a:srgbClr val="585858"/>
              </a:solidFill>
              <a:latin typeface="Arial"/>
              <a:ea typeface="Arial"/>
              <a:cs typeface="Arial"/>
              <a:sym typeface="Arial"/>
            </a:endParaRPr>
          </a:p>
        </p:txBody>
      </p:sp>
      <p:sp>
        <p:nvSpPr>
          <p:cNvPr id="281" name="Google Shape;281;p32">
            <a:extLst>
              <a:ext uri="{FF2B5EF4-FFF2-40B4-BE49-F238E27FC236}">
                <a16:creationId xmlns:a16="http://schemas.microsoft.com/office/drawing/2014/main" id="{2FBB74A7-4A64-5D9B-708C-23B6042EB84D}"/>
              </a:ext>
            </a:extLst>
          </p:cNvPr>
          <p:cNvSpPr txBox="1">
            <a:spLocks noGrp="1"/>
          </p:cNvSpPr>
          <p:nvPr>
            <p:ph type="body" idx="2"/>
          </p:nvPr>
        </p:nvSpPr>
        <p:spPr>
          <a:xfrm>
            <a:off x="470999" y="2591886"/>
            <a:ext cx="1776299" cy="1272657"/>
          </a:xfrm>
          <a:prstGeom prst="rect">
            <a:avLst/>
          </a:prstGeom>
        </p:spPr>
        <p:txBody>
          <a:bodyPr spcFirstLastPara="1" wrap="square" lIns="0" tIns="0" rIns="0" bIns="0" anchor="t" anchorCtr="0">
            <a:normAutofit/>
          </a:bodyPr>
          <a:lstStyle/>
          <a:p>
            <a:pPr marL="0" marR="0" lvl="0" indent="0" algn="r" rtl="0">
              <a:lnSpc>
                <a:spcPct val="95000"/>
              </a:lnSpc>
              <a:spcBef>
                <a:spcPts val="0"/>
              </a:spcBef>
              <a:spcAft>
                <a:spcPts val="0"/>
              </a:spcAft>
              <a:buNone/>
            </a:pPr>
            <a:r>
              <a:rPr lang="en-GB" sz="750" b="1">
                <a:solidFill>
                  <a:srgbClr val="585858"/>
                </a:solidFill>
                <a:latin typeface="Arial"/>
                <a:ea typeface="Arial"/>
                <a:cs typeface="Arial"/>
                <a:sym typeface="Arial"/>
              </a:rPr>
              <a:t>As an MVP consider making the certificate blurb the minimum text on a listing. Allowing users to copy and paste content.</a:t>
            </a:r>
            <a:endParaRPr sz="750" b="1">
              <a:solidFill>
                <a:srgbClr val="585858"/>
              </a:solidFill>
              <a:latin typeface="Arial"/>
              <a:ea typeface="Arial"/>
              <a:cs typeface="Arial"/>
              <a:sym typeface="Arial"/>
            </a:endParaRPr>
          </a:p>
          <a:p>
            <a:pPr marL="0" marR="0" lvl="0" indent="0" algn="r" rtl="0">
              <a:lnSpc>
                <a:spcPct val="95000"/>
              </a:lnSpc>
              <a:spcBef>
                <a:spcPts val="500"/>
              </a:spcBef>
              <a:spcAft>
                <a:spcPts val="500"/>
              </a:spcAft>
              <a:buNone/>
            </a:pPr>
            <a:r>
              <a:rPr lang="en-GB" sz="750" i="1">
                <a:solidFill>
                  <a:srgbClr val="585858"/>
                </a:solidFill>
                <a:latin typeface="Arial"/>
                <a:ea typeface="Arial"/>
                <a:cs typeface="Arial"/>
                <a:sym typeface="Arial"/>
              </a:rPr>
              <a:t>“That looks like a standard result you get in terms of the blurb if you get 60/100. If you get a 61/100, do you get the same blurb? My assumption is that that is the standard blurb.” </a:t>
            </a:r>
            <a:endParaRPr sz="750" i="1">
              <a:solidFill>
                <a:srgbClr val="585858"/>
              </a:solidFill>
              <a:latin typeface="Arial"/>
              <a:ea typeface="Arial"/>
              <a:cs typeface="Arial"/>
              <a:sym typeface="Arial"/>
            </a:endParaRPr>
          </a:p>
        </p:txBody>
      </p:sp>
      <p:sp>
        <p:nvSpPr>
          <p:cNvPr id="283" name="Google Shape;283;p32">
            <a:extLst>
              <a:ext uri="{FF2B5EF4-FFF2-40B4-BE49-F238E27FC236}">
                <a16:creationId xmlns:a16="http://schemas.microsoft.com/office/drawing/2014/main" id="{C537417D-A82B-7D5D-D871-A652368EB22B}"/>
              </a:ext>
            </a:extLst>
          </p:cNvPr>
          <p:cNvSpPr txBox="1">
            <a:spLocks noGrp="1"/>
          </p:cNvSpPr>
          <p:nvPr>
            <p:ph type="body" idx="3"/>
          </p:nvPr>
        </p:nvSpPr>
        <p:spPr>
          <a:xfrm>
            <a:off x="470999" y="3899049"/>
            <a:ext cx="1776300" cy="726763"/>
          </a:xfrm>
          <a:prstGeom prst="rect">
            <a:avLst/>
          </a:prstGeom>
        </p:spPr>
        <p:txBody>
          <a:bodyPr spcFirstLastPara="1" wrap="square" lIns="0" tIns="0" rIns="0" bIns="0" anchor="t" anchorCtr="0">
            <a:normAutofit/>
          </a:bodyPr>
          <a:lstStyle/>
          <a:p>
            <a:pPr marL="0" marR="0" lvl="0" indent="0" algn="r" rtl="0">
              <a:lnSpc>
                <a:spcPct val="95000"/>
              </a:lnSpc>
              <a:spcBef>
                <a:spcPts val="0"/>
              </a:spcBef>
              <a:spcAft>
                <a:spcPts val="0"/>
              </a:spcAft>
              <a:buNone/>
            </a:pPr>
            <a:r>
              <a:rPr lang="en-GB" sz="750" b="1">
                <a:solidFill>
                  <a:srgbClr val="585858"/>
                </a:solidFill>
                <a:latin typeface="Arial"/>
                <a:ea typeface="Arial"/>
                <a:cs typeface="Arial"/>
                <a:sym typeface="Arial"/>
              </a:rPr>
              <a:t>Provide expiration date or triggers for recertification.</a:t>
            </a:r>
            <a:endParaRPr sz="750" b="1">
              <a:solidFill>
                <a:srgbClr val="585858"/>
              </a:solidFill>
              <a:latin typeface="Arial"/>
              <a:ea typeface="Arial"/>
              <a:cs typeface="Arial"/>
              <a:sym typeface="Arial"/>
            </a:endParaRPr>
          </a:p>
          <a:p>
            <a:pPr marL="0" marR="0" lvl="0" indent="0" algn="r" rtl="0">
              <a:lnSpc>
                <a:spcPct val="95000"/>
              </a:lnSpc>
              <a:spcBef>
                <a:spcPts val="500"/>
              </a:spcBef>
              <a:spcAft>
                <a:spcPts val="500"/>
              </a:spcAft>
              <a:buNone/>
            </a:pPr>
            <a:r>
              <a:rPr lang="en-GB" sz="750" i="1">
                <a:solidFill>
                  <a:srgbClr val="585858"/>
                </a:solidFill>
                <a:latin typeface="Arial"/>
                <a:ea typeface="Arial"/>
                <a:cs typeface="Arial"/>
                <a:sym typeface="Arial"/>
              </a:rPr>
              <a:t>“The only other question is how long are these certificates valid for.’ </a:t>
            </a:r>
            <a:endParaRPr sz="750" i="1">
              <a:solidFill>
                <a:srgbClr val="585858"/>
              </a:solidFill>
              <a:latin typeface="Arial"/>
              <a:ea typeface="Arial"/>
              <a:cs typeface="Arial"/>
              <a:sym typeface="Arial"/>
            </a:endParaRPr>
          </a:p>
        </p:txBody>
      </p:sp>
      <p:sp>
        <p:nvSpPr>
          <p:cNvPr id="287" name="Google Shape;287;p32">
            <a:extLst>
              <a:ext uri="{FF2B5EF4-FFF2-40B4-BE49-F238E27FC236}">
                <a16:creationId xmlns:a16="http://schemas.microsoft.com/office/drawing/2014/main" id="{F04BF191-97F7-CA71-60B0-5A1F8BDAE20A}"/>
              </a:ext>
            </a:extLst>
          </p:cNvPr>
          <p:cNvSpPr txBox="1">
            <a:spLocks noGrp="1"/>
          </p:cNvSpPr>
          <p:nvPr>
            <p:ph type="body" idx="4294967295"/>
          </p:nvPr>
        </p:nvSpPr>
        <p:spPr>
          <a:xfrm>
            <a:off x="6735073" y="1119487"/>
            <a:ext cx="1981476" cy="1654971"/>
          </a:xfrm>
          <a:prstGeom prst="rect">
            <a:avLst/>
          </a:prstGeom>
        </p:spPr>
        <p:txBody>
          <a:bodyPr spcFirstLastPara="1" wrap="square" lIns="0" tIns="0" rIns="0" bIns="0" anchor="t" anchorCtr="0">
            <a:noAutofit/>
          </a:bodyPr>
          <a:lstStyle/>
          <a:p>
            <a:pPr marL="0" marR="0" lvl="0" indent="0" algn="l" rtl="0">
              <a:lnSpc>
                <a:spcPct val="95000"/>
              </a:lnSpc>
              <a:spcBef>
                <a:spcPts val="0"/>
              </a:spcBef>
              <a:spcAft>
                <a:spcPts val="0"/>
              </a:spcAft>
              <a:buNone/>
            </a:pPr>
            <a:r>
              <a:rPr lang="en-GB" sz="750" b="1">
                <a:solidFill>
                  <a:srgbClr val="585858"/>
                </a:solidFill>
                <a:latin typeface="Arial"/>
                <a:ea typeface="Arial"/>
                <a:cs typeface="Arial"/>
                <a:sym typeface="Arial"/>
              </a:rPr>
              <a:t>As part of MVP listings kit / information provide icon as high quality Jpeg. So that the icon can be uploaded to listing images.</a:t>
            </a:r>
            <a:endParaRPr sz="750" b="1">
              <a:solidFill>
                <a:srgbClr val="585858"/>
              </a:solidFill>
              <a:latin typeface="Arial"/>
              <a:ea typeface="Arial"/>
              <a:cs typeface="Arial"/>
              <a:sym typeface="Arial"/>
            </a:endParaRPr>
          </a:p>
          <a:p>
            <a:pPr marL="0" marR="0" lvl="0" indent="0" algn="l" rtl="0">
              <a:lnSpc>
                <a:spcPct val="95000"/>
              </a:lnSpc>
              <a:spcBef>
                <a:spcPts val="500"/>
              </a:spcBef>
              <a:spcAft>
                <a:spcPts val="500"/>
              </a:spcAft>
              <a:buNone/>
            </a:pPr>
            <a:r>
              <a:rPr lang="en-GB" sz="750" i="1">
                <a:solidFill>
                  <a:srgbClr val="585858"/>
                </a:solidFill>
                <a:latin typeface="Arial"/>
                <a:ea typeface="Arial"/>
                <a:cs typeface="Arial"/>
                <a:sym typeface="Arial"/>
              </a:rPr>
              <a:t>“Once a person goes out and certifies it, and produces a report, we'll need the reports, also a nice jpeg.”</a:t>
            </a:r>
            <a:endParaRPr sz="750" i="1">
              <a:solidFill>
                <a:srgbClr val="585858"/>
              </a:solidFill>
              <a:latin typeface="Arial"/>
              <a:ea typeface="Arial"/>
              <a:cs typeface="Arial"/>
              <a:sym typeface="Arial"/>
            </a:endParaRPr>
          </a:p>
        </p:txBody>
      </p:sp>
      <p:sp>
        <p:nvSpPr>
          <p:cNvPr id="290" name="Google Shape;290;p32">
            <a:extLst>
              <a:ext uri="{FF2B5EF4-FFF2-40B4-BE49-F238E27FC236}">
                <a16:creationId xmlns:a16="http://schemas.microsoft.com/office/drawing/2014/main" id="{96FA5E5A-56DC-3DB9-2ED8-1E4A858D0B38}"/>
              </a:ext>
            </a:extLst>
          </p:cNvPr>
          <p:cNvSpPr txBox="1">
            <a:spLocks noGrp="1"/>
          </p:cNvSpPr>
          <p:nvPr>
            <p:ph type="body" idx="4294967295"/>
          </p:nvPr>
        </p:nvSpPr>
        <p:spPr>
          <a:xfrm>
            <a:off x="6735074" y="2240281"/>
            <a:ext cx="1981476" cy="2449320"/>
          </a:xfrm>
          <a:prstGeom prst="rect">
            <a:avLst/>
          </a:prstGeom>
        </p:spPr>
        <p:txBody>
          <a:bodyPr spcFirstLastPara="1" wrap="square" lIns="0" tIns="0" rIns="0" bIns="0" anchor="t" anchorCtr="0">
            <a:noAutofit/>
          </a:bodyPr>
          <a:lstStyle/>
          <a:p>
            <a:pPr marL="0" marR="0" lvl="0" indent="0" algn="l" rtl="0">
              <a:lnSpc>
                <a:spcPct val="95000"/>
              </a:lnSpc>
              <a:spcBef>
                <a:spcPts val="0"/>
              </a:spcBef>
              <a:spcAft>
                <a:spcPts val="0"/>
              </a:spcAft>
              <a:buNone/>
            </a:pPr>
            <a:r>
              <a:rPr lang="en-GB" sz="750" b="1">
                <a:solidFill>
                  <a:srgbClr val="585858"/>
                </a:solidFill>
                <a:latin typeface="Arial"/>
                <a:ea typeface="Arial"/>
                <a:cs typeface="Arial"/>
                <a:sym typeface="Arial"/>
              </a:rPr>
              <a:t>Refine how score and icon is expressed to make more sense to users:</a:t>
            </a:r>
            <a:endParaRPr sz="750" b="1">
              <a:solidFill>
                <a:srgbClr val="585858"/>
              </a:solidFill>
              <a:latin typeface="Arial"/>
              <a:ea typeface="Arial"/>
              <a:cs typeface="Arial"/>
              <a:sym typeface="Arial"/>
            </a:endParaRPr>
          </a:p>
          <a:p>
            <a:pPr marL="91440" marR="0" lvl="0" indent="-83820" algn="l" rtl="0">
              <a:lnSpc>
                <a:spcPct val="95000"/>
              </a:lnSpc>
              <a:spcBef>
                <a:spcPts val="500"/>
              </a:spcBef>
              <a:spcAft>
                <a:spcPts val="0"/>
              </a:spcAft>
              <a:buClr>
                <a:srgbClr val="585858"/>
              </a:buClr>
              <a:buSzPts val="600"/>
              <a:buFont typeface="Arial"/>
              <a:buChar char="-"/>
            </a:pPr>
            <a:r>
              <a:rPr lang="en-GB" sz="750" b="1">
                <a:solidFill>
                  <a:srgbClr val="585858"/>
                </a:solidFill>
                <a:latin typeface="Arial"/>
                <a:ea typeface="Arial"/>
                <a:cs typeface="Arial"/>
                <a:sym typeface="Arial"/>
              </a:rPr>
              <a:t>Participants think the star rating is the most important rating </a:t>
            </a:r>
            <a:r>
              <a:rPr lang="en-GB" sz="750">
                <a:solidFill>
                  <a:srgbClr val="585858"/>
                </a:solidFill>
                <a:latin typeface="Arial"/>
                <a:cs typeface="Arial"/>
                <a:sym typeface="Arial"/>
              </a:rPr>
              <a:t>and that it must be the energy rating used for disclosure purpose.</a:t>
            </a:r>
            <a:endParaRPr sz="750">
              <a:solidFill>
                <a:srgbClr val="585858"/>
              </a:solidFill>
              <a:latin typeface="Arial"/>
              <a:cs typeface="Arial"/>
              <a:sym typeface="Arial"/>
            </a:endParaRPr>
          </a:p>
          <a:p>
            <a:pPr marL="91440" marR="0" lvl="0" indent="-83820" algn="l" rtl="0">
              <a:lnSpc>
                <a:spcPct val="95000"/>
              </a:lnSpc>
              <a:spcBef>
                <a:spcPts val="0"/>
              </a:spcBef>
              <a:spcAft>
                <a:spcPts val="0"/>
              </a:spcAft>
              <a:buClr>
                <a:srgbClr val="585858"/>
              </a:buClr>
              <a:buSzPts val="600"/>
              <a:buFont typeface="Arial"/>
              <a:buChar char="-"/>
            </a:pPr>
            <a:r>
              <a:rPr lang="en-GB" sz="750" b="1">
                <a:solidFill>
                  <a:srgbClr val="585858"/>
                </a:solidFill>
                <a:latin typeface="Arial"/>
                <a:ea typeface="Arial"/>
                <a:cs typeface="Arial"/>
                <a:sym typeface="Arial"/>
              </a:rPr>
              <a:t>Participants saw green and assumed the rating was positive.</a:t>
            </a:r>
            <a:endParaRPr sz="750" b="1">
              <a:solidFill>
                <a:srgbClr val="585858"/>
              </a:solidFill>
              <a:latin typeface="Arial"/>
              <a:ea typeface="Arial"/>
              <a:cs typeface="Arial"/>
              <a:sym typeface="Arial"/>
            </a:endParaRPr>
          </a:p>
          <a:p>
            <a:pPr marL="91440" marR="0" lvl="0" indent="-83820" algn="l" rtl="0">
              <a:lnSpc>
                <a:spcPct val="95000"/>
              </a:lnSpc>
              <a:spcBef>
                <a:spcPts val="0"/>
              </a:spcBef>
              <a:spcAft>
                <a:spcPts val="0"/>
              </a:spcAft>
              <a:buClr>
                <a:srgbClr val="585858"/>
              </a:buClr>
              <a:buSzPts val="600"/>
              <a:buFont typeface="Arial"/>
              <a:buChar char="-"/>
            </a:pPr>
            <a:r>
              <a:rPr lang="en-GB" sz="750" b="1">
                <a:solidFill>
                  <a:srgbClr val="585858"/>
                </a:solidFill>
                <a:latin typeface="Arial"/>
                <a:ea typeface="Arial"/>
                <a:cs typeface="Arial"/>
                <a:sym typeface="Arial"/>
              </a:rPr>
              <a:t>Separate the ratings to help reduce confusion.</a:t>
            </a:r>
            <a:endParaRPr sz="750" b="1">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750" i="1">
                <a:solidFill>
                  <a:srgbClr val="585858"/>
                </a:solidFill>
                <a:latin typeface="Arial"/>
                <a:ea typeface="Arial"/>
                <a:cs typeface="Arial"/>
                <a:sym typeface="Arial"/>
              </a:rPr>
              <a:t>“My initial thought is the higher the star rating, the more energy efficient the house is”</a:t>
            </a:r>
            <a:endParaRPr sz="750" i="1">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750" i="1">
                <a:solidFill>
                  <a:srgbClr val="585858"/>
                </a:solidFill>
                <a:latin typeface="Arial"/>
                <a:ea typeface="Arial"/>
                <a:cs typeface="Arial"/>
                <a:sym typeface="Arial"/>
              </a:rPr>
              <a:t>“When you've got multi scales its confusing.”</a:t>
            </a:r>
            <a:endParaRPr sz="750" i="1">
              <a:solidFill>
                <a:srgbClr val="585858"/>
              </a:solidFill>
              <a:latin typeface="Arial"/>
              <a:ea typeface="Arial"/>
              <a:cs typeface="Arial"/>
              <a:sym typeface="Arial"/>
            </a:endParaRPr>
          </a:p>
          <a:p>
            <a:pPr marL="0" marR="0" lvl="0" indent="0" algn="l" rtl="0">
              <a:lnSpc>
                <a:spcPct val="95000"/>
              </a:lnSpc>
              <a:spcBef>
                <a:spcPts val="500"/>
              </a:spcBef>
              <a:spcAft>
                <a:spcPts val="500"/>
              </a:spcAft>
              <a:buNone/>
            </a:pPr>
            <a:r>
              <a:rPr lang="en-GB" sz="750" i="1">
                <a:solidFill>
                  <a:srgbClr val="585858"/>
                </a:solidFill>
                <a:latin typeface="Arial"/>
                <a:ea typeface="Arial"/>
                <a:cs typeface="Arial"/>
                <a:sym typeface="Arial"/>
              </a:rPr>
              <a:t>“Because the colour is green it implies that it's all good, as opposed to red.”</a:t>
            </a:r>
            <a:endParaRPr sz="750" i="1">
              <a:solidFill>
                <a:srgbClr val="585858"/>
              </a:solidFill>
              <a:latin typeface="Arial"/>
              <a:ea typeface="Arial"/>
              <a:cs typeface="Arial"/>
              <a:sym typeface="Arial"/>
            </a:endParaRPr>
          </a:p>
        </p:txBody>
      </p:sp>
      <p:sp>
        <p:nvSpPr>
          <p:cNvPr id="291" name="Google Shape;291;p32">
            <a:extLst>
              <a:ext uri="{FF2B5EF4-FFF2-40B4-BE49-F238E27FC236}">
                <a16:creationId xmlns:a16="http://schemas.microsoft.com/office/drawing/2014/main" id="{47E8682F-953F-FA86-3742-C2FA010AA44B}"/>
              </a:ext>
            </a:extLst>
          </p:cNvPr>
          <p:cNvSpPr txBox="1">
            <a:spLocks noGrp="1"/>
          </p:cNvSpPr>
          <p:nvPr>
            <p:ph type="body" idx="4294967295"/>
          </p:nvPr>
        </p:nvSpPr>
        <p:spPr>
          <a:xfrm>
            <a:off x="2567940" y="4159249"/>
            <a:ext cx="2887979" cy="930275"/>
          </a:xfrm>
          <a:prstGeom prst="rect">
            <a:avLst/>
          </a:prstGeom>
        </p:spPr>
        <p:txBody>
          <a:bodyPr spcFirstLastPara="1" wrap="square" lIns="0" tIns="0" rIns="0" bIns="0" anchor="t" anchorCtr="0">
            <a:noAutofit/>
          </a:bodyPr>
          <a:lstStyle/>
          <a:p>
            <a:pPr marL="0" marR="0" lvl="0" indent="0" algn="r" rtl="0">
              <a:lnSpc>
                <a:spcPct val="95000"/>
              </a:lnSpc>
              <a:spcBef>
                <a:spcPts val="0"/>
              </a:spcBef>
              <a:spcAft>
                <a:spcPts val="0"/>
              </a:spcAft>
              <a:buNone/>
            </a:pPr>
            <a:r>
              <a:rPr lang="en-GB" sz="750" b="1">
                <a:solidFill>
                  <a:srgbClr val="585858"/>
                </a:solidFill>
                <a:latin typeface="Arial"/>
                <a:ea typeface="Arial"/>
                <a:cs typeface="Arial"/>
                <a:sym typeface="Arial"/>
              </a:rPr>
              <a:t>Focus of the certificate should be on the physical dwelling.</a:t>
            </a:r>
            <a:endParaRPr sz="750" b="1">
              <a:solidFill>
                <a:srgbClr val="585858"/>
              </a:solidFill>
              <a:latin typeface="Arial"/>
              <a:ea typeface="Arial"/>
              <a:cs typeface="Arial"/>
              <a:sym typeface="Arial"/>
            </a:endParaRPr>
          </a:p>
          <a:p>
            <a:pPr algn="r">
              <a:lnSpc>
                <a:spcPct val="95000"/>
              </a:lnSpc>
            </a:pPr>
            <a:r>
              <a:rPr lang="en-GB" sz="750" i="1">
                <a:solidFill>
                  <a:srgbClr val="585858"/>
                </a:solidFill>
                <a:latin typeface="Arial"/>
                <a:ea typeface="Arial"/>
                <a:cs typeface="Arial"/>
                <a:sym typeface="Arial"/>
              </a:rPr>
              <a:t>“Why is plug in appliances there? That has nothing to do with the house? If someone has an energy inefficient fridge, </a:t>
            </a:r>
            <a:r>
              <a:rPr lang="en-GB" sz="750" i="1">
                <a:latin typeface="Arial"/>
                <a:ea typeface="Arial"/>
                <a:cs typeface="Arial"/>
                <a:sym typeface="Arial"/>
              </a:rPr>
              <a:t>why </a:t>
            </a:r>
            <a:r>
              <a:rPr lang="en-GB" sz="750" i="1">
                <a:solidFill>
                  <a:srgbClr val="585858"/>
                </a:solidFill>
                <a:latin typeface="Arial"/>
                <a:ea typeface="Arial"/>
                <a:cs typeface="Arial"/>
                <a:sym typeface="Arial"/>
              </a:rPr>
              <a:t>does the house get penalised for that. It shouldn't be wrapped up in the house energy rating. It has nothing to do with the physical house.” </a:t>
            </a:r>
            <a:endParaRPr sz="750" i="1">
              <a:solidFill>
                <a:srgbClr val="585858"/>
              </a:solidFill>
              <a:latin typeface="Arial"/>
              <a:ea typeface="Arial"/>
              <a:cs typeface="Arial"/>
              <a:sym typeface="Arial"/>
            </a:endParaRPr>
          </a:p>
        </p:txBody>
      </p:sp>
      <p:grpSp>
        <p:nvGrpSpPr>
          <p:cNvPr id="3" name="Group 2" descr="An image of the Energy Rating Certificate (Version 1) that was used to get feedback.">
            <a:extLst>
              <a:ext uri="{FF2B5EF4-FFF2-40B4-BE49-F238E27FC236}">
                <a16:creationId xmlns:a16="http://schemas.microsoft.com/office/drawing/2014/main" id="{F3F2FC1E-6FC7-F202-322C-9D5220DD6EB0}"/>
              </a:ext>
            </a:extLst>
          </p:cNvPr>
          <p:cNvGrpSpPr/>
          <p:nvPr/>
        </p:nvGrpSpPr>
        <p:grpSpPr>
          <a:xfrm>
            <a:off x="2661113" y="1120002"/>
            <a:ext cx="3814263" cy="2903495"/>
            <a:chOff x="3968313" y="1577862"/>
            <a:chExt cx="3278904" cy="2495969"/>
          </a:xfrm>
        </p:grpSpPr>
        <p:pic>
          <p:nvPicPr>
            <p:cNvPr id="277" name="Google Shape;277;p32">
              <a:extLst>
                <a:ext uri="{FF2B5EF4-FFF2-40B4-BE49-F238E27FC236}">
                  <a16:creationId xmlns:a16="http://schemas.microsoft.com/office/drawing/2014/main" id="{0CCFF980-5964-86BB-286A-F43570E607DF}"/>
                </a:ext>
                <a:ext uri="{C183D7F6-B498-43B3-948B-1728B52AA6E4}">
                  <adec:decorative xmlns:adec="http://schemas.microsoft.com/office/drawing/2017/decorative" val="1"/>
                </a:ext>
              </a:extLst>
            </p:cNvPr>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3968313" y="1763825"/>
              <a:ext cx="3274324" cy="2310006"/>
            </a:xfrm>
            <a:prstGeom prst="rect">
              <a:avLst/>
            </a:prstGeom>
            <a:noFill/>
            <a:ln>
              <a:noFill/>
            </a:ln>
          </p:spPr>
        </p:pic>
        <p:sp>
          <p:nvSpPr>
            <p:cNvPr id="2" name="TextBox 1">
              <a:extLst>
                <a:ext uri="{FF2B5EF4-FFF2-40B4-BE49-F238E27FC236}">
                  <a16:creationId xmlns:a16="http://schemas.microsoft.com/office/drawing/2014/main" id="{53ECE4B5-8A06-FFD6-4579-F8699F8892E7}"/>
                </a:ext>
              </a:extLst>
            </p:cNvPr>
            <p:cNvSpPr txBox="1"/>
            <p:nvPr/>
          </p:nvSpPr>
          <p:spPr>
            <a:xfrm>
              <a:off x="3969870" y="1577862"/>
              <a:ext cx="3277347" cy="184666"/>
            </a:xfrm>
            <a:prstGeom prst="rect">
              <a:avLst/>
            </a:prstGeom>
            <a:noFill/>
            <a:ln>
              <a:solidFill>
                <a:srgbClr val="FF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600">
                  <a:solidFill>
                    <a:srgbClr val="FF0000"/>
                  </a:solidFill>
                </a:rPr>
                <a:t>DRAFT FOR CONSULTATION</a:t>
              </a:r>
              <a:endParaRPr lang="en-US" sz="600">
                <a:solidFill>
                  <a:srgbClr val="FF0000"/>
                </a:solidFill>
              </a:endParaRPr>
            </a:p>
          </p:txBody>
        </p:sp>
      </p:grpSp>
      <p:cxnSp>
        <p:nvCxnSpPr>
          <p:cNvPr id="5" name="Straight Connector 4">
            <a:extLst>
              <a:ext uri="{FF2B5EF4-FFF2-40B4-BE49-F238E27FC236}">
                <a16:creationId xmlns:a16="http://schemas.microsoft.com/office/drawing/2014/main" id="{08F9F98B-A1A4-A985-9715-2D98EA121081}"/>
              </a:ext>
              <a:ext uri="{C183D7F6-B498-43B3-948B-1728B52AA6E4}">
                <adec:decorative xmlns:adec="http://schemas.microsoft.com/office/drawing/2017/decorative" val="1"/>
              </a:ext>
            </a:extLst>
          </p:cNvPr>
          <p:cNvCxnSpPr>
            <a:cxnSpLocks/>
          </p:cNvCxnSpPr>
          <p:nvPr/>
        </p:nvCxnSpPr>
        <p:spPr>
          <a:xfrm>
            <a:off x="2346960" y="1509252"/>
            <a:ext cx="426814" cy="0"/>
          </a:xfrm>
          <a:prstGeom prst="line">
            <a:avLst/>
          </a:prstGeom>
          <a:ln w="9525">
            <a:solidFill>
              <a:srgbClr val="EF9973"/>
            </a:solidFill>
            <a:tailEnd type="oval"/>
          </a:ln>
        </p:spPr>
        <p:style>
          <a:lnRef idx="1">
            <a:schemeClr val="accent1"/>
          </a:lnRef>
          <a:fillRef idx="0">
            <a:schemeClr val="accent1"/>
          </a:fillRef>
          <a:effectRef idx="0">
            <a:schemeClr val="accent1"/>
          </a:effectRef>
          <a:fontRef idx="minor">
            <a:schemeClr val="tx1"/>
          </a:fontRef>
        </p:style>
      </p:cxnSp>
      <p:cxnSp>
        <p:nvCxnSpPr>
          <p:cNvPr id="10" name="Google Shape;278;p32">
            <a:extLst>
              <a:ext uri="{FF2B5EF4-FFF2-40B4-BE49-F238E27FC236}">
                <a16:creationId xmlns:a16="http://schemas.microsoft.com/office/drawing/2014/main" id="{0EFA2BBC-EF52-76AE-C02F-8980EFE3A056}"/>
              </a:ext>
              <a:ext uri="{C183D7F6-B498-43B3-948B-1728B52AA6E4}">
                <adec:decorative xmlns:adec="http://schemas.microsoft.com/office/drawing/2017/decorative" val="1"/>
              </a:ext>
            </a:extLst>
          </p:cNvPr>
          <p:cNvCxnSpPr>
            <a:cxnSpLocks/>
          </p:cNvCxnSpPr>
          <p:nvPr/>
        </p:nvCxnSpPr>
        <p:spPr>
          <a:xfrm rot="5400000">
            <a:off x="2289793" y="1750080"/>
            <a:ext cx="446019" cy="366740"/>
          </a:xfrm>
          <a:prstGeom prst="bentConnector3">
            <a:avLst>
              <a:gd name="adj1" fmla="val 50000"/>
            </a:avLst>
          </a:prstGeom>
          <a:noFill/>
          <a:ln w="9525" cap="flat" cmpd="sng">
            <a:solidFill>
              <a:srgbClr val="F19973"/>
            </a:solidFill>
            <a:prstDash val="solid"/>
            <a:round/>
            <a:headEnd type="oval" w="med" len="med"/>
            <a:tailEnd type="none" w="med" len="med"/>
          </a:ln>
        </p:spPr>
      </p:cxnSp>
      <p:cxnSp>
        <p:nvCxnSpPr>
          <p:cNvPr id="21" name="Google Shape;280;p32">
            <a:extLst>
              <a:ext uri="{FF2B5EF4-FFF2-40B4-BE49-F238E27FC236}">
                <a16:creationId xmlns:a16="http://schemas.microsoft.com/office/drawing/2014/main" id="{00937BB2-E20E-DA8D-2152-48714DC37008}"/>
              </a:ext>
              <a:ext uri="{C183D7F6-B498-43B3-948B-1728B52AA6E4}">
                <adec:decorative xmlns:adec="http://schemas.microsoft.com/office/drawing/2017/decorative" val="1"/>
              </a:ext>
            </a:extLst>
          </p:cNvPr>
          <p:cNvCxnSpPr>
            <a:cxnSpLocks/>
          </p:cNvCxnSpPr>
          <p:nvPr/>
        </p:nvCxnSpPr>
        <p:spPr>
          <a:xfrm flipH="1">
            <a:off x="2329432" y="2033728"/>
            <a:ext cx="444342" cy="577807"/>
          </a:xfrm>
          <a:prstGeom prst="bentConnector3">
            <a:avLst>
              <a:gd name="adj1" fmla="val 53430"/>
            </a:avLst>
          </a:prstGeom>
          <a:noFill/>
          <a:ln w="9525" cap="flat" cmpd="sng">
            <a:solidFill>
              <a:srgbClr val="F19973"/>
            </a:solidFill>
            <a:prstDash val="solid"/>
            <a:round/>
            <a:headEnd type="oval" w="med" len="med"/>
            <a:tailEnd type="none" w="med" len="med"/>
          </a:ln>
        </p:spPr>
      </p:cxnSp>
      <p:cxnSp>
        <p:nvCxnSpPr>
          <p:cNvPr id="28" name="Google Shape;280;p32">
            <a:extLst>
              <a:ext uri="{FF2B5EF4-FFF2-40B4-BE49-F238E27FC236}">
                <a16:creationId xmlns:a16="http://schemas.microsoft.com/office/drawing/2014/main" id="{BF2CD0F3-9359-6F37-9E6E-240B5BF001A9}"/>
              </a:ext>
              <a:ext uri="{C183D7F6-B498-43B3-948B-1728B52AA6E4}">
                <adec:decorative xmlns:adec="http://schemas.microsoft.com/office/drawing/2017/decorative" val="1"/>
              </a:ext>
            </a:extLst>
          </p:cNvPr>
          <p:cNvCxnSpPr>
            <a:cxnSpLocks/>
          </p:cNvCxnSpPr>
          <p:nvPr/>
        </p:nvCxnSpPr>
        <p:spPr>
          <a:xfrm rot="5400000">
            <a:off x="1747899" y="3075222"/>
            <a:ext cx="1543749" cy="352800"/>
          </a:xfrm>
          <a:prstGeom prst="bentConnector3">
            <a:avLst>
              <a:gd name="adj1" fmla="val 50000"/>
            </a:avLst>
          </a:prstGeom>
          <a:noFill/>
          <a:ln w="9525" cap="flat" cmpd="sng">
            <a:solidFill>
              <a:srgbClr val="F19973"/>
            </a:solidFill>
            <a:prstDash val="solid"/>
            <a:round/>
            <a:headEnd type="oval" w="med" len="med"/>
            <a:tailEnd type="none" w="med" len="med"/>
          </a:ln>
        </p:spPr>
      </p:cxnSp>
      <p:cxnSp>
        <p:nvCxnSpPr>
          <p:cNvPr id="35" name="Google Shape;292;p32">
            <a:extLst>
              <a:ext uri="{FF2B5EF4-FFF2-40B4-BE49-F238E27FC236}">
                <a16:creationId xmlns:a16="http://schemas.microsoft.com/office/drawing/2014/main" id="{08DDE2E3-9083-13D0-0D4A-CCF58E96A4CD}"/>
              </a:ext>
              <a:ext uri="{C183D7F6-B498-43B3-948B-1728B52AA6E4}">
                <adec:decorative xmlns:adec="http://schemas.microsoft.com/office/drawing/2017/decorative" val="1"/>
              </a:ext>
            </a:extLst>
          </p:cNvPr>
          <p:cNvCxnSpPr/>
          <p:nvPr/>
        </p:nvCxnSpPr>
        <p:spPr>
          <a:xfrm rot="5400000">
            <a:off x="5345252" y="3835997"/>
            <a:ext cx="802500" cy="375000"/>
          </a:xfrm>
          <a:prstGeom prst="bentConnector3">
            <a:avLst>
              <a:gd name="adj1" fmla="val 64956"/>
            </a:avLst>
          </a:prstGeom>
          <a:noFill/>
          <a:ln w="9525" cap="flat" cmpd="sng">
            <a:solidFill>
              <a:srgbClr val="F19973"/>
            </a:solidFill>
            <a:prstDash val="solid"/>
            <a:round/>
            <a:headEnd type="oval" w="med" len="med"/>
            <a:tailEnd type="none" w="med" len="med"/>
          </a:ln>
        </p:spPr>
      </p:cxnSp>
      <p:cxnSp>
        <p:nvCxnSpPr>
          <p:cNvPr id="39" name="Straight Arrow Connector 38" descr="Energy Rating Certificate ">
            <a:extLst>
              <a:ext uri="{FF2B5EF4-FFF2-40B4-BE49-F238E27FC236}">
                <a16:creationId xmlns:a16="http://schemas.microsoft.com/office/drawing/2014/main" id="{B470A18A-DCF4-6815-4278-C518649E4D42}"/>
              </a:ext>
              <a:ext uri="{C183D7F6-B498-43B3-948B-1728B52AA6E4}">
                <adec:decorative xmlns:adec="http://schemas.microsoft.com/office/drawing/2017/decorative" val="1"/>
              </a:ext>
            </a:extLst>
          </p:cNvPr>
          <p:cNvCxnSpPr>
            <a:cxnSpLocks/>
          </p:cNvCxnSpPr>
          <p:nvPr/>
        </p:nvCxnSpPr>
        <p:spPr>
          <a:xfrm flipH="1">
            <a:off x="6237129" y="2305493"/>
            <a:ext cx="441641" cy="0"/>
          </a:xfrm>
          <a:prstGeom prst="straightConnector1">
            <a:avLst/>
          </a:prstGeom>
          <a:ln w="9525">
            <a:solidFill>
              <a:srgbClr val="EF9973"/>
            </a:solidFill>
            <a:tailEnd type="oval"/>
          </a:ln>
        </p:spPr>
        <p:style>
          <a:lnRef idx="1">
            <a:schemeClr val="accent1"/>
          </a:lnRef>
          <a:fillRef idx="0">
            <a:schemeClr val="accent1"/>
          </a:fillRef>
          <a:effectRef idx="0">
            <a:schemeClr val="accent1"/>
          </a:effectRef>
          <a:fontRef idx="minor">
            <a:schemeClr val="tx1"/>
          </a:fontRef>
        </p:style>
      </p:cxnSp>
      <p:cxnSp>
        <p:nvCxnSpPr>
          <p:cNvPr id="41" name="Straight Arrow Connector 40" descr="Energy Rating Certificate ">
            <a:extLst>
              <a:ext uri="{FF2B5EF4-FFF2-40B4-BE49-F238E27FC236}">
                <a16:creationId xmlns:a16="http://schemas.microsoft.com/office/drawing/2014/main" id="{2F066738-AA46-CB84-A8DD-BEC949CC3895}"/>
              </a:ext>
              <a:ext uri="{C183D7F6-B498-43B3-948B-1728B52AA6E4}">
                <adec:decorative xmlns:adec="http://schemas.microsoft.com/office/drawing/2017/decorative" val="1"/>
              </a:ext>
            </a:extLst>
          </p:cNvPr>
          <p:cNvCxnSpPr>
            <a:cxnSpLocks/>
          </p:cNvCxnSpPr>
          <p:nvPr/>
        </p:nvCxnSpPr>
        <p:spPr>
          <a:xfrm flipH="1">
            <a:off x="6145689" y="1642553"/>
            <a:ext cx="533081" cy="0"/>
          </a:xfrm>
          <a:prstGeom prst="straightConnector1">
            <a:avLst/>
          </a:prstGeom>
          <a:ln w="9525">
            <a:solidFill>
              <a:srgbClr val="EF9973"/>
            </a:solidFill>
            <a:tailEnd type="ova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51F08B19-6314-2606-0951-4111AECD30E3}"/>
              </a:ext>
            </a:extLst>
          </p:cNvPr>
          <p:cNvSpPr>
            <a:spLocks noGrp="1"/>
          </p:cNvSpPr>
          <p:nvPr>
            <p:ph type="sldNum" sz="quarter" idx="10"/>
          </p:nvPr>
        </p:nvSpPr>
        <p:spPr/>
        <p:txBody>
          <a:bodyPr/>
          <a:lstStyle/>
          <a:p>
            <a:fld id="{178BA19D-C1A8-2A4D-80DC-523B2B2B450E}" type="slidenum">
              <a:rPr lang="en-US" smtClean="0"/>
              <a:pPr/>
              <a:t>76</a:t>
            </a:fld>
            <a:endParaRPr lang="en-US"/>
          </a:p>
        </p:txBody>
      </p:sp>
    </p:spTree>
    <p:extLst>
      <p:ext uri="{BB962C8B-B14F-4D97-AF65-F5344CB8AC3E}">
        <p14:creationId xmlns:p14="http://schemas.microsoft.com/office/powerpoint/2010/main" val="8766641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3" descr="Energy Rating Certificate - Version 2"/>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latin typeface="Arial" panose="020B0604020202020204" pitchFamily="34" charset="0"/>
              </a:rPr>
              <a:t>Energy Rating Certificate Feedback – Version 2</a:t>
            </a:r>
            <a:endParaRPr lang="en-US">
              <a:latin typeface="Arial" panose="020B0604020202020204" pitchFamily="34" charset="0"/>
            </a:endParaRPr>
          </a:p>
        </p:txBody>
      </p:sp>
      <p:grpSp>
        <p:nvGrpSpPr>
          <p:cNvPr id="2" name="Group 1" descr="An image of the Energy Rating Certificate (Version 2) that was used to get feedback.">
            <a:extLst>
              <a:ext uri="{FF2B5EF4-FFF2-40B4-BE49-F238E27FC236}">
                <a16:creationId xmlns:a16="http://schemas.microsoft.com/office/drawing/2014/main" id="{2D6D29D4-694F-9529-1845-816E5F0DD2CE}"/>
              </a:ext>
            </a:extLst>
          </p:cNvPr>
          <p:cNvGrpSpPr/>
          <p:nvPr/>
        </p:nvGrpSpPr>
        <p:grpSpPr>
          <a:xfrm>
            <a:off x="2350225" y="1193521"/>
            <a:ext cx="4107725" cy="3128373"/>
            <a:chOff x="2646275" y="1533038"/>
            <a:chExt cx="3278648" cy="2496962"/>
          </a:xfrm>
        </p:grpSpPr>
        <p:pic>
          <p:nvPicPr>
            <p:cNvPr id="298" name="Google Shape;298;p33"/>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2646275" y="1720000"/>
              <a:ext cx="3274325" cy="2310000"/>
            </a:xfrm>
            <a:prstGeom prst="rect">
              <a:avLst/>
            </a:prstGeom>
            <a:noFill/>
            <a:ln>
              <a:noFill/>
            </a:ln>
          </p:spPr>
        </p:pic>
        <p:sp>
          <p:nvSpPr>
            <p:cNvPr id="3" name="TextBox 2">
              <a:extLst>
                <a:ext uri="{FF2B5EF4-FFF2-40B4-BE49-F238E27FC236}">
                  <a16:creationId xmlns:a16="http://schemas.microsoft.com/office/drawing/2014/main" id="{891D24F0-3C14-E11C-D8ED-7C167FFF6E36}"/>
                </a:ext>
              </a:extLst>
            </p:cNvPr>
            <p:cNvSpPr txBox="1"/>
            <p:nvPr/>
          </p:nvSpPr>
          <p:spPr>
            <a:xfrm>
              <a:off x="2647576" y="1533038"/>
              <a:ext cx="3277347" cy="184666"/>
            </a:xfrm>
            <a:prstGeom prst="rect">
              <a:avLst/>
            </a:prstGeom>
            <a:noFill/>
            <a:ln>
              <a:solidFill>
                <a:srgbClr val="FF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600">
                  <a:solidFill>
                    <a:srgbClr val="FF0000"/>
                  </a:solidFill>
                </a:rPr>
                <a:t>DRAFT FOR CONSULTATION</a:t>
              </a:r>
              <a:endParaRPr lang="en-US" sz="600">
                <a:solidFill>
                  <a:srgbClr val="FF0000"/>
                </a:solidFill>
              </a:endParaRPr>
            </a:p>
          </p:txBody>
        </p:sp>
      </p:grpSp>
      <p:sp>
        <p:nvSpPr>
          <p:cNvPr id="300" name="Google Shape;300;p33"/>
          <p:cNvSpPr txBox="1">
            <a:spLocks noGrp="1"/>
          </p:cNvSpPr>
          <p:nvPr>
            <p:ph type="body" idx="1"/>
          </p:nvPr>
        </p:nvSpPr>
        <p:spPr>
          <a:xfrm>
            <a:off x="470998" y="1844040"/>
            <a:ext cx="1614433" cy="2451910"/>
          </a:xfrm>
          <a:prstGeom prst="rect">
            <a:avLst/>
          </a:prstGeom>
        </p:spPr>
        <p:txBody>
          <a:bodyPr spcFirstLastPara="1" wrap="square" lIns="0" tIns="0" rIns="0" bIns="0" anchor="t" anchorCtr="0">
            <a:normAutofit/>
          </a:bodyPr>
          <a:lstStyle/>
          <a:p>
            <a:pPr marL="0" marR="0" lvl="0" indent="0" algn="r" rtl="0">
              <a:lnSpc>
                <a:spcPct val="95000"/>
              </a:lnSpc>
              <a:spcBef>
                <a:spcPts val="0"/>
              </a:spcBef>
              <a:spcAft>
                <a:spcPts val="0"/>
              </a:spcAft>
              <a:buNone/>
            </a:pPr>
            <a:r>
              <a:rPr lang="en-GB" sz="750" b="1">
                <a:solidFill>
                  <a:srgbClr val="585858"/>
                </a:solidFill>
                <a:latin typeface="Arial"/>
                <a:ea typeface="Arial"/>
                <a:cs typeface="Arial"/>
                <a:sym typeface="Arial"/>
              </a:rPr>
              <a:t>Refine how upgrades are communicated. Some upgrades like wall insulation or double glazing might feel overwhelming or scary whereas upgrading to LED lights or curtains and blinds are minor and achievable. Consider separating out different upgrade types.  </a:t>
            </a:r>
            <a:endParaRPr sz="750" b="1">
              <a:solidFill>
                <a:srgbClr val="585858"/>
              </a:solidFill>
              <a:latin typeface="Arial"/>
              <a:ea typeface="Arial"/>
              <a:cs typeface="Arial"/>
              <a:sym typeface="Arial"/>
            </a:endParaRPr>
          </a:p>
          <a:p>
            <a:pPr marL="0" marR="0" lvl="0" indent="0" algn="r" rtl="0">
              <a:lnSpc>
                <a:spcPct val="95000"/>
              </a:lnSpc>
              <a:spcBef>
                <a:spcPts val="500"/>
              </a:spcBef>
              <a:spcAft>
                <a:spcPts val="500"/>
              </a:spcAft>
              <a:buNone/>
            </a:pPr>
            <a:r>
              <a:rPr lang="en-GB" sz="750" i="1">
                <a:solidFill>
                  <a:srgbClr val="585858"/>
                </a:solidFill>
                <a:latin typeface="Arial"/>
                <a:ea typeface="Arial"/>
                <a:cs typeface="Arial"/>
                <a:sym typeface="Arial"/>
              </a:rPr>
              <a:t>“There are some easy things to do, and there are some more higher order things which are more difficult, more effort, invasive”</a:t>
            </a:r>
            <a:endParaRPr sz="750" i="1">
              <a:solidFill>
                <a:srgbClr val="585858"/>
              </a:solidFill>
              <a:latin typeface="Arial"/>
              <a:ea typeface="Arial"/>
              <a:cs typeface="Arial"/>
              <a:sym typeface="Arial"/>
            </a:endParaRPr>
          </a:p>
        </p:txBody>
      </p:sp>
      <p:sp>
        <p:nvSpPr>
          <p:cNvPr id="301" name="Google Shape;301;p33"/>
          <p:cNvSpPr txBox="1">
            <a:spLocks noGrp="1"/>
          </p:cNvSpPr>
          <p:nvPr>
            <p:ph type="body" idx="2"/>
          </p:nvPr>
        </p:nvSpPr>
        <p:spPr>
          <a:xfrm>
            <a:off x="1086975" y="4444620"/>
            <a:ext cx="3059954" cy="919921"/>
          </a:xfrm>
          <a:prstGeom prst="rect">
            <a:avLst/>
          </a:prstGeom>
        </p:spPr>
        <p:txBody>
          <a:bodyPr spcFirstLastPara="1" wrap="square" lIns="0" tIns="0" rIns="0" bIns="0" anchor="t" anchorCtr="0">
            <a:normAutofit/>
          </a:bodyPr>
          <a:lstStyle/>
          <a:p>
            <a:pPr marL="0" marR="0" lvl="0" indent="0" algn="r" rtl="0">
              <a:lnSpc>
                <a:spcPct val="95000"/>
              </a:lnSpc>
              <a:spcBef>
                <a:spcPts val="0"/>
              </a:spcBef>
              <a:spcAft>
                <a:spcPts val="0"/>
              </a:spcAft>
              <a:buNone/>
            </a:pPr>
            <a:r>
              <a:rPr lang="en-GB" sz="750" b="1">
                <a:solidFill>
                  <a:srgbClr val="585858"/>
                </a:solidFill>
                <a:latin typeface="Arial"/>
                <a:ea typeface="Arial"/>
                <a:cs typeface="Arial"/>
                <a:sym typeface="Arial"/>
              </a:rPr>
              <a:t>Find a way to show what impact each upgrade will have on the home rating so that users can make more informed choices.</a:t>
            </a:r>
            <a:endParaRPr sz="750" b="1">
              <a:solidFill>
                <a:srgbClr val="585858"/>
              </a:solidFill>
              <a:latin typeface="Arial"/>
              <a:ea typeface="Arial"/>
              <a:cs typeface="Arial"/>
              <a:sym typeface="Arial"/>
            </a:endParaRPr>
          </a:p>
          <a:p>
            <a:pPr marL="0" marR="0" lvl="0" indent="0" algn="r" rtl="0">
              <a:lnSpc>
                <a:spcPct val="95000"/>
              </a:lnSpc>
              <a:spcBef>
                <a:spcPts val="500"/>
              </a:spcBef>
              <a:spcAft>
                <a:spcPts val="500"/>
              </a:spcAft>
              <a:buNone/>
            </a:pPr>
            <a:r>
              <a:rPr lang="en-GB" sz="750" i="1">
                <a:solidFill>
                  <a:srgbClr val="585858"/>
                </a:solidFill>
                <a:latin typeface="Arial"/>
                <a:ea typeface="Arial"/>
                <a:cs typeface="Arial"/>
                <a:sym typeface="Arial"/>
              </a:rPr>
              <a:t>“If you've got a 2 star energy rating, you want to know if you engage the builders that it will actually take you to a 3 star”</a:t>
            </a:r>
            <a:endParaRPr sz="750" i="1">
              <a:solidFill>
                <a:srgbClr val="585858"/>
              </a:solidFill>
              <a:latin typeface="Arial"/>
              <a:ea typeface="Arial"/>
              <a:cs typeface="Arial"/>
              <a:sym typeface="Arial"/>
            </a:endParaRPr>
          </a:p>
        </p:txBody>
      </p:sp>
      <p:sp>
        <p:nvSpPr>
          <p:cNvPr id="303" name="Google Shape;303;p33"/>
          <p:cNvSpPr txBox="1">
            <a:spLocks noGrp="1"/>
          </p:cNvSpPr>
          <p:nvPr>
            <p:ph type="body" idx="3"/>
          </p:nvPr>
        </p:nvSpPr>
        <p:spPr>
          <a:xfrm>
            <a:off x="6907680" y="3441538"/>
            <a:ext cx="1776300" cy="1325725"/>
          </a:xfrm>
          <a:prstGeom prst="rect">
            <a:avLst/>
          </a:prstGeom>
        </p:spPr>
        <p:txBody>
          <a:bodyPr spcFirstLastPara="1" wrap="square" lIns="0" tIns="0" rIns="0" bIns="0" anchor="t" anchorCtr="0">
            <a:noAutofit/>
          </a:bodyPr>
          <a:lstStyle/>
          <a:p>
            <a:pPr marL="0" marR="0" lvl="0" indent="0" algn="l" rtl="0">
              <a:lnSpc>
                <a:spcPct val="95000"/>
              </a:lnSpc>
              <a:spcBef>
                <a:spcPts val="0"/>
              </a:spcBef>
              <a:spcAft>
                <a:spcPts val="0"/>
              </a:spcAft>
              <a:buNone/>
            </a:pPr>
            <a:r>
              <a:rPr lang="en-GB" sz="750" b="1">
                <a:solidFill>
                  <a:srgbClr val="585858"/>
                </a:solidFill>
                <a:latin typeface="Arial"/>
                <a:ea typeface="Arial"/>
                <a:cs typeface="Arial"/>
                <a:sym typeface="Arial"/>
              </a:rPr>
              <a:t>Maybe create a space for building specific assessor notes and information. This would be more preferable to generic behavioural information.</a:t>
            </a:r>
            <a:endParaRPr sz="750" b="1">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750" i="1">
                <a:solidFill>
                  <a:srgbClr val="585858"/>
                </a:solidFill>
                <a:latin typeface="Arial"/>
                <a:ea typeface="Arial"/>
                <a:cs typeface="Arial"/>
                <a:sym typeface="Arial"/>
              </a:rPr>
              <a:t>“Deeper property insights are important.”</a:t>
            </a:r>
            <a:endParaRPr sz="750" i="1">
              <a:solidFill>
                <a:srgbClr val="585858"/>
              </a:solidFill>
              <a:latin typeface="Arial"/>
              <a:ea typeface="Arial"/>
              <a:cs typeface="Arial"/>
              <a:sym typeface="Arial"/>
            </a:endParaRPr>
          </a:p>
          <a:p>
            <a:pPr marL="0" marR="0" lvl="0" indent="0" algn="l" rtl="0">
              <a:lnSpc>
                <a:spcPct val="95000"/>
              </a:lnSpc>
              <a:spcBef>
                <a:spcPts val="500"/>
              </a:spcBef>
              <a:spcAft>
                <a:spcPts val="500"/>
              </a:spcAft>
              <a:buNone/>
            </a:pPr>
            <a:r>
              <a:rPr lang="en-GB" sz="750" i="1">
                <a:solidFill>
                  <a:srgbClr val="585858"/>
                </a:solidFill>
                <a:latin typeface="Arial"/>
                <a:ea typeface="Arial"/>
                <a:cs typeface="Arial"/>
                <a:sym typeface="Arial"/>
              </a:rPr>
              <a:t>“The recommended behavioural tips should go on a standardised document. The certificate should only include information about that dwelling.” </a:t>
            </a:r>
            <a:endParaRPr sz="750" i="1">
              <a:solidFill>
                <a:srgbClr val="585858"/>
              </a:solidFill>
              <a:latin typeface="Arial"/>
              <a:ea typeface="Arial"/>
              <a:cs typeface="Arial"/>
              <a:sym typeface="Arial"/>
            </a:endParaRPr>
          </a:p>
        </p:txBody>
      </p:sp>
      <p:sp>
        <p:nvSpPr>
          <p:cNvPr id="304" name="Google Shape;304;p33"/>
          <p:cNvSpPr txBox="1">
            <a:spLocks noGrp="1"/>
          </p:cNvSpPr>
          <p:nvPr>
            <p:ph type="body" idx="4"/>
          </p:nvPr>
        </p:nvSpPr>
        <p:spPr>
          <a:xfrm>
            <a:off x="6907680" y="1210295"/>
            <a:ext cx="1776300" cy="1616725"/>
          </a:xfrm>
          <a:prstGeom prst="rect">
            <a:avLst/>
          </a:prstGeom>
        </p:spPr>
        <p:txBody>
          <a:bodyPr spcFirstLastPara="1" wrap="square" lIns="0" tIns="0" rIns="0" bIns="0" anchor="t" anchorCtr="0">
            <a:normAutofit/>
          </a:bodyPr>
          <a:lstStyle/>
          <a:p>
            <a:pPr marL="0" lvl="0" indent="0" algn="l" rtl="0">
              <a:lnSpc>
                <a:spcPct val="95000"/>
              </a:lnSpc>
              <a:spcBef>
                <a:spcPts val="0"/>
              </a:spcBef>
              <a:spcAft>
                <a:spcPts val="0"/>
              </a:spcAft>
              <a:buNone/>
            </a:pPr>
            <a:r>
              <a:rPr lang="en-GB" sz="750" b="1">
                <a:solidFill>
                  <a:srgbClr val="585858"/>
                </a:solidFill>
                <a:latin typeface="Arial"/>
                <a:ea typeface="Arial"/>
                <a:cs typeface="Arial"/>
                <a:sym typeface="Arial"/>
              </a:rPr>
              <a:t>Contextual and relevant comparison is critical for user understanding. Consider a space for context specific information like:</a:t>
            </a:r>
            <a:endParaRPr sz="750" b="1">
              <a:solidFill>
                <a:srgbClr val="585858"/>
              </a:solidFill>
              <a:latin typeface="Arial"/>
              <a:ea typeface="Arial"/>
              <a:cs typeface="Arial"/>
              <a:sym typeface="Arial"/>
            </a:endParaRPr>
          </a:p>
          <a:p>
            <a:pPr marL="91440" marR="0" lvl="0" indent="-83820" algn="l" rtl="0">
              <a:lnSpc>
                <a:spcPct val="95000"/>
              </a:lnSpc>
              <a:spcBef>
                <a:spcPts val="500"/>
              </a:spcBef>
              <a:spcAft>
                <a:spcPts val="0"/>
              </a:spcAft>
              <a:buClr>
                <a:srgbClr val="585858"/>
              </a:buClr>
              <a:buSzPts val="600"/>
              <a:buFont typeface="Arial"/>
              <a:buChar char="-"/>
            </a:pPr>
            <a:r>
              <a:rPr lang="en-GB" sz="750" b="1">
                <a:solidFill>
                  <a:srgbClr val="585858"/>
                </a:solidFill>
                <a:latin typeface="Arial"/>
                <a:ea typeface="Arial"/>
                <a:cs typeface="Arial"/>
                <a:sym typeface="Arial"/>
              </a:rPr>
              <a:t>Dollar figure savings on bills </a:t>
            </a:r>
            <a:endParaRPr sz="750" b="1">
              <a:solidFill>
                <a:srgbClr val="585858"/>
              </a:solidFill>
              <a:latin typeface="Arial"/>
              <a:ea typeface="Arial"/>
              <a:cs typeface="Arial"/>
              <a:sym typeface="Arial"/>
            </a:endParaRPr>
          </a:p>
          <a:p>
            <a:pPr marL="91440" marR="0" lvl="0" indent="-83820" algn="l" rtl="0">
              <a:lnSpc>
                <a:spcPct val="95000"/>
              </a:lnSpc>
              <a:spcBef>
                <a:spcPts val="0"/>
              </a:spcBef>
              <a:spcAft>
                <a:spcPts val="0"/>
              </a:spcAft>
              <a:buClr>
                <a:srgbClr val="585858"/>
              </a:buClr>
              <a:buSzPts val="600"/>
              <a:buFont typeface="Arial"/>
              <a:buChar char="-"/>
            </a:pPr>
            <a:r>
              <a:rPr lang="en-GB" sz="750" b="1">
                <a:solidFill>
                  <a:srgbClr val="585858"/>
                </a:solidFill>
                <a:latin typeface="Arial"/>
                <a:ea typeface="Arial"/>
                <a:cs typeface="Arial"/>
                <a:sym typeface="Arial"/>
              </a:rPr>
              <a:t>Data on houses of a similar age </a:t>
            </a:r>
            <a:endParaRPr sz="750" b="1">
              <a:solidFill>
                <a:srgbClr val="585858"/>
              </a:solidFill>
              <a:latin typeface="Arial"/>
              <a:ea typeface="Arial"/>
              <a:cs typeface="Arial"/>
              <a:sym typeface="Arial"/>
            </a:endParaRPr>
          </a:p>
          <a:p>
            <a:pPr marL="91440" marR="0" lvl="0" indent="-83820" algn="l" rtl="0">
              <a:lnSpc>
                <a:spcPct val="95000"/>
              </a:lnSpc>
              <a:spcBef>
                <a:spcPts val="0"/>
              </a:spcBef>
              <a:spcAft>
                <a:spcPts val="0"/>
              </a:spcAft>
              <a:buClr>
                <a:srgbClr val="585858"/>
              </a:buClr>
              <a:buSzPts val="600"/>
              <a:buFont typeface="Arial"/>
              <a:buChar char="-"/>
            </a:pPr>
            <a:r>
              <a:rPr lang="en-GB" sz="750" b="1">
                <a:solidFill>
                  <a:srgbClr val="585858"/>
                </a:solidFill>
                <a:latin typeface="Arial"/>
                <a:ea typeface="Arial"/>
                <a:cs typeface="Arial"/>
                <a:sym typeface="Arial"/>
              </a:rPr>
              <a:t>Data on houses in suburb/state</a:t>
            </a:r>
            <a:endParaRPr sz="750" b="1">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750" i="1">
                <a:solidFill>
                  <a:srgbClr val="585858"/>
                </a:solidFill>
                <a:latin typeface="Arial"/>
                <a:ea typeface="Arial"/>
                <a:cs typeface="Arial"/>
                <a:sym typeface="Arial"/>
              </a:rPr>
              <a:t>“The more practical and relevant information, the more helpful for consumers.”</a:t>
            </a:r>
            <a:endParaRPr sz="750" i="1">
              <a:solidFill>
                <a:srgbClr val="585858"/>
              </a:solidFill>
              <a:latin typeface="Arial"/>
              <a:ea typeface="Arial"/>
              <a:cs typeface="Arial"/>
              <a:sym typeface="Arial"/>
            </a:endParaRPr>
          </a:p>
          <a:p>
            <a:pPr marL="0" marR="0" lvl="0" indent="0" algn="l" rtl="0">
              <a:lnSpc>
                <a:spcPct val="95000"/>
              </a:lnSpc>
              <a:spcBef>
                <a:spcPts val="500"/>
              </a:spcBef>
              <a:spcAft>
                <a:spcPts val="500"/>
              </a:spcAft>
              <a:buNone/>
            </a:pPr>
            <a:r>
              <a:rPr lang="en-GB" sz="750" i="1">
                <a:solidFill>
                  <a:srgbClr val="585858"/>
                </a:solidFill>
                <a:latin typeface="Arial"/>
                <a:ea typeface="Arial"/>
                <a:cs typeface="Arial"/>
                <a:sym typeface="Arial"/>
              </a:rPr>
              <a:t>“It's a disclosure point and people want a context point to make a decision.”</a:t>
            </a:r>
            <a:endParaRPr sz="750" i="1">
              <a:solidFill>
                <a:srgbClr val="585858"/>
              </a:solidFill>
              <a:latin typeface="Arial"/>
              <a:ea typeface="Arial"/>
              <a:cs typeface="Arial"/>
              <a:sym typeface="Arial"/>
            </a:endParaRPr>
          </a:p>
        </p:txBody>
      </p:sp>
      <p:cxnSp>
        <p:nvCxnSpPr>
          <p:cNvPr id="299" name="Google Shape;299;p33">
            <a:extLst>
              <a:ext uri="{C183D7F6-B498-43B3-948B-1728B52AA6E4}">
                <adec:decorative xmlns:adec="http://schemas.microsoft.com/office/drawing/2017/decorative" val="1"/>
              </a:ext>
            </a:extLst>
          </p:cNvPr>
          <p:cNvCxnSpPr>
            <a:cxnSpLocks/>
          </p:cNvCxnSpPr>
          <p:nvPr/>
        </p:nvCxnSpPr>
        <p:spPr>
          <a:xfrm rot="10800000">
            <a:off x="2177918" y="1943100"/>
            <a:ext cx="1300765" cy="767850"/>
          </a:xfrm>
          <a:prstGeom prst="bentConnector3">
            <a:avLst>
              <a:gd name="adj1" fmla="val 50000"/>
            </a:avLst>
          </a:prstGeom>
          <a:noFill/>
          <a:ln w="9525" cap="flat" cmpd="sng">
            <a:solidFill>
              <a:srgbClr val="F19973"/>
            </a:solidFill>
            <a:prstDash val="solid"/>
            <a:round/>
            <a:headEnd type="oval" w="med" len="med"/>
            <a:tailEnd type="none" w="med" len="med"/>
          </a:ln>
        </p:spPr>
      </p:cxnSp>
      <p:cxnSp>
        <p:nvCxnSpPr>
          <p:cNvPr id="302" name="Google Shape;302;p33">
            <a:extLst>
              <a:ext uri="{C183D7F6-B498-43B3-948B-1728B52AA6E4}">
                <adec:decorative xmlns:adec="http://schemas.microsoft.com/office/drawing/2017/decorative" val="1"/>
              </a:ext>
            </a:extLst>
          </p:cNvPr>
          <p:cNvCxnSpPr>
            <a:cxnSpLocks/>
          </p:cNvCxnSpPr>
          <p:nvPr/>
        </p:nvCxnSpPr>
        <p:spPr>
          <a:xfrm rot="5400000">
            <a:off x="3354824" y="3581688"/>
            <a:ext cx="2015769" cy="252935"/>
          </a:xfrm>
          <a:prstGeom prst="bentConnector3">
            <a:avLst>
              <a:gd name="adj1" fmla="val 50000"/>
            </a:avLst>
          </a:prstGeom>
          <a:noFill/>
          <a:ln w="9525" cap="flat" cmpd="sng">
            <a:solidFill>
              <a:srgbClr val="F19973"/>
            </a:solidFill>
            <a:prstDash val="solid"/>
            <a:round/>
            <a:headEnd type="oval" w="med" len="med"/>
            <a:tailEnd type="none" w="med" len="med"/>
          </a:ln>
        </p:spPr>
      </p:cxnSp>
      <p:cxnSp>
        <p:nvCxnSpPr>
          <p:cNvPr id="305" name="Google Shape;305;p33">
            <a:extLst>
              <a:ext uri="{C183D7F6-B498-43B3-948B-1728B52AA6E4}">
                <adec:decorative xmlns:adec="http://schemas.microsoft.com/office/drawing/2017/decorative" val="1"/>
              </a:ext>
            </a:extLst>
          </p:cNvPr>
          <p:cNvCxnSpPr/>
          <p:nvPr/>
        </p:nvCxnSpPr>
        <p:spPr>
          <a:xfrm rot="10800000" flipH="1">
            <a:off x="4987680" y="1416407"/>
            <a:ext cx="1830300" cy="1030500"/>
          </a:xfrm>
          <a:prstGeom prst="bentConnector3">
            <a:avLst>
              <a:gd name="adj1" fmla="val 88037"/>
            </a:avLst>
          </a:prstGeom>
          <a:noFill/>
          <a:ln w="9525" cap="flat" cmpd="sng">
            <a:solidFill>
              <a:srgbClr val="F19973"/>
            </a:solidFill>
            <a:prstDash val="solid"/>
            <a:round/>
            <a:headEnd type="oval" w="med" len="med"/>
            <a:tailEnd type="none" w="med" len="med"/>
          </a:ln>
        </p:spPr>
      </p:cxnSp>
      <p:cxnSp>
        <p:nvCxnSpPr>
          <p:cNvPr id="306" name="Google Shape;306;p33">
            <a:extLst>
              <a:ext uri="{C183D7F6-B498-43B3-948B-1728B52AA6E4}">
                <adec:decorative xmlns:adec="http://schemas.microsoft.com/office/drawing/2017/decorative" val="1"/>
              </a:ext>
            </a:extLst>
          </p:cNvPr>
          <p:cNvCxnSpPr>
            <a:cxnSpLocks/>
          </p:cNvCxnSpPr>
          <p:nvPr/>
        </p:nvCxnSpPr>
        <p:spPr>
          <a:xfrm>
            <a:off x="5817780" y="2696593"/>
            <a:ext cx="1000200" cy="938100"/>
          </a:xfrm>
          <a:prstGeom prst="bentConnector3">
            <a:avLst>
              <a:gd name="adj1" fmla="val 68566"/>
            </a:avLst>
          </a:prstGeom>
          <a:noFill/>
          <a:ln w="9525" cap="flat" cmpd="sng">
            <a:solidFill>
              <a:srgbClr val="F19973"/>
            </a:solidFill>
            <a:prstDash val="solid"/>
            <a:round/>
            <a:headEnd type="oval" w="med" len="med"/>
            <a:tailEnd type="none" w="med" len="med"/>
          </a:ln>
        </p:spPr>
      </p:cxnSp>
      <p:sp>
        <p:nvSpPr>
          <p:cNvPr id="4" name="Slide Number Placeholder 3">
            <a:extLst>
              <a:ext uri="{FF2B5EF4-FFF2-40B4-BE49-F238E27FC236}">
                <a16:creationId xmlns:a16="http://schemas.microsoft.com/office/drawing/2014/main" id="{B93A6EAE-C4A7-261B-BCA5-2720C2F17620}"/>
              </a:ext>
            </a:extLst>
          </p:cNvPr>
          <p:cNvSpPr>
            <a:spLocks noGrp="1"/>
          </p:cNvSpPr>
          <p:nvPr>
            <p:ph type="sldNum" sz="quarter" idx="10"/>
          </p:nvPr>
        </p:nvSpPr>
        <p:spPr/>
        <p:txBody>
          <a:bodyPr/>
          <a:lstStyle/>
          <a:p>
            <a:fld id="{178BA19D-C1A8-2A4D-80DC-523B2B2B450E}" type="slidenum">
              <a:rPr lang="en-US" smtClean="0"/>
              <a:pPr/>
              <a:t>77</a:t>
            </a:fld>
            <a:endParaRPr lang="en-US"/>
          </a:p>
        </p:txBody>
      </p:sp>
    </p:spTree>
    <p:extLst>
      <p:ext uri="{BB962C8B-B14F-4D97-AF65-F5344CB8AC3E}">
        <p14:creationId xmlns:p14="http://schemas.microsoft.com/office/powerpoint/2010/main" val="40936369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C9EAF3"/>
        </a:solidFill>
        <a:effectLst/>
      </p:bgPr>
    </p:bg>
    <p:spTree>
      <p:nvGrpSpPr>
        <p:cNvPr id="1" name="Shape 310"/>
        <p:cNvGrpSpPr/>
        <p:nvPr/>
      </p:nvGrpSpPr>
      <p:grpSpPr>
        <a:xfrm>
          <a:off x="0" y="0"/>
          <a:ext cx="0" cy="0"/>
          <a:chOff x="0" y="0"/>
          <a:chExt cx="0" cy="0"/>
        </a:xfrm>
      </p:grpSpPr>
      <p:sp>
        <p:nvSpPr>
          <p:cNvPr id="315" name="Google Shape;315;p34"/>
          <p:cNvSpPr txBox="1">
            <a:spLocks noGrp="1"/>
          </p:cNvSpPr>
          <p:nvPr>
            <p:ph type="ctrTitle"/>
          </p:nvPr>
        </p:nvSpPr>
        <p:spPr>
          <a:xfrm>
            <a:off x="1155654" y="1663852"/>
            <a:ext cx="5583585" cy="1048576"/>
          </a:xfrm>
        </p:spPr>
        <p:txBody>
          <a:bodyPr spcFirstLastPara="1" wrap="square" lIns="0" tIns="0" rIns="0" bIns="0" anchor="t" anchorCtr="0">
            <a:normAutofit fontScale="90000"/>
          </a:bodyPr>
          <a:lstStyle/>
          <a:p>
            <a:pPr lvl="0"/>
            <a:r>
              <a:rPr lang="en-GB">
                <a:sym typeface="Helvetica Neue Light"/>
              </a:rPr>
              <a:t>Roundtable Communicating Listings</a:t>
            </a:r>
            <a:endParaRPr lang="en-GB">
              <a:sym typeface="Helvetica Neue"/>
            </a:endParaRPr>
          </a:p>
        </p:txBody>
      </p:sp>
      <p:sp>
        <p:nvSpPr>
          <p:cNvPr id="2" name="Slide Number Placeholder 3">
            <a:extLst>
              <a:ext uri="{FF2B5EF4-FFF2-40B4-BE49-F238E27FC236}">
                <a16:creationId xmlns:a16="http://schemas.microsoft.com/office/drawing/2014/main" id="{2E508DAD-0D9B-8912-D7D9-274ED3E31BDD}"/>
              </a:ext>
            </a:extLst>
          </p:cNvPr>
          <p:cNvSpPr txBox="1">
            <a:spLocks/>
          </p:cNvSpPr>
          <p:nvPr/>
        </p:nvSpPr>
        <p:spPr>
          <a:xfrm>
            <a:off x="8135596" y="4767263"/>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pPr algn="r"/>
              <a:t>78</a:t>
            </a:fld>
            <a:endParaRPr lang="en-US" sz="800"/>
          </a:p>
        </p:txBody>
      </p:sp>
    </p:spTree>
    <p:extLst>
      <p:ext uri="{BB962C8B-B14F-4D97-AF65-F5344CB8AC3E}">
        <p14:creationId xmlns:p14="http://schemas.microsoft.com/office/powerpoint/2010/main" val="27021581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1" name="Google Shape;321;p35"/>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latin typeface="Arial" panose="020B0604020202020204" pitchFamily="34" charset="0"/>
              </a:rPr>
              <a:t>MVP Listing</a:t>
            </a:r>
            <a:endParaRPr lang="en-US">
              <a:latin typeface="Arial" panose="020B0604020202020204" pitchFamily="34" charset="0"/>
            </a:endParaRPr>
          </a:p>
        </p:txBody>
      </p:sp>
      <p:sp>
        <p:nvSpPr>
          <p:cNvPr id="320" name="Google Shape;320;p35"/>
          <p:cNvSpPr txBox="1">
            <a:spLocks noGrp="1"/>
          </p:cNvSpPr>
          <p:nvPr>
            <p:ph type="body" idx="1"/>
          </p:nvPr>
        </p:nvSpPr>
        <p:spPr>
          <a:prstGeom prst="rect">
            <a:avLst/>
          </a:prstGeom>
        </p:spPr>
        <p:txBody>
          <a:bodyPr spcFirstLastPara="1" wrap="square" lIns="0" tIns="0" rIns="0" bIns="0" anchor="t" anchorCtr="0">
            <a:noAutofit/>
          </a:bodyPr>
          <a:lstStyle/>
          <a:p>
            <a:pPr marL="0" marR="0" lvl="0" indent="0" algn="l" rtl="0">
              <a:lnSpc>
                <a:spcPct val="95000"/>
              </a:lnSpc>
              <a:spcBef>
                <a:spcPts val="0"/>
              </a:spcBef>
              <a:spcAft>
                <a:spcPts val="0"/>
              </a:spcAft>
              <a:buNone/>
            </a:pPr>
            <a:r>
              <a:rPr lang="en-GB" sz="750">
                <a:solidFill>
                  <a:srgbClr val="585858"/>
                </a:solidFill>
                <a:latin typeface="Arial"/>
                <a:ea typeface="Arial"/>
                <a:cs typeface="Arial"/>
                <a:sym typeface="Arial"/>
              </a:rPr>
              <a:t>Mock-up listings were tested as part of the listings </a:t>
            </a:r>
            <a:r>
              <a:rPr lang="en-GB" sz="750" err="1">
                <a:solidFill>
                  <a:srgbClr val="585858"/>
                </a:solidFill>
                <a:latin typeface="Arial"/>
                <a:ea typeface="Arial"/>
                <a:cs typeface="Arial"/>
                <a:sym typeface="Arial"/>
              </a:rPr>
              <a:t>Proptech</a:t>
            </a:r>
            <a:r>
              <a:rPr lang="en-GB" sz="750">
                <a:solidFill>
                  <a:srgbClr val="585858"/>
                </a:solidFill>
                <a:latin typeface="Arial"/>
                <a:ea typeface="Arial"/>
                <a:cs typeface="Arial"/>
                <a:sym typeface="Arial"/>
              </a:rPr>
              <a:t> interviews to elicit the feasibility, viability and desirability of how and where an energy rating might be disclosed to consumers. </a:t>
            </a:r>
            <a:endParaRPr sz="750">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750">
                <a:solidFill>
                  <a:srgbClr val="585858"/>
                </a:solidFill>
                <a:latin typeface="Arial"/>
                <a:ea typeface="Arial"/>
                <a:cs typeface="Arial"/>
                <a:sym typeface="Arial"/>
              </a:rPr>
              <a:t>The example to the right is an minimum viable product (MVP) mock-up, building on how the ACT already disclose energy ratings. </a:t>
            </a:r>
            <a:endParaRPr sz="750">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750" b="1">
                <a:solidFill>
                  <a:srgbClr val="585858"/>
                </a:solidFill>
                <a:latin typeface="Arial"/>
                <a:ea typeface="Arial"/>
                <a:cs typeface="Arial"/>
                <a:sym typeface="Arial"/>
              </a:rPr>
              <a:t>An MVP style listing disclosure is feasible and viable for key </a:t>
            </a:r>
            <a:r>
              <a:rPr lang="en-GB" sz="750" b="1" err="1">
                <a:solidFill>
                  <a:srgbClr val="585858"/>
                </a:solidFill>
                <a:latin typeface="Arial"/>
                <a:ea typeface="Arial"/>
                <a:cs typeface="Arial"/>
                <a:sym typeface="Arial"/>
              </a:rPr>
              <a:t>Proptech</a:t>
            </a:r>
            <a:r>
              <a:rPr lang="en-GB" sz="750" b="1">
                <a:solidFill>
                  <a:srgbClr val="585858"/>
                </a:solidFill>
                <a:latin typeface="Arial"/>
                <a:ea typeface="Arial"/>
                <a:cs typeface="Arial"/>
                <a:sym typeface="Arial"/>
              </a:rPr>
              <a:t> stakeholders.</a:t>
            </a:r>
            <a:endParaRPr sz="750" b="1">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750">
                <a:solidFill>
                  <a:srgbClr val="585858"/>
                </a:solidFill>
                <a:latin typeface="Arial"/>
                <a:ea typeface="Arial"/>
                <a:cs typeface="Arial"/>
                <a:sym typeface="Arial"/>
              </a:rPr>
              <a:t>Because of the adoption of disclosure by the ACT, many of the fields and structures required to disclose a Home Energy Rating across other states already exists. It would take minimum adaption by </a:t>
            </a:r>
            <a:r>
              <a:rPr lang="en-GB" sz="750" err="1">
                <a:solidFill>
                  <a:srgbClr val="585858"/>
                </a:solidFill>
                <a:latin typeface="Arial"/>
                <a:ea typeface="Arial"/>
                <a:cs typeface="Arial"/>
                <a:sym typeface="Arial"/>
              </a:rPr>
              <a:t>Proptech</a:t>
            </a:r>
            <a:r>
              <a:rPr lang="en-GB" sz="750">
                <a:solidFill>
                  <a:srgbClr val="585858"/>
                </a:solidFill>
                <a:latin typeface="Arial"/>
                <a:ea typeface="Arial"/>
                <a:cs typeface="Arial"/>
                <a:sym typeface="Arial"/>
              </a:rPr>
              <a:t> stakeholders to integrate and MVP disclosure.</a:t>
            </a:r>
            <a:endParaRPr sz="750">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750" b="1">
                <a:solidFill>
                  <a:srgbClr val="585858"/>
                </a:solidFill>
                <a:latin typeface="Arial"/>
                <a:ea typeface="Arial"/>
                <a:cs typeface="Arial"/>
                <a:sym typeface="Arial"/>
              </a:rPr>
              <a:t>But a more prominent disclosure might be more desirable.</a:t>
            </a:r>
            <a:endParaRPr sz="750" b="1">
              <a:solidFill>
                <a:srgbClr val="585858"/>
              </a:solidFill>
              <a:latin typeface="Arial"/>
              <a:ea typeface="Arial"/>
              <a:cs typeface="Arial"/>
              <a:sym typeface="Arial"/>
            </a:endParaRPr>
          </a:p>
          <a:p>
            <a:pPr marL="0" marR="0" lvl="0" indent="0" algn="l" rtl="0">
              <a:lnSpc>
                <a:spcPct val="95000"/>
              </a:lnSpc>
              <a:spcBef>
                <a:spcPts val="500"/>
              </a:spcBef>
              <a:spcAft>
                <a:spcPts val="500"/>
              </a:spcAft>
              <a:buNone/>
            </a:pPr>
            <a:r>
              <a:rPr lang="en-GB" sz="750">
                <a:solidFill>
                  <a:srgbClr val="585858"/>
                </a:solidFill>
                <a:latin typeface="Arial"/>
                <a:ea typeface="Arial"/>
                <a:cs typeface="Arial"/>
                <a:sym typeface="Arial"/>
              </a:rPr>
              <a:t>Many </a:t>
            </a:r>
            <a:r>
              <a:rPr lang="en-GB" sz="750" err="1">
                <a:solidFill>
                  <a:srgbClr val="585858"/>
                </a:solidFill>
                <a:latin typeface="Arial"/>
                <a:ea typeface="Arial"/>
                <a:cs typeface="Arial"/>
                <a:sym typeface="Arial"/>
              </a:rPr>
              <a:t>Proptech</a:t>
            </a:r>
            <a:r>
              <a:rPr lang="en-GB" sz="750">
                <a:solidFill>
                  <a:srgbClr val="585858"/>
                </a:solidFill>
                <a:latin typeface="Arial"/>
                <a:ea typeface="Arial"/>
                <a:cs typeface="Arial"/>
                <a:sym typeface="Arial"/>
              </a:rPr>
              <a:t> participants noted that although this MVP </a:t>
            </a:r>
            <a:r>
              <a:rPr lang="en-GB" sz="750">
                <a:solidFill>
                  <a:srgbClr val="585858"/>
                </a:solidFill>
                <a:latin typeface="Arial"/>
                <a:cs typeface="Arial"/>
                <a:sym typeface="Arial"/>
              </a:rPr>
              <a:t>is achievable, it will probably not have the </a:t>
            </a:r>
            <a:r>
              <a:rPr lang="en-GB" sz="750">
                <a:solidFill>
                  <a:srgbClr val="585858"/>
                </a:solidFill>
                <a:latin typeface="Arial"/>
                <a:ea typeface="Arial"/>
                <a:cs typeface="Arial"/>
                <a:sym typeface="Arial"/>
              </a:rPr>
              <a:t>desired impact on consumers. Many </a:t>
            </a:r>
            <a:r>
              <a:rPr lang="en-GB" sz="750" err="1">
                <a:solidFill>
                  <a:srgbClr val="585858"/>
                </a:solidFill>
                <a:latin typeface="Arial"/>
                <a:ea typeface="Arial"/>
                <a:cs typeface="Arial"/>
                <a:sym typeface="Arial"/>
              </a:rPr>
              <a:t>Proptech</a:t>
            </a:r>
            <a:r>
              <a:rPr lang="en-GB" sz="750">
                <a:solidFill>
                  <a:srgbClr val="585858"/>
                </a:solidFill>
                <a:latin typeface="Arial"/>
                <a:ea typeface="Arial"/>
                <a:cs typeface="Arial"/>
                <a:sym typeface="Arial"/>
              </a:rPr>
              <a:t> providers suggested disclosure should and could be more prominent than MVP.</a:t>
            </a:r>
            <a:endParaRPr sz="750">
              <a:solidFill>
                <a:srgbClr val="585858"/>
              </a:solidFill>
              <a:latin typeface="Arial"/>
              <a:ea typeface="Arial"/>
              <a:cs typeface="Arial"/>
              <a:sym typeface="Arial"/>
            </a:endParaRPr>
          </a:p>
        </p:txBody>
      </p:sp>
      <p:pic>
        <p:nvPicPr>
          <p:cNvPr id="323" name="Google Shape;323;p35" descr="Cropped image of listing showing “Home energy Rating: 60/100” located under the number of bedrooms, bathrooms, car-spaces and land size icons."/>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2318704" y="1205200"/>
            <a:ext cx="2061471" cy="938700"/>
          </a:xfrm>
          <a:prstGeom prst="rect">
            <a:avLst/>
          </a:prstGeom>
          <a:noFill/>
          <a:ln w="9525" cap="flat" cmpd="sng">
            <a:solidFill>
              <a:srgbClr val="EF9872"/>
            </a:solidFill>
            <a:prstDash val="solid"/>
            <a:round/>
            <a:headEnd type="none" w="sm" len="sm"/>
            <a:tailEnd type="none" w="sm" len="sm"/>
          </a:ln>
        </p:spPr>
      </p:pic>
      <p:sp>
        <p:nvSpPr>
          <p:cNvPr id="329" name="Google Shape;329;p35"/>
          <p:cNvSpPr txBox="1">
            <a:spLocks noGrp="1"/>
          </p:cNvSpPr>
          <p:nvPr>
            <p:ph type="body" idx="2"/>
          </p:nvPr>
        </p:nvSpPr>
        <p:spPr>
          <a:xfrm>
            <a:off x="2555578" y="2315486"/>
            <a:ext cx="1776299" cy="2061310"/>
          </a:xfrm>
          <a:prstGeom prst="rect">
            <a:avLst/>
          </a:prstGeom>
        </p:spPr>
        <p:txBody>
          <a:bodyPr spcFirstLastPara="1" wrap="square" lIns="0" tIns="0" rIns="0" bIns="0" anchor="t" anchorCtr="0">
            <a:noAutofit/>
          </a:bodyPr>
          <a:lstStyle/>
          <a:p>
            <a:pPr marL="0" marR="0" lvl="0" indent="0" algn="l" rtl="0">
              <a:lnSpc>
                <a:spcPct val="95000"/>
              </a:lnSpc>
              <a:spcBef>
                <a:spcPts val="0"/>
              </a:spcBef>
              <a:spcAft>
                <a:spcPts val="0"/>
              </a:spcAft>
              <a:buNone/>
            </a:pPr>
            <a:r>
              <a:rPr lang="en-GB" sz="750" b="1">
                <a:solidFill>
                  <a:srgbClr val="585858"/>
                </a:solidFill>
                <a:latin typeface="Arial"/>
                <a:ea typeface="Arial"/>
                <a:cs typeface="Arial"/>
                <a:sym typeface="Arial"/>
              </a:rPr>
              <a:t>Home energy rating as part of main listings card.</a:t>
            </a:r>
            <a:endParaRPr sz="750" b="1">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750">
                <a:solidFill>
                  <a:srgbClr val="585858"/>
                </a:solidFill>
                <a:latin typeface="Arial"/>
                <a:ea typeface="Arial"/>
                <a:cs typeface="Arial"/>
                <a:sym typeface="Arial"/>
              </a:rPr>
              <a:t>Providing the home energy rating as part of a properties key information set on online listings was desirable, feasible and viable for </a:t>
            </a:r>
            <a:r>
              <a:rPr lang="en-GB" sz="750" err="1">
                <a:solidFill>
                  <a:srgbClr val="585858"/>
                </a:solidFill>
                <a:latin typeface="Arial"/>
                <a:ea typeface="Arial"/>
                <a:cs typeface="Arial"/>
                <a:sym typeface="Arial"/>
              </a:rPr>
              <a:t>Proptech</a:t>
            </a:r>
            <a:r>
              <a:rPr lang="en-GB" sz="750">
                <a:solidFill>
                  <a:srgbClr val="585858"/>
                </a:solidFill>
                <a:latin typeface="Arial"/>
                <a:ea typeface="Arial"/>
                <a:cs typeface="Arial"/>
                <a:sym typeface="Arial"/>
              </a:rPr>
              <a:t> stakeholders. </a:t>
            </a:r>
            <a:endParaRPr sz="750">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750">
                <a:solidFill>
                  <a:srgbClr val="585858"/>
                </a:solidFill>
                <a:latin typeface="Arial"/>
                <a:ea typeface="Arial"/>
                <a:cs typeface="Arial"/>
                <a:sym typeface="Arial"/>
              </a:rPr>
              <a:t>The only consideration is how this data is then presented on other forms of advertising like window cards, leaflets and display boards. This is feasible but will require design work to achieve the right outcomes in a desirable way.</a:t>
            </a:r>
            <a:endParaRPr sz="750">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750" i="1">
                <a:solidFill>
                  <a:srgbClr val="585858"/>
                </a:solidFill>
                <a:latin typeface="Arial"/>
                <a:ea typeface="Arial"/>
                <a:cs typeface="Arial"/>
                <a:sym typeface="Arial"/>
              </a:rPr>
              <a:t>“It's already in our system and the CRMs that feed us information, so the MVP for that is good.”</a:t>
            </a:r>
            <a:endParaRPr sz="750" i="1">
              <a:solidFill>
                <a:srgbClr val="585858"/>
              </a:solidFill>
              <a:latin typeface="Arial"/>
              <a:ea typeface="Arial"/>
              <a:cs typeface="Arial"/>
              <a:sym typeface="Arial"/>
            </a:endParaRPr>
          </a:p>
          <a:p>
            <a:pPr marL="0" marR="0" lvl="0" indent="0" algn="l" rtl="0">
              <a:lnSpc>
                <a:spcPct val="95000"/>
              </a:lnSpc>
              <a:spcBef>
                <a:spcPts val="500"/>
              </a:spcBef>
              <a:spcAft>
                <a:spcPts val="0"/>
              </a:spcAft>
              <a:buNone/>
            </a:pPr>
            <a:r>
              <a:rPr lang="en-GB" sz="750" i="1">
                <a:solidFill>
                  <a:srgbClr val="585858"/>
                </a:solidFill>
                <a:latin typeface="Arial"/>
                <a:ea typeface="Arial"/>
                <a:cs typeface="Arial"/>
                <a:sym typeface="Arial"/>
              </a:rPr>
              <a:t>“Whatever the rating looks like, it has to be fit for purpose for portals, advertising, social media tiles, and the tools for property marketing.“</a:t>
            </a:r>
            <a:endParaRPr sz="750" i="1">
              <a:solidFill>
                <a:srgbClr val="585858"/>
              </a:solidFill>
              <a:latin typeface="Arial"/>
              <a:ea typeface="Arial"/>
              <a:cs typeface="Arial"/>
              <a:sym typeface="Arial"/>
            </a:endParaRPr>
          </a:p>
        </p:txBody>
      </p:sp>
      <p:pic>
        <p:nvPicPr>
          <p:cNvPr id="322" name="Google Shape;322;p35" descr="Online listing of a property. At the end of the “Property Description” is &#10; a heading “Home energy performance”. "/>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4504875" y="655950"/>
            <a:ext cx="1950625" cy="4238899"/>
          </a:xfrm>
          <a:prstGeom prst="rect">
            <a:avLst/>
          </a:prstGeom>
          <a:noFill/>
          <a:ln>
            <a:noFill/>
          </a:ln>
        </p:spPr>
      </p:pic>
      <p:sp>
        <p:nvSpPr>
          <p:cNvPr id="2" name="Text Placeholder 1">
            <a:extLst>
              <a:ext uri="{FF2B5EF4-FFF2-40B4-BE49-F238E27FC236}">
                <a16:creationId xmlns:a16="http://schemas.microsoft.com/office/drawing/2014/main" id="{8C46DFB3-3425-5CEE-378C-6F066B8748CA}"/>
              </a:ext>
            </a:extLst>
          </p:cNvPr>
          <p:cNvSpPr>
            <a:spLocks noGrp="1"/>
          </p:cNvSpPr>
          <p:nvPr>
            <p:ph type="body" idx="4"/>
          </p:nvPr>
        </p:nvSpPr>
        <p:spPr>
          <a:xfrm>
            <a:off x="6628450" y="1620202"/>
            <a:ext cx="2165030" cy="3147061"/>
          </a:xfrm>
        </p:spPr>
        <p:txBody>
          <a:bodyPr>
            <a:noAutofit/>
          </a:bodyPr>
          <a:lstStyle/>
          <a:p>
            <a:pPr marL="0" marR="0" lvl="0" indent="0" algn="l" rtl="0">
              <a:lnSpc>
                <a:spcPct val="95000"/>
              </a:lnSpc>
              <a:spcBef>
                <a:spcPts val="0"/>
              </a:spcBef>
              <a:spcAft>
                <a:spcPts val="0"/>
              </a:spcAft>
              <a:buNone/>
            </a:pPr>
            <a:r>
              <a:rPr lang="en-GB" sz="700" b="1">
                <a:solidFill>
                  <a:srgbClr val="585858"/>
                </a:solidFill>
                <a:latin typeface="Arial"/>
                <a:ea typeface="Arial"/>
                <a:cs typeface="Arial"/>
                <a:sym typeface="Arial"/>
              </a:rPr>
              <a:t>Text based disclosure is straight forward but could be improved.</a:t>
            </a:r>
          </a:p>
          <a:p>
            <a:pPr marL="0" marR="0" lvl="0" indent="0" algn="l" rtl="0">
              <a:lnSpc>
                <a:spcPct val="95000"/>
              </a:lnSpc>
              <a:spcBef>
                <a:spcPts val="500"/>
              </a:spcBef>
              <a:spcAft>
                <a:spcPts val="0"/>
              </a:spcAft>
              <a:buNone/>
            </a:pPr>
            <a:r>
              <a:rPr lang="en-GB" sz="700">
                <a:solidFill>
                  <a:srgbClr val="585858"/>
                </a:solidFill>
                <a:latin typeface="Arial"/>
                <a:ea typeface="Arial"/>
                <a:cs typeface="Arial"/>
                <a:sym typeface="Arial"/>
              </a:rPr>
              <a:t>Providing the home energy rating as free form text within the listings description is the lowest barrier to disclosure but still has risks. </a:t>
            </a:r>
          </a:p>
          <a:p>
            <a:pPr marL="0" marR="0" lvl="0" indent="0" algn="l" rtl="0">
              <a:lnSpc>
                <a:spcPct val="95000"/>
              </a:lnSpc>
              <a:spcBef>
                <a:spcPts val="500"/>
              </a:spcBef>
              <a:spcAft>
                <a:spcPts val="0"/>
              </a:spcAft>
              <a:buNone/>
            </a:pPr>
            <a:r>
              <a:rPr lang="en-GB" sz="700">
                <a:solidFill>
                  <a:srgbClr val="585858"/>
                </a:solidFill>
                <a:latin typeface="Arial"/>
                <a:ea typeface="Arial"/>
                <a:cs typeface="Arial"/>
                <a:sym typeface="Arial"/>
              </a:rPr>
              <a:t>Participants noted a free form approach will create inconsistencies for consumers in how ratings are communicated putting the effort on consumers to interpret and compare ratings. </a:t>
            </a:r>
          </a:p>
          <a:p>
            <a:pPr marL="0" marR="0" lvl="0" indent="0" algn="l" rtl="0">
              <a:lnSpc>
                <a:spcPct val="95000"/>
              </a:lnSpc>
              <a:spcBef>
                <a:spcPts val="500"/>
              </a:spcBef>
              <a:spcAft>
                <a:spcPts val="0"/>
              </a:spcAft>
              <a:buNone/>
            </a:pPr>
            <a:r>
              <a:rPr lang="en-GB" sz="700">
                <a:solidFill>
                  <a:srgbClr val="585858"/>
                </a:solidFill>
                <a:latin typeface="Arial"/>
                <a:ea typeface="Arial"/>
                <a:cs typeface="Arial"/>
                <a:sym typeface="Arial"/>
              </a:rPr>
              <a:t>Additionally compliance might be low out of fear of getting the description wrong or potential greenwashing. </a:t>
            </a:r>
          </a:p>
          <a:p>
            <a:pPr indent="0">
              <a:lnSpc>
                <a:spcPct val="95000"/>
              </a:lnSpc>
              <a:spcBef>
                <a:spcPts val="500"/>
              </a:spcBef>
            </a:pPr>
            <a:r>
              <a:rPr lang="en-GB" sz="700">
                <a:solidFill>
                  <a:srgbClr val="585858"/>
                </a:solidFill>
                <a:latin typeface="Arial"/>
                <a:ea typeface="Arial"/>
                <a:cs typeface="Arial"/>
                <a:sym typeface="Arial"/>
              </a:rPr>
              <a:t>To combat this, a set and predefined copy and paste description or text might be made available as part of the certificate for </a:t>
            </a:r>
            <a:r>
              <a:rPr lang="en-GB" sz="700">
                <a:latin typeface="Arial"/>
                <a:ea typeface="Arial"/>
                <a:cs typeface="Arial"/>
                <a:sym typeface="Arial"/>
              </a:rPr>
              <a:t>RE agents</a:t>
            </a:r>
            <a:r>
              <a:rPr lang="en-GB" sz="700">
                <a:solidFill>
                  <a:srgbClr val="585858"/>
                </a:solidFill>
                <a:latin typeface="Arial"/>
                <a:ea typeface="Arial"/>
                <a:cs typeface="Arial"/>
                <a:sym typeface="Arial"/>
              </a:rPr>
              <a:t> to copy into descriptions. Additionally industry standardisation and automation would reduce these risk for the majority of </a:t>
            </a:r>
            <a:r>
              <a:rPr lang="en-GB" sz="700">
                <a:latin typeface="Arial"/>
                <a:ea typeface="Arial"/>
                <a:cs typeface="Arial"/>
                <a:sym typeface="Arial"/>
              </a:rPr>
              <a:t>RE agents</a:t>
            </a:r>
            <a:r>
              <a:rPr lang="en-GB" sz="700">
                <a:solidFill>
                  <a:srgbClr val="585858"/>
                </a:solidFill>
                <a:latin typeface="Arial"/>
                <a:ea typeface="Arial"/>
                <a:cs typeface="Arial"/>
                <a:sym typeface="Arial"/>
              </a:rPr>
              <a:t>.</a:t>
            </a:r>
            <a:endParaRPr lang="en-GB" sz="700">
              <a:solidFill>
                <a:srgbClr val="585858"/>
              </a:solidFill>
              <a:latin typeface="Arial"/>
              <a:ea typeface="Arial"/>
              <a:cs typeface="Arial"/>
            </a:endParaRPr>
          </a:p>
          <a:p>
            <a:pPr marL="0" marR="0" lvl="0" indent="0" algn="l" rtl="0">
              <a:lnSpc>
                <a:spcPct val="95000"/>
              </a:lnSpc>
              <a:spcBef>
                <a:spcPts val="500"/>
              </a:spcBef>
              <a:spcAft>
                <a:spcPts val="0"/>
              </a:spcAft>
              <a:buNone/>
            </a:pPr>
            <a:r>
              <a:rPr lang="en-GB" sz="700" i="1">
                <a:solidFill>
                  <a:srgbClr val="585858"/>
                </a:solidFill>
                <a:latin typeface="Arial"/>
                <a:ea typeface="Arial"/>
                <a:cs typeface="Arial"/>
                <a:sym typeface="Arial"/>
              </a:rPr>
              <a:t>“What you've got now is fairly light touch and should be in all the CRMs.”</a:t>
            </a:r>
          </a:p>
          <a:p>
            <a:pPr marL="0" marR="0" lvl="0" indent="0" algn="l" rtl="0">
              <a:lnSpc>
                <a:spcPct val="95000"/>
              </a:lnSpc>
              <a:spcBef>
                <a:spcPts val="500"/>
              </a:spcBef>
              <a:spcAft>
                <a:spcPts val="0"/>
              </a:spcAft>
              <a:buNone/>
            </a:pPr>
            <a:r>
              <a:rPr lang="en-GB" sz="700" i="1">
                <a:solidFill>
                  <a:srgbClr val="585858"/>
                </a:solidFill>
                <a:latin typeface="Arial"/>
                <a:ea typeface="Arial"/>
                <a:cs typeface="Arial"/>
                <a:sym typeface="Arial"/>
              </a:rPr>
              <a:t>“where that creates concern for me is that it should be prominent, not obscured. Putting it in the property description is not a way to keep it prominent.“</a:t>
            </a:r>
          </a:p>
          <a:p>
            <a:pPr marL="0" marR="0" lvl="0" indent="0" algn="l" rtl="0">
              <a:lnSpc>
                <a:spcPct val="95000"/>
              </a:lnSpc>
              <a:spcBef>
                <a:spcPts val="500"/>
              </a:spcBef>
              <a:spcAft>
                <a:spcPts val="0"/>
              </a:spcAft>
              <a:buNone/>
            </a:pPr>
            <a:r>
              <a:rPr lang="en-GB" sz="700" i="1">
                <a:solidFill>
                  <a:srgbClr val="585858"/>
                </a:solidFill>
                <a:latin typeface="Arial"/>
                <a:ea typeface="Arial"/>
                <a:cs typeface="Arial"/>
                <a:sym typeface="Arial"/>
              </a:rPr>
              <a:t>“Having it in the property description isn't great from an advertising perspective.” </a:t>
            </a:r>
          </a:p>
          <a:p>
            <a:pPr marL="0" marR="0" lvl="0" indent="0" algn="l" rtl="0">
              <a:lnSpc>
                <a:spcPct val="95000"/>
              </a:lnSpc>
              <a:spcBef>
                <a:spcPts val="500"/>
              </a:spcBef>
              <a:spcAft>
                <a:spcPts val="500"/>
              </a:spcAft>
              <a:buNone/>
            </a:pPr>
            <a:r>
              <a:rPr lang="en-GB" sz="700" i="1">
                <a:solidFill>
                  <a:srgbClr val="585858"/>
                </a:solidFill>
                <a:latin typeface="Arial"/>
                <a:ea typeface="Arial"/>
                <a:cs typeface="Arial"/>
                <a:sym typeface="Arial"/>
              </a:rPr>
              <a:t>“The way the MVP looks, if you just wanted the text as is, that would be fine with our CRM.”</a:t>
            </a:r>
          </a:p>
          <a:p>
            <a:endParaRPr lang="en-US" sz="700"/>
          </a:p>
        </p:txBody>
      </p:sp>
      <p:pic>
        <p:nvPicPr>
          <p:cNvPr id="324" name="Google Shape;324;p35">
            <a:extLst>
              <a:ext uri="{C183D7F6-B498-43B3-948B-1728B52AA6E4}">
                <adec:decorative xmlns:adec="http://schemas.microsoft.com/office/drawing/2017/decorative" val="1"/>
              </a:ext>
            </a:extLst>
          </p:cNvPr>
          <p:cNvPicPr preferRelativeResize="0"/>
          <p:nvPr/>
        </p:nvPicPr>
        <p:blipFill>
          <a:blip r:embed="rId5" cstate="print">
            <a:alphaModFix/>
            <a:extLst>
              <a:ext uri="{28A0092B-C50C-407E-A947-70E740481C1C}">
                <a14:useLocalDpi xmlns:a14="http://schemas.microsoft.com/office/drawing/2010/main"/>
              </a:ext>
            </a:extLst>
          </a:blip>
          <a:stretch>
            <a:fillRect/>
          </a:stretch>
        </p:blipFill>
        <p:spPr>
          <a:xfrm>
            <a:off x="6580200" y="783668"/>
            <a:ext cx="2486400" cy="746475"/>
          </a:xfrm>
          <a:prstGeom prst="rect">
            <a:avLst/>
          </a:prstGeom>
          <a:noFill/>
          <a:ln w="9525" cap="flat" cmpd="sng">
            <a:solidFill>
              <a:srgbClr val="EF9872"/>
            </a:solidFill>
            <a:prstDash val="solid"/>
            <a:round/>
            <a:headEnd type="none" w="sm" len="sm"/>
            <a:tailEnd type="none" w="sm" len="sm"/>
          </a:ln>
        </p:spPr>
      </p:pic>
      <p:cxnSp>
        <p:nvCxnSpPr>
          <p:cNvPr id="325" name="Google Shape;325;p35">
            <a:extLst>
              <a:ext uri="{C183D7F6-B498-43B3-948B-1728B52AA6E4}">
                <adec:decorative xmlns:adec="http://schemas.microsoft.com/office/drawing/2017/decorative" val="1"/>
              </a:ext>
            </a:extLst>
          </p:cNvPr>
          <p:cNvCxnSpPr>
            <a:cxnSpLocks/>
          </p:cNvCxnSpPr>
          <p:nvPr/>
        </p:nvCxnSpPr>
        <p:spPr>
          <a:xfrm flipH="1">
            <a:off x="5460225" y="776363"/>
            <a:ext cx="1119927" cy="2736012"/>
          </a:xfrm>
          <a:prstGeom prst="straightConnector1">
            <a:avLst/>
          </a:prstGeom>
          <a:noFill/>
          <a:ln w="9525" cap="flat" cmpd="sng">
            <a:solidFill>
              <a:srgbClr val="EF9872"/>
            </a:solidFill>
            <a:prstDash val="solid"/>
            <a:round/>
            <a:headEnd type="none" w="med" len="med"/>
            <a:tailEnd type="none" w="med" len="med"/>
          </a:ln>
        </p:spPr>
      </p:cxnSp>
      <p:cxnSp>
        <p:nvCxnSpPr>
          <p:cNvPr id="326" name="Google Shape;326;p35">
            <a:extLst>
              <a:ext uri="{C183D7F6-B498-43B3-948B-1728B52AA6E4}">
                <adec:decorative xmlns:adec="http://schemas.microsoft.com/office/drawing/2017/decorative" val="1"/>
              </a:ext>
            </a:extLst>
          </p:cNvPr>
          <p:cNvCxnSpPr>
            <a:cxnSpLocks/>
          </p:cNvCxnSpPr>
          <p:nvPr/>
        </p:nvCxnSpPr>
        <p:spPr>
          <a:xfrm flipH="1">
            <a:off x="5451950" y="1530143"/>
            <a:ext cx="1120700" cy="1987082"/>
          </a:xfrm>
          <a:prstGeom prst="straightConnector1">
            <a:avLst/>
          </a:prstGeom>
          <a:noFill/>
          <a:ln w="9525" cap="flat" cmpd="sng">
            <a:solidFill>
              <a:srgbClr val="EF9872"/>
            </a:solidFill>
            <a:prstDash val="solid"/>
            <a:round/>
            <a:headEnd type="none" w="med" len="med"/>
            <a:tailEnd type="none" w="med" len="med"/>
          </a:ln>
        </p:spPr>
      </p:cxnSp>
      <p:cxnSp>
        <p:nvCxnSpPr>
          <p:cNvPr id="327" name="Google Shape;327;p35">
            <a:extLst>
              <a:ext uri="{C183D7F6-B498-43B3-948B-1728B52AA6E4}">
                <adec:decorative xmlns:adec="http://schemas.microsoft.com/office/drawing/2017/decorative" val="1"/>
              </a:ext>
            </a:extLst>
          </p:cNvPr>
          <p:cNvCxnSpPr/>
          <p:nvPr/>
        </p:nvCxnSpPr>
        <p:spPr>
          <a:xfrm rot="10800000">
            <a:off x="4387175" y="1200475"/>
            <a:ext cx="320100" cy="5100"/>
          </a:xfrm>
          <a:prstGeom prst="straightConnector1">
            <a:avLst/>
          </a:prstGeom>
          <a:noFill/>
          <a:ln w="9525" cap="flat" cmpd="sng">
            <a:solidFill>
              <a:srgbClr val="EF9872"/>
            </a:solidFill>
            <a:prstDash val="solid"/>
            <a:round/>
            <a:headEnd type="none" w="med" len="med"/>
            <a:tailEnd type="none" w="med" len="med"/>
          </a:ln>
        </p:spPr>
      </p:cxnSp>
      <p:cxnSp>
        <p:nvCxnSpPr>
          <p:cNvPr id="328" name="Google Shape;328;p35">
            <a:extLst>
              <a:ext uri="{C183D7F6-B498-43B3-948B-1728B52AA6E4}">
                <adec:decorative xmlns:adec="http://schemas.microsoft.com/office/drawing/2017/decorative" val="1"/>
              </a:ext>
            </a:extLst>
          </p:cNvPr>
          <p:cNvCxnSpPr/>
          <p:nvPr/>
        </p:nvCxnSpPr>
        <p:spPr>
          <a:xfrm rot="10800000" flipH="1">
            <a:off x="4387725" y="1205650"/>
            <a:ext cx="315000" cy="943200"/>
          </a:xfrm>
          <a:prstGeom prst="straightConnector1">
            <a:avLst/>
          </a:prstGeom>
          <a:noFill/>
          <a:ln w="9525" cap="flat" cmpd="sng">
            <a:solidFill>
              <a:srgbClr val="EF9872"/>
            </a:solidFill>
            <a:prstDash val="solid"/>
            <a:round/>
            <a:headEnd type="none" w="med" len="med"/>
            <a:tailEnd type="none" w="med" len="med"/>
          </a:ln>
        </p:spPr>
      </p:cxnSp>
      <p:sp>
        <p:nvSpPr>
          <p:cNvPr id="3" name="Slide Number Placeholder 2">
            <a:extLst>
              <a:ext uri="{FF2B5EF4-FFF2-40B4-BE49-F238E27FC236}">
                <a16:creationId xmlns:a16="http://schemas.microsoft.com/office/drawing/2014/main" id="{034DB37E-185A-6E02-23C7-1FE4CDC803D5}"/>
              </a:ext>
            </a:extLst>
          </p:cNvPr>
          <p:cNvSpPr>
            <a:spLocks noGrp="1"/>
          </p:cNvSpPr>
          <p:nvPr>
            <p:ph type="sldNum" sz="quarter" idx="10"/>
          </p:nvPr>
        </p:nvSpPr>
        <p:spPr/>
        <p:txBody>
          <a:bodyPr/>
          <a:lstStyle/>
          <a:p>
            <a:fld id="{178BA19D-C1A8-2A4D-80DC-523B2B2B450E}" type="slidenum">
              <a:rPr lang="en-US" smtClean="0"/>
              <a:pPr/>
              <a:t>79</a:t>
            </a:fld>
            <a:endParaRPr lang="en-US"/>
          </a:p>
        </p:txBody>
      </p:sp>
    </p:spTree>
    <p:extLst>
      <p:ext uri="{BB962C8B-B14F-4D97-AF65-F5344CB8AC3E}">
        <p14:creationId xmlns:p14="http://schemas.microsoft.com/office/powerpoint/2010/main" val="4117962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6" name="Google Shape;336;p36"/>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latin typeface="Arial" panose="020B0604020202020204" pitchFamily="34" charset="0"/>
              </a:rPr>
              <a:t>Future Listing</a:t>
            </a:r>
            <a:endParaRPr lang="en-US">
              <a:latin typeface="Arial" panose="020B0604020202020204" pitchFamily="34" charset="0"/>
            </a:endParaRPr>
          </a:p>
        </p:txBody>
      </p:sp>
      <p:sp>
        <p:nvSpPr>
          <p:cNvPr id="335" name="Google Shape;335;p36"/>
          <p:cNvSpPr txBox="1">
            <a:spLocks noGrp="1"/>
          </p:cNvSpPr>
          <p:nvPr>
            <p:ph type="body" idx="1"/>
          </p:nvPr>
        </p:nvSpPr>
        <p:spPr>
          <a:xfrm>
            <a:off x="467739" y="1123169"/>
            <a:ext cx="1820262" cy="3348627"/>
          </a:xfrm>
          <a:prstGeom prst="rect">
            <a:avLst/>
          </a:prstGeom>
        </p:spPr>
        <p:txBody>
          <a:bodyPr spcFirstLastPara="1" wrap="square" lIns="0" tIns="0" rIns="0" bIns="0" anchor="t" anchorCtr="0">
            <a:noAutofit/>
          </a:bodyPr>
          <a:lstStyle/>
          <a:p>
            <a:pPr marL="0" lvl="0" indent="0" algn="l" rtl="0">
              <a:lnSpc>
                <a:spcPct val="95000"/>
              </a:lnSpc>
              <a:spcBef>
                <a:spcPts val="0"/>
              </a:spcBef>
              <a:spcAft>
                <a:spcPts val="0"/>
              </a:spcAft>
              <a:buNone/>
            </a:pPr>
            <a:r>
              <a:rPr lang="en-GB" sz="700">
                <a:solidFill>
                  <a:srgbClr val="585858"/>
                </a:solidFill>
                <a:latin typeface="Arial"/>
                <a:ea typeface="Arial"/>
                <a:cs typeface="Arial"/>
                <a:sym typeface="Arial"/>
              </a:rPr>
              <a:t>The mock-up example to the right was used to explore a possible future listing that has the home energy rating further integrated into the listing and more prominently displayed to users. The future listing build on top of what was already included in the MVP.</a:t>
            </a:r>
            <a:endParaRPr sz="700">
              <a:solidFill>
                <a:srgbClr val="585858"/>
              </a:solidFill>
              <a:latin typeface="Arial"/>
              <a:ea typeface="Arial"/>
              <a:cs typeface="Arial"/>
              <a:sym typeface="Arial"/>
            </a:endParaRPr>
          </a:p>
          <a:p>
            <a:pPr marL="0" lvl="0" indent="0">
              <a:lnSpc>
                <a:spcPct val="95000"/>
              </a:lnSpc>
              <a:spcBef>
                <a:spcPts val="500"/>
              </a:spcBef>
            </a:pPr>
            <a:r>
              <a:rPr lang="en-GB" sz="700">
                <a:solidFill>
                  <a:srgbClr val="585858"/>
                </a:solidFill>
                <a:latin typeface="Arial"/>
                <a:ea typeface="Arial"/>
                <a:cs typeface="Arial"/>
                <a:sym typeface="Arial"/>
              </a:rPr>
              <a:t>This disclosure model felt more aligned with the expectations of </a:t>
            </a:r>
            <a:r>
              <a:rPr lang="en-GB" sz="700" err="1">
                <a:solidFill>
                  <a:srgbClr val="585858"/>
                </a:solidFill>
                <a:latin typeface="Arial"/>
                <a:ea typeface="Arial"/>
                <a:cs typeface="Arial"/>
                <a:sym typeface="Arial"/>
              </a:rPr>
              <a:t>Proptech</a:t>
            </a:r>
            <a:r>
              <a:rPr lang="en-GB" sz="700">
                <a:solidFill>
                  <a:srgbClr val="585858"/>
                </a:solidFill>
                <a:latin typeface="Arial"/>
                <a:ea typeface="Arial"/>
                <a:cs typeface="Arial"/>
                <a:sym typeface="Arial"/>
              </a:rPr>
              <a:t> stakeholders, as it delivers more prominently the rating to consumers but would require more effort than MVP. </a:t>
            </a:r>
            <a:endParaRPr lang="en-AU" sz="700">
              <a:solidFill>
                <a:srgbClr val="585858"/>
              </a:solidFill>
              <a:latin typeface="Arial"/>
              <a:ea typeface="Arial"/>
              <a:cs typeface="Arial"/>
              <a:sym typeface="Arial"/>
            </a:endParaRPr>
          </a:p>
          <a:p>
            <a:pPr marL="0" lvl="0" indent="0" algn="l" rtl="0">
              <a:lnSpc>
                <a:spcPct val="95000"/>
              </a:lnSpc>
              <a:spcBef>
                <a:spcPts val="500"/>
              </a:spcBef>
              <a:spcAft>
                <a:spcPts val="0"/>
              </a:spcAft>
              <a:buNone/>
            </a:pPr>
            <a:r>
              <a:rPr lang="en-GB" sz="700">
                <a:solidFill>
                  <a:srgbClr val="585858"/>
                </a:solidFill>
                <a:latin typeface="Arial"/>
                <a:ea typeface="Arial"/>
                <a:cs typeface="Arial"/>
                <a:sym typeface="Arial"/>
              </a:rPr>
              <a:t>A key point of consideration for </a:t>
            </a:r>
            <a:r>
              <a:rPr lang="en-GB" sz="700" err="1">
                <a:solidFill>
                  <a:srgbClr val="585858"/>
                </a:solidFill>
                <a:latin typeface="Arial"/>
                <a:ea typeface="Arial"/>
                <a:cs typeface="Arial"/>
                <a:sym typeface="Arial"/>
              </a:rPr>
              <a:t>Proptech</a:t>
            </a:r>
            <a:r>
              <a:rPr lang="en-GB" sz="700">
                <a:solidFill>
                  <a:srgbClr val="585858"/>
                </a:solidFill>
                <a:latin typeface="Arial"/>
                <a:ea typeface="Arial"/>
                <a:cs typeface="Arial"/>
                <a:sym typeface="Arial"/>
              </a:rPr>
              <a:t> is the balance of disclosure rules with the flexibility to provide a  user experience that aligns with their brand whilst also balancing the interests of their business, the buyer, vendor and real estate agent. </a:t>
            </a:r>
            <a:endParaRPr sz="700">
              <a:solidFill>
                <a:srgbClr val="585858"/>
              </a:solidFill>
              <a:latin typeface="Arial"/>
              <a:ea typeface="Arial"/>
              <a:cs typeface="Arial"/>
              <a:sym typeface="Arial"/>
            </a:endParaRPr>
          </a:p>
          <a:p>
            <a:pPr marL="0" lvl="0" indent="0" algn="l" rtl="0">
              <a:lnSpc>
                <a:spcPct val="95000"/>
              </a:lnSpc>
              <a:spcBef>
                <a:spcPts val="500"/>
              </a:spcBef>
              <a:spcAft>
                <a:spcPts val="0"/>
              </a:spcAft>
              <a:buNone/>
            </a:pPr>
            <a:r>
              <a:rPr lang="en-GB" sz="700" i="1">
                <a:solidFill>
                  <a:srgbClr val="585858"/>
                </a:solidFill>
                <a:latin typeface="Arial"/>
                <a:ea typeface="Arial"/>
                <a:cs typeface="Arial"/>
                <a:sym typeface="Arial"/>
              </a:rPr>
              <a:t>“I think that would be well received by the consumer, that's a good level of information and a good approach.”  - </a:t>
            </a:r>
            <a:r>
              <a:rPr lang="en-GB" sz="700" i="1" err="1">
                <a:solidFill>
                  <a:srgbClr val="585858"/>
                </a:solidFill>
                <a:latin typeface="Arial"/>
                <a:ea typeface="Arial"/>
                <a:cs typeface="Arial"/>
                <a:sym typeface="Arial"/>
              </a:rPr>
              <a:t>Proptech</a:t>
            </a:r>
            <a:r>
              <a:rPr lang="en-GB" sz="700" i="1">
                <a:solidFill>
                  <a:srgbClr val="585858"/>
                </a:solidFill>
                <a:latin typeface="Arial"/>
                <a:ea typeface="Arial"/>
                <a:cs typeface="Arial"/>
                <a:sym typeface="Arial"/>
              </a:rPr>
              <a:t> 1</a:t>
            </a:r>
            <a:endParaRPr sz="700" i="1">
              <a:solidFill>
                <a:srgbClr val="585858"/>
              </a:solidFill>
              <a:latin typeface="Arial"/>
              <a:ea typeface="Arial"/>
              <a:cs typeface="Arial"/>
              <a:sym typeface="Arial"/>
            </a:endParaRPr>
          </a:p>
          <a:p>
            <a:pPr marL="0" lvl="0" indent="0" algn="l" rtl="0">
              <a:lnSpc>
                <a:spcPct val="95000"/>
              </a:lnSpc>
              <a:spcBef>
                <a:spcPts val="500"/>
              </a:spcBef>
              <a:spcAft>
                <a:spcPts val="0"/>
              </a:spcAft>
              <a:buNone/>
            </a:pPr>
            <a:r>
              <a:rPr lang="en-GB" sz="700" i="1">
                <a:solidFill>
                  <a:srgbClr val="585858"/>
                </a:solidFill>
                <a:latin typeface="Arial"/>
                <a:ea typeface="Arial"/>
                <a:cs typeface="Arial"/>
                <a:sym typeface="Arial"/>
              </a:rPr>
              <a:t>“Something like this is more appealing. Visually clearer to see, more consumer orientated.” - </a:t>
            </a:r>
            <a:r>
              <a:rPr lang="en-GB" sz="700" i="1" err="1">
                <a:solidFill>
                  <a:srgbClr val="585858"/>
                </a:solidFill>
                <a:latin typeface="Arial"/>
                <a:ea typeface="Arial"/>
                <a:cs typeface="Arial"/>
                <a:sym typeface="Arial"/>
              </a:rPr>
              <a:t>Proptech</a:t>
            </a:r>
            <a:r>
              <a:rPr lang="en-GB" sz="700" i="1">
                <a:solidFill>
                  <a:srgbClr val="585858"/>
                </a:solidFill>
                <a:latin typeface="Arial"/>
                <a:ea typeface="Arial"/>
                <a:cs typeface="Arial"/>
                <a:sym typeface="Arial"/>
              </a:rPr>
              <a:t> 3</a:t>
            </a:r>
            <a:endParaRPr sz="700" i="1">
              <a:solidFill>
                <a:srgbClr val="585858"/>
              </a:solidFill>
              <a:latin typeface="Arial"/>
              <a:ea typeface="Arial"/>
              <a:cs typeface="Arial"/>
              <a:sym typeface="Arial"/>
            </a:endParaRPr>
          </a:p>
          <a:p>
            <a:pPr marL="0" lvl="0" indent="0" algn="l" rtl="0">
              <a:lnSpc>
                <a:spcPct val="95000"/>
              </a:lnSpc>
              <a:spcBef>
                <a:spcPts val="500"/>
              </a:spcBef>
              <a:spcAft>
                <a:spcPts val="500"/>
              </a:spcAft>
              <a:buNone/>
            </a:pPr>
            <a:r>
              <a:rPr lang="en-GB" sz="700" i="1">
                <a:solidFill>
                  <a:srgbClr val="585858"/>
                </a:solidFill>
                <a:latin typeface="Arial"/>
                <a:ea typeface="Arial"/>
                <a:cs typeface="Arial"/>
                <a:sym typeface="Arial"/>
              </a:rPr>
              <a:t>Low touch, you would think you would be able to get it up in a couple of months, it's not groundbreaking long term work. - </a:t>
            </a:r>
            <a:r>
              <a:rPr lang="en-GB" sz="700" i="1" err="1">
                <a:solidFill>
                  <a:srgbClr val="585858"/>
                </a:solidFill>
                <a:latin typeface="Arial"/>
                <a:ea typeface="Arial"/>
                <a:cs typeface="Arial"/>
                <a:sym typeface="Arial"/>
              </a:rPr>
              <a:t>Proptech</a:t>
            </a:r>
            <a:r>
              <a:rPr lang="en-GB" sz="700" i="1">
                <a:solidFill>
                  <a:srgbClr val="585858"/>
                </a:solidFill>
                <a:latin typeface="Arial"/>
                <a:ea typeface="Arial"/>
                <a:cs typeface="Arial"/>
                <a:sym typeface="Arial"/>
              </a:rPr>
              <a:t> 6</a:t>
            </a:r>
            <a:endParaRPr sz="700">
              <a:solidFill>
                <a:srgbClr val="585858"/>
              </a:solidFill>
              <a:latin typeface="Arial"/>
              <a:ea typeface="Arial"/>
              <a:cs typeface="Arial"/>
              <a:sym typeface="Arial"/>
            </a:endParaRPr>
          </a:p>
        </p:txBody>
      </p:sp>
      <p:pic>
        <p:nvPicPr>
          <p:cNvPr id="340" name="Google Shape;340;p36" descr="The Energy rating icon in the listing features stars and a large rating that is prominent and easy to read."/>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2527300" y="1278118"/>
            <a:ext cx="2768601" cy="777675"/>
          </a:xfrm>
          <a:prstGeom prst="rect">
            <a:avLst/>
          </a:prstGeom>
          <a:noFill/>
          <a:ln w="9525" cap="flat" cmpd="sng">
            <a:solidFill>
              <a:srgbClr val="EF9872"/>
            </a:solidFill>
            <a:prstDash val="solid"/>
            <a:round/>
            <a:headEnd type="none" w="sm" len="sm"/>
            <a:tailEnd type="none" w="sm" len="sm"/>
          </a:ln>
        </p:spPr>
      </p:pic>
      <p:sp>
        <p:nvSpPr>
          <p:cNvPr id="349" name="Google Shape;349;p36"/>
          <p:cNvSpPr txBox="1">
            <a:spLocks noGrp="1"/>
          </p:cNvSpPr>
          <p:nvPr>
            <p:ph type="body" idx="4"/>
          </p:nvPr>
        </p:nvSpPr>
        <p:spPr>
          <a:xfrm>
            <a:off x="2529055" y="2206531"/>
            <a:ext cx="2500644" cy="2560732"/>
          </a:xfrm>
          <a:prstGeom prst="rect">
            <a:avLst/>
          </a:prstGeom>
        </p:spPr>
        <p:txBody>
          <a:bodyPr spcFirstLastPara="1" wrap="square" lIns="0" tIns="0" rIns="0" bIns="0" anchor="t" anchorCtr="0">
            <a:noAutofit/>
          </a:bodyPr>
          <a:lstStyle/>
          <a:p>
            <a:pPr marL="0" marR="0" lvl="0" indent="0" algn="l" rtl="0">
              <a:lnSpc>
                <a:spcPct val="95000"/>
              </a:lnSpc>
              <a:spcBef>
                <a:spcPts val="0"/>
              </a:spcBef>
              <a:spcAft>
                <a:spcPts val="0"/>
              </a:spcAft>
              <a:buNone/>
            </a:pPr>
            <a:r>
              <a:rPr lang="en-GB" sz="700" b="1">
                <a:solidFill>
                  <a:srgbClr val="585858"/>
                </a:solidFill>
                <a:latin typeface="Arial"/>
                <a:ea typeface="Arial"/>
                <a:cs typeface="Arial"/>
                <a:sym typeface="Arial"/>
              </a:rPr>
              <a:t>A standalone energy rating section makes future sense </a:t>
            </a:r>
            <a:endParaRPr sz="700" b="1">
              <a:solidFill>
                <a:srgbClr val="585858"/>
              </a:solidFill>
              <a:latin typeface="Arial"/>
              <a:ea typeface="Arial"/>
              <a:cs typeface="Arial"/>
              <a:sym typeface="Arial"/>
            </a:endParaRPr>
          </a:p>
          <a:p>
            <a:pPr marL="0" indent="0">
              <a:lnSpc>
                <a:spcPct val="95000"/>
              </a:lnSpc>
              <a:spcBef>
                <a:spcPts val="300"/>
              </a:spcBef>
            </a:pPr>
            <a:r>
              <a:rPr lang="en-GB" sz="700">
                <a:solidFill>
                  <a:srgbClr val="585858"/>
                </a:solidFill>
                <a:latin typeface="Arial"/>
                <a:ea typeface="Arial"/>
                <a:cs typeface="Arial"/>
                <a:sym typeface="Arial"/>
              </a:rPr>
              <a:t>A standalone section gives the home energy rating prominent disclosure and better enables buyers to make informed decisions. A stand alone rating space also unlocks potential commercial opportunities for </a:t>
            </a:r>
            <a:r>
              <a:rPr lang="en-GB" sz="700" err="1">
                <a:solidFill>
                  <a:srgbClr val="585858"/>
                </a:solidFill>
                <a:latin typeface="Arial"/>
                <a:ea typeface="Arial"/>
                <a:cs typeface="Arial"/>
                <a:sym typeface="Arial"/>
              </a:rPr>
              <a:t>Proptech</a:t>
            </a:r>
            <a:r>
              <a:rPr lang="en-GB" sz="700">
                <a:solidFill>
                  <a:srgbClr val="585858"/>
                </a:solidFill>
                <a:latin typeface="Arial"/>
                <a:ea typeface="Arial"/>
                <a:cs typeface="Arial"/>
                <a:sym typeface="Arial"/>
              </a:rPr>
              <a:t> with banks, loans companies and trades. It will be up to </a:t>
            </a:r>
            <a:r>
              <a:rPr lang="en-GB" sz="700" err="1">
                <a:solidFill>
                  <a:srgbClr val="585858"/>
                </a:solidFill>
                <a:latin typeface="Arial"/>
                <a:ea typeface="Arial"/>
                <a:cs typeface="Arial"/>
                <a:sym typeface="Arial"/>
              </a:rPr>
              <a:t>Proptech</a:t>
            </a:r>
            <a:r>
              <a:rPr lang="en-GB" sz="700">
                <a:solidFill>
                  <a:srgbClr val="585858"/>
                </a:solidFill>
                <a:latin typeface="Arial"/>
                <a:ea typeface="Arial"/>
                <a:cs typeface="Arial"/>
                <a:sym typeface="Arial"/>
              </a:rPr>
              <a:t> to define how the space is used to balance different user needs and priorities. </a:t>
            </a:r>
            <a:endParaRPr sz="700">
              <a:solidFill>
                <a:srgbClr val="585858"/>
              </a:solidFill>
              <a:latin typeface="Arial"/>
              <a:ea typeface="Arial"/>
              <a:cs typeface="Arial"/>
              <a:sym typeface="Arial"/>
            </a:endParaRPr>
          </a:p>
          <a:p>
            <a:pPr marL="0" marR="0" lvl="0" indent="0" algn="l" rtl="0">
              <a:lnSpc>
                <a:spcPct val="95000"/>
              </a:lnSpc>
              <a:spcBef>
                <a:spcPts val="300"/>
              </a:spcBef>
              <a:spcAft>
                <a:spcPts val="0"/>
              </a:spcAft>
              <a:buNone/>
            </a:pPr>
            <a:r>
              <a:rPr lang="en-GB" sz="700">
                <a:solidFill>
                  <a:srgbClr val="585858"/>
                </a:solidFill>
                <a:latin typeface="Arial"/>
                <a:ea typeface="Arial"/>
                <a:cs typeface="Arial"/>
                <a:sym typeface="Arial"/>
              </a:rPr>
              <a:t>It may make sense to provide access to the energy rating certificate at this point so that potential buyers can understand the home details and features. Disclosing the certificate made sense to stakeholders and is feasible and viable for </a:t>
            </a:r>
            <a:r>
              <a:rPr lang="en-GB" sz="700" err="1">
                <a:solidFill>
                  <a:srgbClr val="585858"/>
                </a:solidFill>
                <a:latin typeface="Arial"/>
                <a:ea typeface="Arial"/>
                <a:cs typeface="Arial"/>
                <a:sym typeface="Arial"/>
              </a:rPr>
              <a:t>Proptech</a:t>
            </a:r>
            <a:r>
              <a:rPr lang="en-GB" sz="700">
                <a:solidFill>
                  <a:srgbClr val="585858"/>
                </a:solidFill>
                <a:latin typeface="Arial"/>
                <a:ea typeface="Arial"/>
                <a:cs typeface="Arial"/>
                <a:sym typeface="Arial"/>
              </a:rPr>
              <a:t>. </a:t>
            </a:r>
            <a:endParaRPr sz="700">
              <a:solidFill>
                <a:srgbClr val="585858"/>
              </a:solidFill>
              <a:latin typeface="Arial"/>
              <a:ea typeface="Arial"/>
              <a:cs typeface="Arial"/>
              <a:sym typeface="Arial"/>
            </a:endParaRPr>
          </a:p>
          <a:p>
            <a:pPr marL="0" marR="0" lvl="0" indent="0" algn="l" rtl="0">
              <a:lnSpc>
                <a:spcPct val="95000"/>
              </a:lnSpc>
              <a:spcBef>
                <a:spcPts val="300"/>
              </a:spcBef>
              <a:spcAft>
                <a:spcPts val="0"/>
              </a:spcAft>
              <a:buNone/>
            </a:pPr>
            <a:r>
              <a:rPr lang="en-GB" sz="700">
                <a:solidFill>
                  <a:srgbClr val="585858"/>
                </a:solidFill>
                <a:latin typeface="Arial"/>
                <a:ea typeface="Arial"/>
                <a:cs typeface="Arial"/>
                <a:sym typeface="Arial"/>
              </a:rPr>
              <a:t>Further testing will be needed to understand if the listing is the best place for disclosing the report. Some think it makes sense while others though it should be disclosed as part of the property contract.</a:t>
            </a:r>
            <a:endParaRPr sz="700">
              <a:solidFill>
                <a:srgbClr val="585858"/>
              </a:solidFill>
              <a:latin typeface="Arial"/>
              <a:ea typeface="Arial"/>
              <a:cs typeface="Arial"/>
              <a:sym typeface="Arial"/>
            </a:endParaRPr>
          </a:p>
          <a:p>
            <a:pPr marL="0" marR="0" lvl="0" indent="0" algn="l" rtl="0">
              <a:lnSpc>
                <a:spcPct val="95000"/>
              </a:lnSpc>
              <a:spcBef>
                <a:spcPts val="300"/>
              </a:spcBef>
              <a:spcAft>
                <a:spcPts val="0"/>
              </a:spcAft>
              <a:buNone/>
            </a:pPr>
            <a:r>
              <a:rPr lang="en-GB" sz="700" i="1">
                <a:solidFill>
                  <a:srgbClr val="585858"/>
                </a:solidFill>
                <a:latin typeface="Arial"/>
                <a:ea typeface="Arial"/>
                <a:cs typeface="Arial"/>
                <a:sym typeface="Arial"/>
              </a:rPr>
              <a:t>“When it says more details, does it open up to the certificate? I think it would be a miss if you didn’t do that.”</a:t>
            </a:r>
            <a:endParaRPr sz="700" i="1">
              <a:solidFill>
                <a:srgbClr val="585858"/>
              </a:solidFill>
              <a:latin typeface="Arial"/>
              <a:ea typeface="Arial"/>
              <a:cs typeface="Arial"/>
              <a:sym typeface="Arial"/>
            </a:endParaRPr>
          </a:p>
          <a:p>
            <a:pPr marL="0" marR="0" lvl="0" indent="0" algn="l" rtl="0">
              <a:lnSpc>
                <a:spcPct val="95000"/>
              </a:lnSpc>
              <a:spcBef>
                <a:spcPts val="300"/>
              </a:spcBef>
              <a:spcAft>
                <a:spcPts val="300"/>
              </a:spcAft>
              <a:buNone/>
            </a:pPr>
            <a:r>
              <a:rPr lang="en-GB" sz="700" i="1">
                <a:solidFill>
                  <a:srgbClr val="585858"/>
                </a:solidFill>
                <a:latin typeface="Arial"/>
                <a:ea typeface="Arial"/>
                <a:cs typeface="Arial"/>
                <a:sym typeface="Arial"/>
              </a:rPr>
              <a:t>‘The data must be presented, and the certificate, and the icon. Make it clear what our job is. Document upload is another job for us, and we're happy to do it, but make it clear and document what we need to do, how we need to ingest it for the consumer. Because it doesn't say here is the document download a nice to have, or is it mandatory?”</a:t>
            </a:r>
            <a:endParaRPr sz="700" i="1">
              <a:solidFill>
                <a:srgbClr val="585858"/>
              </a:solidFill>
              <a:latin typeface="Arial"/>
              <a:ea typeface="Arial"/>
              <a:cs typeface="Arial"/>
              <a:sym typeface="Arial"/>
            </a:endParaRPr>
          </a:p>
        </p:txBody>
      </p:sp>
      <p:pic>
        <p:nvPicPr>
          <p:cNvPr id="337" name="Google Shape;337;p36" descr="Online listing of a property. At the end of the “Property Description” is the energy star icon with the rating."/>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5186476" y="388263"/>
            <a:ext cx="1963524" cy="4648873"/>
          </a:xfrm>
          <a:prstGeom prst="rect">
            <a:avLst/>
          </a:prstGeom>
          <a:noFill/>
          <a:ln>
            <a:noFill/>
          </a:ln>
        </p:spPr>
      </p:pic>
      <p:pic>
        <p:nvPicPr>
          <p:cNvPr id="338" name="Google Shape;338;p36">
            <a:extLst>
              <a:ext uri="{C183D7F6-B498-43B3-948B-1728B52AA6E4}">
                <adec:decorative xmlns:adec="http://schemas.microsoft.com/office/drawing/2017/decorative" val="1"/>
              </a:ext>
            </a:extLst>
          </p:cNvPr>
          <p:cNvPicPr preferRelativeResize="0"/>
          <p:nvPr/>
        </p:nvPicPr>
        <p:blipFill>
          <a:blip r:embed="rId5" cstate="print">
            <a:alphaModFix/>
            <a:extLst>
              <a:ext uri="{28A0092B-C50C-407E-A947-70E740481C1C}">
                <a14:useLocalDpi xmlns:a14="http://schemas.microsoft.com/office/drawing/2010/main"/>
              </a:ext>
            </a:extLst>
          </a:blip>
          <a:stretch>
            <a:fillRect/>
          </a:stretch>
        </p:blipFill>
        <p:spPr>
          <a:xfrm>
            <a:off x="7434850" y="130626"/>
            <a:ext cx="746675" cy="992499"/>
          </a:xfrm>
          <a:prstGeom prst="rect">
            <a:avLst/>
          </a:prstGeom>
          <a:noFill/>
          <a:ln w="9525" cap="flat" cmpd="sng">
            <a:solidFill>
              <a:srgbClr val="EF9872"/>
            </a:solidFill>
            <a:prstDash val="solid"/>
            <a:round/>
            <a:headEnd type="none" w="sm" len="sm"/>
            <a:tailEnd type="none" w="sm" len="sm"/>
          </a:ln>
        </p:spPr>
      </p:pic>
      <p:sp>
        <p:nvSpPr>
          <p:cNvPr id="339" name="Google Shape;339;p36"/>
          <p:cNvSpPr txBox="1">
            <a:spLocks noGrp="1"/>
          </p:cNvSpPr>
          <p:nvPr>
            <p:ph type="body" idx="2"/>
          </p:nvPr>
        </p:nvSpPr>
        <p:spPr>
          <a:xfrm>
            <a:off x="7315531" y="1253975"/>
            <a:ext cx="1776299" cy="1534536"/>
          </a:xfrm>
          <a:prstGeom prst="rect">
            <a:avLst/>
          </a:prstGeom>
        </p:spPr>
        <p:txBody>
          <a:bodyPr spcFirstLastPara="1" wrap="square" lIns="0" tIns="0" rIns="0" bIns="0" anchor="t" anchorCtr="0">
            <a:normAutofit/>
          </a:bodyPr>
          <a:lstStyle/>
          <a:p>
            <a:pPr marL="0" marR="0" lvl="0" indent="0" algn="l" rtl="0">
              <a:lnSpc>
                <a:spcPct val="95000"/>
              </a:lnSpc>
              <a:spcBef>
                <a:spcPts val="0"/>
              </a:spcBef>
              <a:spcAft>
                <a:spcPts val="0"/>
              </a:spcAft>
              <a:buNone/>
            </a:pPr>
            <a:r>
              <a:rPr lang="en-GB" sz="700" b="1">
                <a:solidFill>
                  <a:srgbClr val="585858"/>
                </a:solidFill>
                <a:latin typeface="Arial"/>
                <a:ea typeface="Arial"/>
                <a:cs typeface="Arial"/>
                <a:sym typeface="Arial"/>
              </a:rPr>
              <a:t>Home energy rating image as MVP option</a:t>
            </a:r>
            <a:endParaRPr sz="700" b="1">
              <a:solidFill>
                <a:srgbClr val="585858"/>
              </a:solidFill>
              <a:latin typeface="Arial"/>
              <a:ea typeface="Arial"/>
              <a:cs typeface="Arial"/>
              <a:sym typeface="Arial"/>
            </a:endParaRPr>
          </a:p>
          <a:p>
            <a:pPr marL="0" marR="0" lvl="0" indent="0" algn="l" rtl="0">
              <a:lnSpc>
                <a:spcPct val="95000"/>
              </a:lnSpc>
              <a:spcBef>
                <a:spcPts val="300"/>
              </a:spcBef>
              <a:spcAft>
                <a:spcPts val="0"/>
              </a:spcAft>
              <a:buNone/>
            </a:pPr>
            <a:r>
              <a:rPr lang="en-GB" sz="700">
                <a:solidFill>
                  <a:srgbClr val="585858"/>
                </a:solidFill>
                <a:latin typeface="Arial"/>
                <a:ea typeface="Arial"/>
                <a:cs typeface="Arial"/>
                <a:sym typeface="Arial"/>
              </a:rPr>
              <a:t>If a Jpeg is provided as part of the rating ‘kit’ or certificate, adding the dwelling rating to the listing images is an easy and effective way to prominently disclose the rating.</a:t>
            </a:r>
            <a:endParaRPr sz="700">
              <a:solidFill>
                <a:srgbClr val="585858"/>
              </a:solidFill>
              <a:latin typeface="Arial"/>
              <a:ea typeface="Arial"/>
              <a:cs typeface="Arial"/>
              <a:sym typeface="Arial"/>
            </a:endParaRPr>
          </a:p>
          <a:p>
            <a:pPr marL="0" marR="0" lvl="0" indent="0" algn="l" rtl="0">
              <a:lnSpc>
                <a:spcPct val="95000"/>
              </a:lnSpc>
              <a:spcBef>
                <a:spcPts val="300"/>
              </a:spcBef>
              <a:spcAft>
                <a:spcPts val="0"/>
              </a:spcAft>
              <a:buNone/>
            </a:pPr>
            <a:r>
              <a:rPr lang="en-GB" sz="700">
                <a:solidFill>
                  <a:srgbClr val="585858"/>
                </a:solidFill>
                <a:latin typeface="Arial"/>
                <a:ea typeface="Arial"/>
                <a:cs typeface="Arial"/>
                <a:sym typeface="Arial"/>
              </a:rPr>
              <a:t>Many </a:t>
            </a:r>
            <a:r>
              <a:rPr lang="en-GB" sz="700" err="1">
                <a:solidFill>
                  <a:srgbClr val="585858"/>
                </a:solidFill>
                <a:latin typeface="Arial"/>
                <a:ea typeface="Arial"/>
                <a:cs typeface="Arial"/>
                <a:sym typeface="Arial"/>
              </a:rPr>
              <a:t>Proptech</a:t>
            </a:r>
            <a:r>
              <a:rPr lang="en-GB" sz="700">
                <a:solidFill>
                  <a:srgbClr val="585858"/>
                </a:solidFill>
                <a:latin typeface="Arial"/>
                <a:ea typeface="Arial"/>
                <a:cs typeface="Arial"/>
                <a:sym typeface="Arial"/>
              </a:rPr>
              <a:t> stakeholders suggested this could be done as an MVP version.</a:t>
            </a:r>
            <a:endParaRPr sz="700">
              <a:solidFill>
                <a:srgbClr val="585858"/>
              </a:solidFill>
              <a:latin typeface="Arial"/>
              <a:ea typeface="Arial"/>
              <a:cs typeface="Arial"/>
              <a:sym typeface="Arial"/>
            </a:endParaRPr>
          </a:p>
          <a:p>
            <a:pPr marL="0" marR="0" lvl="0" indent="0" algn="l" rtl="0">
              <a:lnSpc>
                <a:spcPct val="95000"/>
              </a:lnSpc>
              <a:spcBef>
                <a:spcPts val="300"/>
              </a:spcBef>
              <a:spcAft>
                <a:spcPts val="300"/>
              </a:spcAft>
              <a:buNone/>
            </a:pPr>
            <a:r>
              <a:rPr lang="en-GB" sz="700" i="1">
                <a:solidFill>
                  <a:srgbClr val="585858"/>
                </a:solidFill>
                <a:latin typeface="Arial"/>
                <a:ea typeface="Arial"/>
                <a:cs typeface="Arial"/>
                <a:sym typeface="Arial"/>
              </a:rPr>
              <a:t>“I can see how you have the rating in the image, that's not an issue we can do that right now.”</a:t>
            </a:r>
            <a:endParaRPr sz="700" i="1">
              <a:solidFill>
                <a:srgbClr val="585858"/>
              </a:solidFill>
              <a:latin typeface="Arial"/>
              <a:ea typeface="Arial"/>
              <a:cs typeface="Arial"/>
              <a:sym typeface="Arial"/>
            </a:endParaRPr>
          </a:p>
        </p:txBody>
      </p:sp>
      <p:pic>
        <p:nvPicPr>
          <p:cNvPr id="341" name="Google Shape;341;p36">
            <a:extLst>
              <a:ext uri="{C183D7F6-B498-43B3-948B-1728B52AA6E4}">
                <adec:decorative xmlns:adec="http://schemas.microsoft.com/office/drawing/2017/decorative" val="1"/>
              </a:ext>
            </a:extLst>
          </p:cNvPr>
          <p:cNvPicPr preferRelativeResize="0"/>
          <p:nvPr/>
        </p:nvPicPr>
        <p:blipFill>
          <a:blip r:embed="rId6" cstate="print">
            <a:alphaModFix/>
            <a:extLst>
              <a:ext uri="{28A0092B-C50C-407E-A947-70E740481C1C}">
                <a14:useLocalDpi xmlns:a14="http://schemas.microsoft.com/office/drawing/2010/main"/>
              </a:ext>
            </a:extLst>
          </a:blip>
          <a:stretch>
            <a:fillRect/>
          </a:stretch>
        </p:blipFill>
        <p:spPr>
          <a:xfrm>
            <a:off x="7059275" y="2438495"/>
            <a:ext cx="1497824" cy="1447974"/>
          </a:xfrm>
          <a:prstGeom prst="rect">
            <a:avLst/>
          </a:prstGeom>
          <a:noFill/>
          <a:ln w="9525" cap="flat" cmpd="sng">
            <a:solidFill>
              <a:srgbClr val="EF9872"/>
            </a:solidFill>
            <a:prstDash val="solid"/>
            <a:round/>
            <a:headEnd type="none" w="sm" len="sm"/>
            <a:tailEnd type="none" w="sm" len="sm"/>
          </a:ln>
        </p:spPr>
      </p:pic>
      <p:sp>
        <p:nvSpPr>
          <p:cNvPr id="348" name="Google Shape;348;p36"/>
          <p:cNvSpPr txBox="1">
            <a:spLocks noGrp="1"/>
          </p:cNvSpPr>
          <p:nvPr>
            <p:ph type="body" idx="3"/>
          </p:nvPr>
        </p:nvSpPr>
        <p:spPr>
          <a:xfrm>
            <a:off x="7167206" y="3955471"/>
            <a:ext cx="1776300" cy="1188029"/>
          </a:xfrm>
          <a:prstGeom prst="rect">
            <a:avLst/>
          </a:prstGeom>
        </p:spPr>
        <p:txBody>
          <a:bodyPr spcFirstLastPara="1" wrap="square" lIns="0" tIns="0" rIns="0" bIns="0" anchor="t" anchorCtr="0">
            <a:normAutofit lnSpcReduction="10000"/>
          </a:bodyPr>
          <a:lstStyle/>
          <a:p>
            <a:pPr marL="0" marR="0" lvl="0" indent="0" algn="l" rtl="0">
              <a:lnSpc>
                <a:spcPct val="95000"/>
              </a:lnSpc>
              <a:spcBef>
                <a:spcPts val="0"/>
              </a:spcBef>
              <a:spcAft>
                <a:spcPts val="0"/>
              </a:spcAft>
              <a:buNone/>
            </a:pPr>
            <a:r>
              <a:rPr lang="en-GB" sz="700" b="1">
                <a:solidFill>
                  <a:srgbClr val="585858"/>
                </a:solidFill>
                <a:latin typeface="Arial"/>
                <a:ea typeface="Arial"/>
                <a:cs typeface="Arial"/>
                <a:sym typeface="Arial"/>
              </a:rPr>
              <a:t>Prominent feature list is valuable but more contentious</a:t>
            </a:r>
            <a:endParaRPr sz="700" b="1">
              <a:solidFill>
                <a:srgbClr val="585858"/>
              </a:solidFill>
              <a:latin typeface="Arial"/>
              <a:ea typeface="Arial"/>
              <a:cs typeface="Arial"/>
              <a:sym typeface="Arial"/>
            </a:endParaRPr>
          </a:p>
          <a:p>
            <a:pPr indent="0">
              <a:lnSpc>
                <a:spcPct val="95000"/>
              </a:lnSpc>
              <a:spcBef>
                <a:spcPts val="300"/>
              </a:spcBef>
            </a:pPr>
            <a:r>
              <a:rPr lang="en-GB" sz="700">
                <a:solidFill>
                  <a:srgbClr val="585858"/>
                </a:solidFill>
                <a:latin typeface="Arial"/>
                <a:ea typeface="Arial"/>
                <a:cs typeface="Arial"/>
                <a:sym typeface="Arial"/>
              </a:rPr>
              <a:t>Protech stakeholder could see the value of disclosing features to users but felt negative indicators would create tensions with vendors and </a:t>
            </a:r>
            <a:r>
              <a:rPr lang="en-GB" sz="700">
                <a:latin typeface="Arial"/>
                <a:ea typeface="Arial"/>
                <a:cs typeface="Arial"/>
                <a:sym typeface="Arial"/>
              </a:rPr>
              <a:t>RE agents</a:t>
            </a:r>
            <a:r>
              <a:rPr lang="en-GB" sz="700">
                <a:solidFill>
                  <a:srgbClr val="585858"/>
                </a:solidFill>
                <a:latin typeface="Arial"/>
                <a:ea typeface="Arial"/>
                <a:cs typeface="Arial"/>
                <a:sym typeface="Arial"/>
              </a:rPr>
              <a:t>. This detail might be better left on the certificate.</a:t>
            </a:r>
            <a:endParaRPr sz="700">
              <a:solidFill>
                <a:srgbClr val="585858"/>
              </a:solidFill>
              <a:latin typeface="Arial"/>
              <a:ea typeface="Arial"/>
              <a:cs typeface="Arial"/>
              <a:sym typeface="Arial"/>
            </a:endParaRPr>
          </a:p>
          <a:p>
            <a:pPr marL="0" marR="0" lvl="0" indent="0" algn="l" rtl="0">
              <a:lnSpc>
                <a:spcPct val="95000"/>
              </a:lnSpc>
              <a:spcBef>
                <a:spcPts val="300"/>
              </a:spcBef>
              <a:spcAft>
                <a:spcPts val="300"/>
              </a:spcAft>
              <a:buNone/>
            </a:pPr>
            <a:r>
              <a:rPr lang="en-GB" sz="700" i="1">
                <a:solidFill>
                  <a:srgbClr val="585858"/>
                </a:solidFill>
                <a:latin typeface="Arial"/>
                <a:ea typeface="Arial"/>
                <a:cs typeface="Arial"/>
                <a:sym typeface="Arial"/>
              </a:rPr>
              <a:t>“Having the home energy rating, logo and iconography, that's something they would live with. but the energy features underneath would be problematic.”</a:t>
            </a:r>
            <a:endParaRPr sz="700" i="1">
              <a:solidFill>
                <a:srgbClr val="585858"/>
              </a:solidFill>
              <a:latin typeface="Arial"/>
              <a:ea typeface="Arial"/>
              <a:cs typeface="Arial"/>
              <a:sym typeface="Arial"/>
            </a:endParaRPr>
          </a:p>
        </p:txBody>
      </p:sp>
      <p:cxnSp>
        <p:nvCxnSpPr>
          <p:cNvPr id="342" name="Google Shape;342;p36">
            <a:extLst>
              <a:ext uri="{C183D7F6-B498-43B3-948B-1728B52AA6E4}">
                <adec:decorative xmlns:adec="http://schemas.microsoft.com/office/drawing/2017/decorative" val="1"/>
              </a:ext>
            </a:extLst>
          </p:cNvPr>
          <p:cNvCxnSpPr>
            <a:cxnSpLocks/>
          </p:cNvCxnSpPr>
          <p:nvPr/>
        </p:nvCxnSpPr>
        <p:spPr>
          <a:xfrm>
            <a:off x="5295901" y="1278118"/>
            <a:ext cx="418849" cy="2325832"/>
          </a:xfrm>
          <a:prstGeom prst="straightConnector1">
            <a:avLst/>
          </a:prstGeom>
          <a:noFill/>
          <a:ln w="9525" cap="flat" cmpd="sng">
            <a:solidFill>
              <a:srgbClr val="EF9872"/>
            </a:solidFill>
            <a:prstDash val="solid"/>
            <a:round/>
            <a:headEnd type="none" w="med" len="med"/>
            <a:tailEnd type="none" w="med" len="med"/>
          </a:ln>
        </p:spPr>
      </p:cxnSp>
      <p:cxnSp>
        <p:nvCxnSpPr>
          <p:cNvPr id="343" name="Google Shape;343;p36">
            <a:extLst>
              <a:ext uri="{C183D7F6-B498-43B3-948B-1728B52AA6E4}">
                <adec:decorative xmlns:adec="http://schemas.microsoft.com/office/drawing/2017/decorative" val="1"/>
              </a:ext>
            </a:extLst>
          </p:cNvPr>
          <p:cNvCxnSpPr>
            <a:cxnSpLocks/>
          </p:cNvCxnSpPr>
          <p:nvPr/>
        </p:nvCxnSpPr>
        <p:spPr>
          <a:xfrm>
            <a:off x="5295901" y="2055793"/>
            <a:ext cx="418999" cy="1553532"/>
          </a:xfrm>
          <a:prstGeom prst="straightConnector1">
            <a:avLst/>
          </a:prstGeom>
          <a:noFill/>
          <a:ln w="9525" cap="flat" cmpd="sng">
            <a:solidFill>
              <a:srgbClr val="EF9872"/>
            </a:solidFill>
            <a:prstDash val="solid"/>
            <a:round/>
            <a:headEnd type="none" w="med" len="med"/>
            <a:tailEnd type="none" w="med" len="med"/>
          </a:ln>
        </p:spPr>
      </p:cxnSp>
      <p:cxnSp>
        <p:nvCxnSpPr>
          <p:cNvPr id="344" name="Google Shape;344;p36">
            <a:extLst>
              <a:ext uri="{C183D7F6-B498-43B3-948B-1728B52AA6E4}">
                <adec:decorative xmlns:adec="http://schemas.microsoft.com/office/drawing/2017/decorative" val="1"/>
              </a:ext>
            </a:extLst>
          </p:cNvPr>
          <p:cNvCxnSpPr>
            <a:cxnSpLocks/>
          </p:cNvCxnSpPr>
          <p:nvPr/>
        </p:nvCxnSpPr>
        <p:spPr>
          <a:xfrm flipH="1">
            <a:off x="6678075" y="2428962"/>
            <a:ext cx="381050" cy="1910863"/>
          </a:xfrm>
          <a:prstGeom prst="straightConnector1">
            <a:avLst/>
          </a:prstGeom>
          <a:noFill/>
          <a:ln w="9525" cap="flat" cmpd="sng">
            <a:solidFill>
              <a:srgbClr val="EF9872"/>
            </a:solidFill>
            <a:prstDash val="solid"/>
            <a:round/>
            <a:headEnd type="none" w="med" len="med"/>
            <a:tailEnd type="none" w="med" len="med"/>
          </a:ln>
        </p:spPr>
      </p:cxnSp>
      <p:cxnSp>
        <p:nvCxnSpPr>
          <p:cNvPr id="345" name="Google Shape;345;p36">
            <a:extLst>
              <a:ext uri="{C183D7F6-B498-43B3-948B-1728B52AA6E4}">
                <adec:decorative xmlns:adec="http://schemas.microsoft.com/office/drawing/2017/decorative" val="1"/>
              </a:ext>
            </a:extLst>
          </p:cNvPr>
          <p:cNvCxnSpPr>
            <a:cxnSpLocks/>
          </p:cNvCxnSpPr>
          <p:nvPr/>
        </p:nvCxnSpPr>
        <p:spPr>
          <a:xfrm flipH="1">
            <a:off x="6678075" y="3886469"/>
            <a:ext cx="381200" cy="453531"/>
          </a:xfrm>
          <a:prstGeom prst="straightConnector1">
            <a:avLst/>
          </a:prstGeom>
          <a:noFill/>
          <a:ln w="9525" cap="flat" cmpd="sng">
            <a:solidFill>
              <a:srgbClr val="EF9872"/>
            </a:solidFill>
            <a:prstDash val="solid"/>
            <a:round/>
            <a:headEnd type="none" w="med" len="med"/>
            <a:tailEnd type="none" w="med" len="med"/>
          </a:ln>
        </p:spPr>
      </p:cxnSp>
      <p:cxnSp>
        <p:nvCxnSpPr>
          <p:cNvPr id="346" name="Google Shape;346;p36">
            <a:extLst>
              <a:ext uri="{C183D7F6-B498-43B3-948B-1728B52AA6E4}">
                <adec:decorative xmlns:adec="http://schemas.microsoft.com/office/drawing/2017/decorative" val="1"/>
              </a:ext>
            </a:extLst>
          </p:cNvPr>
          <p:cNvCxnSpPr/>
          <p:nvPr/>
        </p:nvCxnSpPr>
        <p:spPr>
          <a:xfrm flipH="1">
            <a:off x="7079600" y="123075"/>
            <a:ext cx="353100" cy="810600"/>
          </a:xfrm>
          <a:prstGeom prst="straightConnector1">
            <a:avLst/>
          </a:prstGeom>
          <a:noFill/>
          <a:ln w="9525" cap="flat" cmpd="sng">
            <a:solidFill>
              <a:srgbClr val="EF9872"/>
            </a:solidFill>
            <a:prstDash val="solid"/>
            <a:round/>
            <a:headEnd type="none" w="med" len="med"/>
            <a:tailEnd type="none" w="med" len="med"/>
          </a:ln>
        </p:spPr>
      </p:cxnSp>
      <p:cxnSp>
        <p:nvCxnSpPr>
          <p:cNvPr id="347" name="Google Shape;347;p36">
            <a:extLst>
              <a:ext uri="{C183D7F6-B498-43B3-948B-1728B52AA6E4}">
                <adec:decorative xmlns:adec="http://schemas.microsoft.com/office/drawing/2017/decorative" val="1"/>
              </a:ext>
            </a:extLst>
          </p:cNvPr>
          <p:cNvCxnSpPr/>
          <p:nvPr/>
        </p:nvCxnSpPr>
        <p:spPr>
          <a:xfrm rot="10800000">
            <a:off x="7082325" y="931100"/>
            <a:ext cx="347700" cy="195300"/>
          </a:xfrm>
          <a:prstGeom prst="straightConnector1">
            <a:avLst/>
          </a:prstGeom>
          <a:noFill/>
          <a:ln w="9525" cap="flat" cmpd="sng">
            <a:solidFill>
              <a:srgbClr val="EF9872"/>
            </a:solidFill>
            <a:prstDash val="solid"/>
            <a:round/>
            <a:headEnd type="none" w="med" len="med"/>
            <a:tailEnd type="none" w="med" len="med"/>
          </a:ln>
        </p:spPr>
      </p:cxnSp>
    </p:spTree>
    <p:extLst>
      <p:ext uri="{BB962C8B-B14F-4D97-AF65-F5344CB8AC3E}">
        <p14:creationId xmlns:p14="http://schemas.microsoft.com/office/powerpoint/2010/main" val="9872481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5" name="Google Shape;355;p37"/>
          <p:cNvSpPr txBox="1">
            <a:spLocks noGrp="1"/>
          </p:cNvSpPr>
          <p:nvPr>
            <p:ph type="title"/>
          </p:nvPr>
        </p:nvSpPr>
        <p:spPr>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GB">
                <a:latin typeface="Arial" panose="020B0604020202020204" pitchFamily="34" charset="0"/>
              </a:rPr>
              <a:t>Dual Listing</a:t>
            </a:r>
            <a:endParaRPr lang="en-US">
              <a:latin typeface="Arial" panose="020B0604020202020204" pitchFamily="34" charset="0"/>
            </a:endParaRPr>
          </a:p>
        </p:txBody>
      </p:sp>
      <p:sp>
        <p:nvSpPr>
          <p:cNvPr id="354" name="Google Shape;354;p37"/>
          <p:cNvSpPr txBox="1">
            <a:spLocks noGrp="1"/>
          </p:cNvSpPr>
          <p:nvPr>
            <p:ph type="body" idx="1"/>
          </p:nvPr>
        </p:nvSpPr>
        <p:spPr>
          <a:prstGeom prst="rect">
            <a:avLst/>
          </a:prstGeom>
        </p:spPr>
        <p:txBody>
          <a:bodyPr spcFirstLastPara="1" wrap="square" lIns="0" tIns="0" rIns="0" bIns="0" anchor="t" anchorCtr="0">
            <a:normAutofit/>
          </a:bodyPr>
          <a:lstStyle/>
          <a:p>
            <a:pPr marL="0" marR="0" lvl="0" indent="0" algn="l" rtl="0">
              <a:lnSpc>
                <a:spcPct val="95000"/>
              </a:lnSpc>
              <a:spcBef>
                <a:spcPts val="0"/>
              </a:spcBef>
              <a:spcAft>
                <a:spcPts val="0"/>
              </a:spcAft>
              <a:buNone/>
            </a:pPr>
            <a:r>
              <a:rPr lang="en-GB" sz="800">
                <a:solidFill>
                  <a:srgbClr val="585858"/>
                </a:solidFill>
                <a:latin typeface="Arial"/>
                <a:ea typeface="Arial"/>
                <a:cs typeface="Arial"/>
                <a:sym typeface="Arial"/>
              </a:rPr>
              <a:t>The dual listing mock-up tested an apartment scenario which may require both the home energy rating and the NABERS rating to be disclosed. </a:t>
            </a:r>
            <a:endParaRPr>
              <a:solidFill>
                <a:srgbClr val="585858"/>
              </a:solidFill>
              <a:latin typeface="Arial"/>
              <a:ea typeface="Arial"/>
              <a:cs typeface="Arial"/>
              <a:sym typeface="Arial"/>
            </a:endParaRPr>
          </a:p>
          <a:p>
            <a:pPr marL="0" lvl="0" indent="0" algn="l" rtl="0">
              <a:spcBef>
                <a:spcPts val="500"/>
              </a:spcBef>
              <a:spcAft>
                <a:spcPts val="500"/>
              </a:spcAft>
              <a:buNone/>
            </a:pPr>
            <a:endParaRPr>
              <a:solidFill>
                <a:srgbClr val="585858"/>
              </a:solidFill>
              <a:latin typeface="Arial"/>
              <a:ea typeface="Arial"/>
              <a:cs typeface="Arial"/>
              <a:sym typeface="Arial"/>
            </a:endParaRPr>
          </a:p>
        </p:txBody>
      </p:sp>
      <p:pic>
        <p:nvPicPr>
          <p:cNvPr id="357" name="Google Shape;357;p37">
            <a:extLst>
              <a:ext uri="{C183D7F6-B498-43B3-948B-1728B52AA6E4}">
                <adec:decorative xmlns:adec="http://schemas.microsoft.com/office/drawing/2017/decorative" val="1"/>
              </a:ext>
            </a:extLst>
          </p:cNvPr>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3492900" y="792425"/>
            <a:ext cx="1675163" cy="1619125"/>
          </a:xfrm>
          <a:prstGeom prst="rect">
            <a:avLst/>
          </a:prstGeom>
          <a:noFill/>
          <a:ln w="9525" cap="flat" cmpd="sng">
            <a:solidFill>
              <a:srgbClr val="EF9872"/>
            </a:solidFill>
            <a:prstDash val="solid"/>
            <a:round/>
            <a:headEnd type="none" w="sm" len="sm"/>
            <a:tailEnd type="none" w="sm" len="sm"/>
          </a:ln>
        </p:spPr>
      </p:pic>
      <p:sp>
        <p:nvSpPr>
          <p:cNvPr id="360" name="Google Shape;360;p37"/>
          <p:cNvSpPr txBox="1">
            <a:spLocks noGrp="1"/>
          </p:cNvSpPr>
          <p:nvPr>
            <p:ph type="body" idx="2"/>
          </p:nvPr>
        </p:nvSpPr>
        <p:spPr>
          <a:xfrm>
            <a:off x="2696312" y="2571750"/>
            <a:ext cx="2584137" cy="1940983"/>
          </a:xfrm>
          <a:prstGeom prst="rect">
            <a:avLst/>
          </a:prstGeom>
        </p:spPr>
        <p:txBody>
          <a:bodyPr spcFirstLastPara="1" wrap="square" lIns="0" tIns="0" rIns="0" bIns="0" anchor="t" anchorCtr="0">
            <a:normAutofit/>
          </a:bodyPr>
          <a:lstStyle/>
          <a:p>
            <a:pPr marL="0" marR="0" lvl="0" indent="0" algn="l" rtl="0">
              <a:lnSpc>
                <a:spcPct val="95000"/>
              </a:lnSpc>
              <a:spcBef>
                <a:spcPts val="0"/>
              </a:spcBef>
              <a:spcAft>
                <a:spcPts val="0"/>
              </a:spcAft>
              <a:buNone/>
            </a:pPr>
            <a:r>
              <a:rPr lang="en-GB" sz="700" b="1">
                <a:solidFill>
                  <a:srgbClr val="585858"/>
                </a:solidFill>
                <a:latin typeface="Arial"/>
                <a:ea typeface="Arial"/>
                <a:cs typeface="Arial"/>
                <a:sym typeface="Arial"/>
              </a:rPr>
              <a:t>Having multiple ratings disclosed creates confusion</a:t>
            </a:r>
            <a:endParaRPr sz="700" b="1">
              <a:solidFill>
                <a:srgbClr val="585858"/>
              </a:solidFill>
              <a:latin typeface="Arial"/>
              <a:ea typeface="Arial"/>
              <a:cs typeface="Arial"/>
              <a:sym typeface="Arial"/>
            </a:endParaRPr>
          </a:p>
          <a:p>
            <a:pPr marL="0" marR="0" lvl="0" indent="0" algn="l" rtl="0">
              <a:lnSpc>
                <a:spcPct val="95000"/>
              </a:lnSpc>
              <a:spcBef>
                <a:spcPts val="300"/>
              </a:spcBef>
              <a:spcAft>
                <a:spcPts val="0"/>
              </a:spcAft>
              <a:buNone/>
            </a:pPr>
            <a:r>
              <a:rPr lang="en-GB" sz="700">
                <a:solidFill>
                  <a:srgbClr val="585858"/>
                </a:solidFill>
                <a:latin typeface="Arial"/>
                <a:ea typeface="Arial"/>
                <a:cs typeface="Arial"/>
                <a:sym typeface="Arial"/>
              </a:rPr>
              <a:t>Not only does the current home energy rating icon have 2 ratings on it that already cause confusion, adding an additional rating such as NABERS will further confuse users. Leading them to dismiss and disengage from the potential value of a rating. </a:t>
            </a:r>
            <a:endParaRPr sz="700">
              <a:solidFill>
                <a:srgbClr val="585858"/>
              </a:solidFill>
              <a:latin typeface="Arial"/>
              <a:ea typeface="Arial"/>
              <a:cs typeface="Arial"/>
              <a:sym typeface="Arial"/>
            </a:endParaRPr>
          </a:p>
          <a:p>
            <a:pPr marL="0" indent="0">
              <a:lnSpc>
                <a:spcPct val="95000"/>
              </a:lnSpc>
              <a:spcBef>
                <a:spcPts val="300"/>
              </a:spcBef>
            </a:pPr>
            <a:r>
              <a:rPr lang="en-GB" sz="700">
                <a:solidFill>
                  <a:srgbClr val="585858"/>
                </a:solidFill>
                <a:latin typeface="Arial"/>
                <a:ea typeface="Arial"/>
                <a:cs typeface="Arial"/>
                <a:sym typeface="Arial"/>
              </a:rPr>
              <a:t>Ideally ratings should follow a system of progressive disclosure, with the most immediate and important information available to users first and subsequent less immediate information available later. Participants indicated that it might be better to disclose NABERS on the strata report as it is more relevant there.</a:t>
            </a:r>
            <a:endParaRPr sz="700">
              <a:solidFill>
                <a:srgbClr val="585858"/>
              </a:solidFill>
              <a:latin typeface="Arial"/>
              <a:ea typeface="Arial"/>
              <a:cs typeface="Arial"/>
              <a:sym typeface="Arial"/>
            </a:endParaRPr>
          </a:p>
          <a:p>
            <a:pPr marL="0" marR="0" lvl="0" indent="0" algn="l" rtl="0">
              <a:lnSpc>
                <a:spcPct val="95000"/>
              </a:lnSpc>
              <a:spcBef>
                <a:spcPts val="300"/>
              </a:spcBef>
              <a:spcAft>
                <a:spcPts val="0"/>
              </a:spcAft>
              <a:buNone/>
            </a:pPr>
            <a:r>
              <a:rPr lang="en-GB" sz="700" i="1">
                <a:solidFill>
                  <a:srgbClr val="585858"/>
                </a:solidFill>
                <a:latin typeface="Arial"/>
                <a:ea typeface="Arial"/>
                <a:cs typeface="Arial"/>
                <a:sym typeface="Arial"/>
              </a:rPr>
              <a:t>“Looks a bit messy, and then you've got to explain what an apartment rating is, what a NABERS rating is.”</a:t>
            </a:r>
            <a:endParaRPr sz="700" i="1">
              <a:solidFill>
                <a:srgbClr val="585858"/>
              </a:solidFill>
              <a:latin typeface="Arial"/>
              <a:ea typeface="Arial"/>
              <a:cs typeface="Arial"/>
              <a:sym typeface="Arial"/>
            </a:endParaRPr>
          </a:p>
          <a:p>
            <a:pPr marL="0" marR="0" lvl="0" indent="0" algn="l" rtl="0">
              <a:lnSpc>
                <a:spcPct val="95000"/>
              </a:lnSpc>
              <a:spcBef>
                <a:spcPts val="300"/>
              </a:spcBef>
              <a:spcAft>
                <a:spcPts val="0"/>
              </a:spcAft>
              <a:buNone/>
            </a:pPr>
            <a:r>
              <a:rPr lang="en-GB" sz="700" i="1">
                <a:solidFill>
                  <a:srgbClr val="585858"/>
                </a:solidFill>
                <a:latin typeface="Arial"/>
                <a:ea typeface="Arial"/>
                <a:cs typeface="Arial"/>
                <a:sym typeface="Arial"/>
              </a:rPr>
              <a:t>“Why wouldn't put it in one module so that you've got the energy rating and NABERS rating side by side in one package”</a:t>
            </a:r>
            <a:endParaRPr sz="700" i="1">
              <a:solidFill>
                <a:srgbClr val="585858"/>
              </a:solidFill>
              <a:latin typeface="Arial"/>
              <a:ea typeface="Arial"/>
              <a:cs typeface="Arial"/>
              <a:sym typeface="Arial"/>
            </a:endParaRPr>
          </a:p>
          <a:p>
            <a:pPr marL="0" marR="0" lvl="0" indent="0" algn="l" rtl="0">
              <a:lnSpc>
                <a:spcPct val="95000"/>
              </a:lnSpc>
              <a:spcBef>
                <a:spcPts val="300"/>
              </a:spcBef>
              <a:spcAft>
                <a:spcPts val="300"/>
              </a:spcAft>
              <a:buNone/>
            </a:pPr>
            <a:r>
              <a:rPr lang="en-GB" sz="700" i="1">
                <a:solidFill>
                  <a:srgbClr val="585858"/>
                </a:solidFill>
                <a:latin typeface="Arial"/>
                <a:ea typeface="Arial"/>
                <a:cs typeface="Arial"/>
                <a:sym typeface="Arial"/>
              </a:rPr>
              <a:t>“Ideally not two ratings for consumers - creates confusion, especially when bringing something new into the market.”</a:t>
            </a:r>
            <a:endParaRPr sz="700" i="1">
              <a:solidFill>
                <a:srgbClr val="585858"/>
              </a:solidFill>
              <a:latin typeface="Arial"/>
              <a:ea typeface="Arial"/>
              <a:cs typeface="Arial"/>
              <a:sym typeface="Arial"/>
            </a:endParaRPr>
          </a:p>
        </p:txBody>
      </p:sp>
      <p:pic>
        <p:nvPicPr>
          <p:cNvPr id="356" name="Google Shape;356;p37" descr="Online listing of an apartment with the Energy rating icons for NatHERS and NABERS included. "/>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5607775" y="341938"/>
            <a:ext cx="2285325" cy="4620273"/>
          </a:xfrm>
          <a:prstGeom prst="rect">
            <a:avLst/>
          </a:prstGeom>
          <a:noFill/>
          <a:ln>
            <a:noFill/>
          </a:ln>
        </p:spPr>
      </p:pic>
      <p:cxnSp>
        <p:nvCxnSpPr>
          <p:cNvPr id="358" name="Google Shape;358;p37">
            <a:extLst>
              <a:ext uri="{C183D7F6-B498-43B3-948B-1728B52AA6E4}">
                <adec:decorative xmlns:adec="http://schemas.microsoft.com/office/drawing/2017/decorative" val="1"/>
              </a:ext>
            </a:extLst>
          </p:cNvPr>
          <p:cNvCxnSpPr/>
          <p:nvPr/>
        </p:nvCxnSpPr>
        <p:spPr>
          <a:xfrm>
            <a:off x="5174325" y="783225"/>
            <a:ext cx="492600" cy="906900"/>
          </a:xfrm>
          <a:prstGeom prst="straightConnector1">
            <a:avLst/>
          </a:prstGeom>
          <a:noFill/>
          <a:ln w="9525" cap="flat" cmpd="sng">
            <a:solidFill>
              <a:srgbClr val="EF9872"/>
            </a:solidFill>
            <a:prstDash val="solid"/>
            <a:round/>
            <a:headEnd type="none" w="med" len="med"/>
            <a:tailEnd type="none" w="med" len="med"/>
          </a:ln>
        </p:spPr>
      </p:cxnSp>
      <p:cxnSp>
        <p:nvCxnSpPr>
          <p:cNvPr id="359" name="Google Shape;359;p37">
            <a:extLst>
              <a:ext uri="{C183D7F6-B498-43B3-948B-1728B52AA6E4}">
                <adec:decorative xmlns:adec="http://schemas.microsoft.com/office/drawing/2017/decorative" val="1"/>
              </a:ext>
            </a:extLst>
          </p:cNvPr>
          <p:cNvCxnSpPr/>
          <p:nvPr/>
        </p:nvCxnSpPr>
        <p:spPr>
          <a:xfrm rot="10800000" flipH="1">
            <a:off x="5174325" y="1685150"/>
            <a:ext cx="490200" cy="730200"/>
          </a:xfrm>
          <a:prstGeom prst="straightConnector1">
            <a:avLst/>
          </a:prstGeom>
          <a:noFill/>
          <a:ln w="9525" cap="flat" cmpd="sng">
            <a:solidFill>
              <a:srgbClr val="EF9872"/>
            </a:solidFill>
            <a:prstDash val="solid"/>
            <a:round/>
            <a:headEnd type="none" w="med" len="med"/>
            <a:tailEnd type="none" w="med" len="med"/>
          </a:ln>
        </p:spPr>
      </p:cxnSp>
      <p:sp>
        <p:nvSpPr>
          <p:cNvPr id="3" name="Slide Number Placeholder 2">
            <a:extLst>
              <a:ext uri="{FF2B5EF4-FFF2-40B4-BE49-F238E27FC236}">
                <a16:creationId xmlns:a16="http://schemas.microsoft.com/office/drawing/2014/main" id="{3FD01369-E2BB-6EAC-3B90-CBAF7592BC2D}"/>
              </a:ext>
            </a:extLst>
          </p:cNvPr>
          <p:cNvSpPr>
            <a:spLocks noGrp="1"/>
          </p:cNvSpPr>
          <p:nvPr>
            <p:ph type="sldNum" sz="quarter" idx="10"/>
          </p:nvPr>
        </p:nvSpPr>
        <p:spPr>
          <a:xfrm>
            <a:off x="7990318" y="4767263"/>
            <a:ext cx="525032" cy="274637"/>
          </a:xfrm>
        </p:spPr>
        <p:txBody>
          <a:bodyPr/>
          <a:lstStyle/>
          <a:p>
            <a:fld id="{178BA19D-C1A8-2A4D-80DC-523B2B2B450E}" type="slidenum">
              <a:rPr lang="en-US" smtClean="0"/>
              <a:pPr/>
              <a:t>81</a:t>
            </a:fld>
            <a:endParaRPr lang="en-US"/>
          </a:p>
        </p:txBody>
      </p:sp>
    </p:spTree>
    <p:extLst>
      <p:ext uri="{BB962C8B-B14F-4D97-AF65-F5344CB8AC3E}">
        <p14:creationId xmlns:p14="http://schemas.microsoft.com/office/powerpoint/2010/main" val="24107974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3F2E0"/>
        </a:solidFill>
        <a:effectLst/>
      </p:bgPr>
    </p:bg>
    <p:spTree>
      <p:nvGrpSpPr>
        <p:cNvPr id="1" name="Shape 6515"/>
        <p:cNvGrpSpPr/>
        <p:nvPr/>
      </p:nvGrpSpPr>
      <p:grpSpPr>
        <a:xfrm>
          <a:off x="0" y="0"/>
          <a:ext cx="0" cy="0"/>
          <a:chOff x="0" y="0"/>
          <a:chExt cx="0" cy="0"/>
        </a:xfrm>
      </p:grpSpPr>
      <p:sp>
        <p:nvSpPr>
          <p:cNvPr id="6518" name="Google Shape;6518;p782"/>
          <p:cNvSpPr txBox="1">
            <a:spLocks noGrp="1"/>
          </p:cNvSpPr>
          <p:nvPr>
            <p:ph type="title"/>
          </p:nvPr>
        </p:nvSpPr>
        <p:spPr>
          <a:xfrm>
            <a:off x="480750" y="1170925"/>
            <a:ext cx="4946700" cy="76950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chemeClr val="dk1"/>
              </a:buClr>
              <a:buSzPts val="5000"/>
              <a:buFont typeface="Barlow"/>
              <a:buNone/>
              <a:tabLst/>
              <a:defRPr/>
            </a:pPr>
            <a:r>
              <a:rPr kumimoji="0" lang="en-US" sz="5000" u="none" strike="noStrike" kern="0" cap="none" spc="0" normalizeH="0" baseline="0" noProof="0">
                <a:ln>
                  <a:noFill/>
                </a:ln>
                <a:effectLst/>
                <a:uLnTx/>
                <a:uFillTx/>
                <a:latin typeface="Arial" panose="020B0604020202020204" pitchFamily="34" charset="0"/>
                <a:ea typeface="Barlow"/>
                <a:sym typeface="Barlow"/>
              </a:rPr>
              <a:t>Thank you</a:t>
            </a:r>
            <a:endParaRPr kumimoji="0" lang="en-US" sz="3100" u="none" strike="noStrike" kern="0" cap="none" spc="0" normalizeH="0" baseline="0" noProof="0">
              <a:ln>
                <a:noFill/>
              </a:ln>
              <a:effectLst/>
              <a:uLnTx/>
              <a:uFillTx/>
              <a:latin typeface="Arial" panose="020B0604020202020204" pitchFamily="34" charset="0"/>
              <a:ea typeface="Barlow"/>
              <a:sym typeface="Arial"/>
            </a:endParaRPr>
          </a:p>
        </p:txBody>
      </p:sp>
      <p:sp>
        <p:nvSpPr>
          <p:cNvPr id="6517" name="Google Shape;6517;p782"/>
          <p:cNvSpPr txBox="1"/>
          <p:nvPr/>
        </p:nvSpPr>
        <p:spPr>
          <a:xfrm>
            <a:off x="554200" y="2206650"/>
            <a:ext cx="4747200" cy="418063"/>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1100"/>
              <a:buFont typeface="Helvetica Neue"/>
              <a:buNone/>
            </a:pPr>
            <a:r>
              <a:rPr lang="en-US" sz="1300">
                <a:solidFill>
                  <a:schemeClr val="tx1"/>
                </a:solidFill>
                <a:latin typeface="Arial" panose="020B0604020202020204" pitchFamily="34" charset="0"/>
                <a:ea typeface="Helvetica Neue"/>
                <a:cs typeface="Arial" panose="020B0604020202020204" pitchFamily="34" charset="0"/>
                <a:sym typeface="Helvetica Neue"/>
              </a:rPr>
              <a:t>NSW DCCEEW Team:</a:t>
            </a:r>
            <a:endParaRPr sz="1100">
              <a:solidFill>
                <a:schemeClr val="tx1"/>
              </a:solidFill>
              <a:latin typeface="Arial" panose="020B0604020202020204" pitchFamily="34" charset="0"/>
              <a:ea typeface="Helvetica Neue"/>
              <a:cs typeface="Arial" panose="020B0604020202020204" pitchFamily="34" charset="0"/>
              <a:sym typeface="Helvetica Neue"/>
            </a:endParaRPr>
          </a:p>
          <a:p>
            <a:pPr marL="0" lvl="0" indent="0" algn="l">
              <a:spcBef>
                <a:spcPts val="500"/>
              </a:spcBef>
              <a:spcAft>
                <a:spcPts val="0"/>
              </a:spcAft>
              <a:buNone/>
            </a:pPr>
            <a:r>
              <a:rPr lang="en-US" sz="1000" u="sng" err="1">
                <a:solidFill>
                  <a:schemeClr val="tx1"/>
                </a:solidFill>
                <a:ea typeface="Helvetica Neue"/>
                <a:sym typeface="Helvetica Neue"/>
              </a:rPr>
              <a:t>sustainability@environment.nsw.gov.au</a:t>
            </a:r>
            <a:endParaRPr lang="en-US" u="sng">
              <a:solidFill>
                <a:schemeClr val="tx1"/>
              </a:solidFill>
            </a:endParaRPr>
          </a:p>
        </p:txBody>
      </p:sp>
      <p:sp>
        <p:nvSpPr>
          <p:cNvPr id="6522" name="Google Shape;6522;p782"/>
          <p:cNvSpPr txBox="1"/>
          <p:nvPr/>
        </p:nvSpPr>
        <p:spPr>
          <a:xfrm>
            <a:off x="3333925" y="2206650"/>
            <a:ext cx="4747200" cy="1223412"/>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1100"/>
              <a:buFont typeface="Helvetica Neue"/>
              <a:buNone/>
            </a:pPr>
            <a:r>
              <a:rPr lang="en-US" sz="1300">
                <a:solidFill>
                  <a:schemeClr val="tx1"/>
                </a:solidFill>
                <a:latin typeface="Arial" panose="020B0604020202020204" pitchFamily="34" charset="0"/>
                <a:ea typeface="Helvetica Neue"/>
                <a:cs typeface="Arial" panose="020B0604020202020204" pitchFamily="34" charset="0"/>
                <a:sym typeface="Helvetica Neue"/>
              </a:rPr>
              <a:t>Biome Studios:</a:t>
            </a:r>
            <a:endParaRPr sz="1100">
              <a:solidFill>
                <a:schemeClr val="tx1"/>
              </a:solidFill>
              <a:latin typeface="Arial" panose="020B0604020202020204" pitchFamily="34" charset="0"/>
              <a:ea typeface="Helvetica Neue"/>
              <a:cs typeface="Arial" panose="020B0604020202020204" pitchFamily="34" charset="0"/>
              <a:sym typeface="Helvetica Neue"/>
            </a:endParaRPr>
          </a:p>
          <a:p>
            <a:pPr marL="0" lvl="0" indent="0" algn="l" rtl="0">
              <a:spcBef>
                <a:spcPts val="500"/>
              </a:spcBef>
              <a:spcAft>
                <a:spcPts val="0"/>
              </a:spcAft>
              <a:buClr>
                <a:schemeClr val="dk1"/>
              </a:buClr>
              <a:buSzPts val="1100"/>
              <a:buFont typeface="Helvetica Neue"/>
              <a:buNone/>
            </a:pPr>
            <a:r>
              <a:rPr lang="en-US" sz="1000">
                <a:solidFill>
                  <a:schemeClr val="tx1"/>
                </a:solidFill>
                <a:latin typeface="Arial" panose="020B0604020202020204" pitchFamily="34" charset="0"/>
                <a:sym typeface="Helvetica Neue"/>
              </a:rPr>
              <a:t>Oliver Dykes</a:t>
            </a:r>
            <a:br>
              <a:rPr lang="en-US" sz="1000">
                <a:solidFill>
                  <a:schemeClr val="tx1"/>
                </a:solidFill>
                <a:latin typeface="Arial" panose="020B0604020202020204" pitchFamily="34" charset="0"/>
                <a:ea typeface="Helvetica Neue"/>
                <a:cs typeface="Arial" panose="020B0604020202020204" pitchFamily="34" charset="0"/>
              </a:rPr>
            </a:br>
            <a:r>
              <a:rPr lang="en-US" sz="1000" u="sng">
                <a:solidFill>
                  <a:schemeClr val="tx1"/>
                </a:solidFill>
                <a:latin typeface="Arial" panose="020B0604020202020204" pitchFamily="34" charset="0"/>
                <a:sym typeface="Helvetica Neue"/>
                <a:hlinkClick r:id="rId3">
                  <a:extLst>
                    <a:ext uri="{A12FA001-AC4F-418D-AE19-62706E023703}">
                      <ahyp:hlinkClr xmlns:ahyp="http://schemas.microsoft.com/office/drawing/2018/hyperlinkcolor" val="tx"/>
                    </a:ext>
                  </a:extLst>
                </a:hlinkClick>
              </a:rPr>
              <a:t>oliver@biomestudios.com</a:t>
            </a:r>
            <a:br>
              <a:rPr lang="en-US" sz="1000" u="sng">
                <a:solidFill>
                  <a:schemeClr val="tx1"/>
                </a:solidFill>
                <a:latin typeface="Arial" panose="020B0604020202020204" pitchFamily="34" charset="0"/>
              </a:rPr>
            </a:br>
            <a:r>
              <a:rPr lang="en-US" sz="1000" u="sng">
                <a:solidFill>
                  <a:schemeClr val="tx1"/>
                </a:solidFill>
                <a:latin typeface="Arial" panose="020B0604020202020204" pitchFamily="34" charset="0"/>
                <a:sym typeface="Helvetica Neue"/>
                <a:hlinkClick r:id="rId4">
                  <a:extLst>
                    <a:ext uri="{A12FA001-AC4F-418D-AE19-62706E023703}">
                      <ahyp:hlinkClr xmlns:ahyp="http://schemas.microsoft.com/office/drawing/2018/hyperlinkcolor" val="tx"/>
                    </a:ext>
                  </a:extLst>
                </a:hlinkClick>
              </a:rPr>
              <a:t>www.biomestudios.com</a:t>
            </a:r>
            <a:endParaRPr sz="1000" u="sng">
              <a:solidFill>
                <a:schemeClr val="tx1"/>
              </a:solidFill>
              <a:latin typeface="Arial" panose="020B0604020202020204" pitchFamily="34" charset="0"/>
              <a:sym typeface="Barlow"/>
            </a:endParaRPr>
          </a:p>
          <a:p>
            <a:pPr marL="0" lvl="0" indent="0" algn="l" rtl="0">
              <a:spcBef>
                <a:spcPts val="500"/>
              </a:spcBef>
              <a:spcAft>
                <a:spcPts val="0"/>
              </a:spcAft>
              <a:buClr>
                <a:schemeClr val="dk1"/>
              </a:buClr>
              <a:buSzPts val="1100"/>
              <a:buFont typeface="Arial"/>
              <a:buNone/>
            </a:pPr>
            <a:endParaRPr>
              <a:solidFill>
                <a:schemeClr val="tx1"/>
              </a:solidFill>
            </a:endParaRPr>
          </a:p>
          <a:p>
            <a:pPr marL="0" lvl="0" indent="0" algn="l" rtl="0">
              <a:spcBef>
                <a:spcPts val="0"/>
              </a:spcBef>
              <a:spcAft>
                <a:spcPts val="500"/>
              </a:spcAft>
              <a:buClr>
                <a:schemeClr val="dk1"/>
              </a:buClr>
              <a:buSzPts val="1100"/>
              <a:buFont typeface="Helvetica Neue"/>
              <a:buNone/>
            </a:pPr>
            <a:endParaRPr sz="1000">
              <a:solidFill>
                <a:schemeClr val="tx1"/>
              </a:solidFill>
              <a:latin typeface="Arial" panose="020B0604020202020204" pitchFamily="34" charset="0"/>
              <a:ea typeface="Helvetica Neue"/>
              <a:cs typeface="Arial" panose="020B0604020202020204" pitchFamily="34" charset="0"/>
              <a:sym typeface="Helvetica Neue"/>
            </a:endParaRPr>
          </a:p>
        </p:txBody>
      </p:sp>
      <p:sp>
        <p:nvSpPr>
          <p:cNvPr id="6" name="Slide Number Placeholder 3">
            <a:extLst>
              <a:ext uri="{FF2B5EF4-FFF2-40B4-BE49-F238E27FC236}">
                <a16:creationId xmlns:a16="http://schemas.microsoft.com/office/drawing/2014/main" id="{8E356D16-F461-C5F1-8816-BE39D0A0E96A}"/>
              </a:ext>
            </a:extLst>
          </p:cNvPr>
          <p:cNvSpPr txBox="1">
            <a:spLocks/>
          </p:cNvSpPr>
          <p:nvPr/>
        </p:nvSpPr>
        <p:spPr>
          <a:xfrm>
            <a:off x="7896314" y="4758717"/>
            <a:ext cx="550576" cy="27463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E1F49C6-3F16-054C-BB3F-6B6B57E53F6C}" type="slidenum">
              <a:rPr lang="en-US" sz="800" smtClean="0">
                <a:solidFill>
                  <a:schemeClr val="tx1"/>
                </a:solidFill>
              </a:rPr>
              <a:pPr algn="r"/>
              <a:t>82</a:t>
            </a:fld>
            <a:endParaRPr lang="en-US" sz="800">
              <a:solidFill>
                <a:schemeClr val="tx1"/>
              </a:solidFill>
            </a:endParaRPr>
          </a:p>
        </p:txBody>
      </p:sp>
    </p:spTree>
    <p:extLst>
      <p:ext uri="{BB962C8B-B14F-4D97-AF65-F5344CB8AC3E}">
        <p14:creationId xmlns:p14="http://schemas.microsoft.com/office/powerpoint/2010/main" val="3412516805"/>
      </p:ext>
    </p:extLst>
  </p:cSld>
  <p:clrMapOvr>
    <a:masterClrMapping/>
  </p:clrMapOvr>
</p:sld>
</file>

<file path=ppt/theme/theme1.xml><?xml version="1.0" encoding="utf-8"?>
<a:theme xmlns:a="http://schemas.openxmlformats.org/drawingml/2006/main" name="Custom Design">
  <a:themeElements>
    <a:clrScheme name="Custom 6">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246EC5"/>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01B2BE74D025469E1D0E28F10DD2C8" ma:contentTypeVersion="6" ma:contentTypeDescription="Create a new document." ma:contentTypeScope="" ma:versionID="29ebb019d354d671b53245c09b1e2d80">
  <xsd:schema xmlns:xsd="http://www.w3.org/2001/XMLSchema" xmlns:xs="http://www.w3.org/2001/XMLSchema" xmlns:p="http://schemas.microsoft.com/office/2006/metadata/properties" xmlns:ns1="http://schemas.microsoft.com/sharepoint/v3" xmlns:ns2="b98728ac-f998-415c-abee-6b046fb1441e" xmlns:ns3="d869c146-c82e-4435-92e4-da91542262fd" xmlns:ns4="d81c2681-db7b-4a56-9abd-a3238a78f6b2" xmlns:ns5="a95247a4-6a6b-40fb-87b6-0fb2f012c536" targetNamespace="http://schemas.microsoft.com/office/2006/metadata/properties" ma:root="true" ma:fieldsID="25bdb6a5bc4ffbbe42be2b4704fa052c" ns1:_="" ns2:_="" ns3:_="" ns4:_="" ns5:_="">
    <xsd:import namespace="http://schemas.microsoft.com/sharepoint/v3"/>
    <xsd:import namespace="b98728ac-f998-415c-abee-6b046fb1441e"/>
    <xsd:import namespace="d869c146-c82e-4435-92e4-da91542262fd"/>
    <xsd:import namespace="d81c2681-db7b-4a56-9abd-a3238a78f6b2"/>
    <xsd:import namespace="a95247a4-6a6b-40fb-87b6-0fb2f012c536"/>
    <xsd:element name="properties">
      <xsd:complexType>
        <xsd:sequence>
          <xsd:element name="documentManagement">
            <xsd:complexType>
              <xsd:all>
                <xsd:element ref="ns2:MediaServiceMetadata" minOccurs="0"/>
                <xsd:element ref="ns2:MediaServiceFastMetadata"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Location" minOccurs="0"/>
                <xsd:element ref="ns2:MediaServiceObjectDetectorVersions" minOccurs="0"/>
                <xsd:element ref="ns2:MediaLengthInSeconds" minOccurs="0"/>
                <xsd:element ref="ns2:MediaServiceSearchProperties" minOccurs="0"/>
                <xsd:element ref="ns1:_ip_UnifiedCompliancePolicyProperties" minOccurs="0"/>
                <xsd:element ref="ns1:_ip_UnifiedCompliancePolicyUIAc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8728ac-f998-415c-abee-6b046fb144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GenerationTime" ma:index="10" nillable="true" ma:displayName="MediaServiceGenerationTime" ma:hidden="true" ma:internalName="MediaServiceGenerationTime" ma:readOnly="true">
      <xsd:simpleType>
        <xsd:restriction base="dms:Text"/>
      </xsd:simpleType>
    </xsd:element>
    <xsd:element name="MediaServiceEventHashCode" ma:index="11" nillable="true" ma:displayName="MediaServiceEventHashCode" ma:hidden="true" ma:internalName="MediaServiceEventHashCode"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69c146-c82e-4435-92e4-da91542262f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1c2681-db7b-4a56-9abd-a3238a78f6b2" elementFormDefault="qualified">
    <xsd:import namespace="http://schemas.microsoft.com/office/2006/documentManagement/types"/>
    <xsd:import namespace="http://schemas.microsoft.com/office/infopath/2007/PartnerControls"/>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0c081d5d-8f15-4d39-99f9-175405a3587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95247a4-6a6b-40fb-87b6-0fb2f012c536"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63ff4dd4-e1ac-40df-be8e-b1e036f80c8e}" ma:internalName="TaxCatchAll" ma:showField="CatchAllData" ma:web="a95247a4-6a6b-40fb-87b6-0fb2f012c5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d81c2681-db7b-4a56-9abd-a3238a78f6b2">
      <Terms xmlns="http://schemas.microsoft.com/office/infopath/2007/PartnerControls"/>
    </lcf76f155ced4ddcb4097134ff3c332f>
    <TaxCatchAll xmlns="a95247a4-6a6b-40fb-87b6-0fb2f012c536" xsi:nil="true"/>
  </documentManagement>
</p:properties>
</file>

<file path=customXml/itemProps1.xml><?xml version="1.0" encoding="utf-8"?>
<ds:datastoreItem xmlns:ds="http://schemas.openxmlformats.org/officeDocument/2006/customXml" ds:itemID="{071BE084-F291-4FB9-89D2-00FA440A17C0}"/>
</file>

<file path=customXml/itemProps2.xml><?xml version="1.0" encoding="utf-8"?>
<ds:datastoreItem xmlns:ds="http://schemas.openxmlformats.org/officeDocument/2006/customXml" ds:itemID="{53DAA756-9736-4CDF-8906-7A6974ED6FC6}"/>
</file>

<file path=customXml/itemProps3.xml><?xml version="1.0" encoding="utf-8"?>
<ds:datastoreItem xmlns:ds="http://schemas.openxmlformats.org/officeDocument/2006/customXml" ds:itemID="{FF80122D-5CA1-4E7A-9EB4-F8A5F9FD818C}"/>
</file>

<file path=docMetadata/LabelInfo.xml><?xml version="1.0" encoding="utf-8"?>
<clbl:labelList xmlns:clbl="http://schemas.microsoft.com/office/2020/mipLabelMetadata">
  <clbl:label id="{2e6ba7ff-9897-4e65-9803-3be34fd9cf5a}" enabled="1" method="Privileged" siteId="{8c3c81bc-2b3c-44af-b3f7-6f620b3910ee}" removed="0"/>
</clbl:labelList>
</file>

<file path=docProps/app.xml><?xml version="1.0" encoding="utf-8"?>
<Properties xmlns="http://schemas.openxmlformats.org/officeDocument/2006/extended-properties" xmlns:vt="http://schemas.openxmlformats.org/officeDocument/2006/docPropsVTypes">
  <Template/>
  <TotalTime>2</TotalTime>
  <Words>20462</Words>
  <Application>Microsoft Office PowerPoint</Application>
  <PresentationFormat>On-screen Show (16:9)</PresentationFormat>
  <Paragraphs>873</Paragraphs>
  <Slides>82</Slides>
  <Notes>78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82</vt:i4>
      </vt:variant>
    </vt:vector>
  </HeadingPairs>
  <TitlesOfParts>
    <vt:vector size="91" baseType="lpstr">
      <vt:lpstr>Arial</vt:lpstr>
      <vt:lpstr>Barlow</vt:lpstr>
      <vt:lpstr>Calibri</vt:lpstr>
      <vt:lpstr>Helvetica Neue</vt:lpstr>
      <vt:lpstr>Helvetica Neue Light</vt:lpstr>
      <vt:lpstr>Helvetica Neue Thin</vt:lpstr>
      <vt:lpstr>Libre Franklin</vt:lpstr>
      <vt:lpstr>Libre Franklin Light</vt:lpstr>
      <vt:lpstr>Custom Design</vt:lpstr>
      <vt:lpstr>Home Energy Ratings &amp; Disclosure Insights from a real estate sector engagement</vt:lpstr>
      <vt:lpstr>Disclaimer</vt:lpstr>
      <vt:lpstr>Acknowledgment of Country</vt:lpstr>
      <vt:lpstr>Contents</vt:lpstr>
      <vt:lpstr>Find what you're looking for</vt:lpstr>
      <vt:lpstr>1. About this work</vt:lpstr>
      <vt:lpstr>Executive summary</vt:lpstr>
      <vt:lpstr>Overview of key themes identified</vt:lpstr>
      <vt:lpstr>Policy landscape of home energy ratings</vt:lpstr>
      <vt:lpstr>Landscape of home energy ratings</vt:lpstr>
      <vt:lpstr>Landscape of this work</vt:lpstr>
      <vt:lpstr>2. Approach</vt:lpstr>
      <vt:lpstr>Engagement overview</vt:lpstr>
      <vt:lpstr>Participants overview</vt:lpstr>
      <vt:lpstr>3. Key themes identified</vt:lpstr>
      <vt:lpstr>How identified key themes relate</vt:lpstr>
      <vt:lpstr>Theme A: Build the capacity of the market to adopt and respond to home energy ratings through education.</vt:lpstr>
      <vt:lpstr>Theme B:  Government needs to be the glue and orchestrate to enable adoption and make decision points easy.</vt:lpstr>
      <vt:lpstr>Theme C:  Keep rules and guidance clear, simple and consistent so that competition is fair and information is useful and comparable.</vt:lpstr>
      <vt:lpstr>Theme D:  Make information tangible and provide context so that users can make decisions and take action.</vt:lpstr>
      <vt:lpstr>4. Details of key themes</vt:lpstr>
      <vt:lpstr>Theme A: Educate and prepare stakeholders</vt:lpstr>
      <vt:lpstr>Theme A: Main points – 1</vt:lpstr>
      <vt:lpstr>Theme A: Main points – 2</vt:lpstr>
      <vt:lpstr>Theme A: Main points – 3</vt:lpstr>
      <vt:lpstr>Theme A: Main points – 4</vt:lpstr>
      <vt:lpstr>Theme A: Opportunities and risks</vt:lpstr>
      <vt:lpstr>Theme B: Streamline and orchestrate adoption </vt:lpstr>
      <vt:lpstr>Theme B: Main points – 1</vt:lpstr>
      <vt:lpstr>Theme B: Main points – 2</vt:lpstr>
      <vt:lpstr>Theme B: Main points – 3</vt:lpstr>
      <vt:lpstr>Theme B: Opportunities and risks</vt:lpstr>
      <vt:lpstr>Theme C: Ensure clarity and consistency</vt:lpstr>
      <vt:lpstr>Theme C: Main points – 1</vt:lpstr>
      <vt:lpstr>Theme C: Main points – 2</vt:lpstr>
      <vt:lpstr>Theme C: Main points – 3</vt:lpstr>
      <vt:lpstr>Theme C: Opportunities and risks</vt:lpstr>
      <vt:lpstr>Theme D: Provide tangible, actionable information</vt:lpstr>
      <vt:lpstr>Theme D: Main points – 1</vt:lpstr>
      <vt:lpstr>Theme D: Main points – 2</vt:lpstr>
      <vt:lpstr>Theme D: Opportunities and risks</vt:lpstr>
      <vt:lpstr>5. Additional stakeholder findings</vt:lpstr>
      <vt:lpstr>Real Estate Agents (RE agents)</vt:lpstr>
      <vt:lpstr>Real estate agent sentiment – 1</vt:lpstr>
      <vt:lpstr>Real estate agent sentiment – 2 </vt:lpstr>
      <vt:lpstr>Proptech</vt:lpstr>
      <vt:lpstr>Proptech sentiments – 1</vt:lpstr>
      <vt:lpstr>Proptech sentiments – 2</vt:lpstr>
      <vt:lpstr>Vendors</vt:lpstr>
      <vt:lpstr>Vendor behaviour – 1</vt:lpstr>
      <vt:lpstr>Vendor behaviour – 2</vt:lpstr>
      <vt:lpstr>Buyers</vt:lpstr>
      <vt:lpstr>Buyer behaviours – 1</vt:lpstr>
      <vt:lpstr>Buyer behaviours – 2</vt:lpstr>
      <vt:lpstr>Equity of energy ratings impact</vt:lpstr>
      <vt:lpstr>Equity and power dynamics</vt:lpstr>
      <vt:lpstr>6. Appendix</vt:lpstr>
      <vt:lpstr>Roundtable key messaging insights</vt:lpstr>
      <vt:lpstr>Key message testing – 1</vt:lpstr>
      <vt:lpstr>Key message testing – 2</vt:lpstr>
      <vt:lpstr>Participant insight voting by theme</vt:lpstr>
      <vt:lpstr>Roundtable resources &amp; materials</vt:lpstr>
      <vt:lpstr>Resources and materials</vt:lpstr>
      <vt:lpstr>Preparation phase – 1 </vt:lpstr>
      <vt:lpstr>Preparation phase – 2 </vt:lpstr>
      <vt:lpstr>Engagement phase – 1</vt:lpstr>
      <vt:lpstr>Engagement phase – 2</vt:lpstr>
      <vt:lpstr>Finalise phase   </vt:lpstr>
      <vt:lpstr>Roundtable professional development and learning</vt:lpstr>
      <vt:lpstr>Professional development and learning</vt:lpstr>
      <vt:lpstr>Key findings – 1</vt:lpstr>
      <vt:lpstr>Key findings – 2</vt:lpstr>
      <vt:lpstr>Roundtable energy rating certificate</vt:lpstr>
      <vt:lpstr>Certificate generation</vt:lpstr>
      <vt:lpstr>Energy Rating Certificate Feedback</vt:lpstr>
      <vt:lpstr>Energy Rating Certificate Feedback – Version 1</vt:lpstr>
      <vt:lpstr>Energy Rating Certificate Feedback – Version 2</vt:lpstr>
      <vt:lpstr>Roundtable Communicating Listings</vt:lpstr>
      <vt:lpstr>MVP Listing</vt:lpstr>
      <vt:lpstr>Future Listing</vt:lpstr>
      <vt:lpstr>Dual Listing</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 Energy Ratings &amp; Disclosure Insights from a real estate sector engagement</dc:title>
  <dc:creator>Biome Studios</dc:creator>
  <cp:lastModifiedBy>Bec DURACK</cp:lastModifiedBy>
  <cp:revision>2</cp:revision>
  <cp:lastPrinted>2025-01-13T03:59:51Z</cp:lastPrinted>
  <dcterms:modified xsi:type="dcterms:W3CDTF">2025-03-14T03:56:20Z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0x010100D001B2BE74D025469E1D0E28F10DD2C8</vt:lpwstr>
  </property>
  <property fmtid="{D5CDD505-2E9C-101B-9397-08002B2CF9AE}" pid="3" name="MediaServiceImageTags">
    <vt:lpwstr/>
  </property>
  <property fmtid="{D5CDD505-2E9C-101B-9397-08002B2CF9AE}" pid="4" name="ClassificationContentMarkingFooterLocations">
    <vt:lpwstr>Custom Design:7</vt:lpwstr>
  </property>
  <property fmtid="{D5CDD505-2E9C-101B-9397-08002B2CF9AE}" pid="5" name="ClassificationContentMarkingFooterText">
    <vt:lpwstr>OFFICIAL</vt:lpwstr>
  </property>
  <property fmtid="{D5CDD505-2E9C-101B-9397-08002B2CF9AE}" pid="6" name="ClassificationContentMarkingHeaderLocations">
    <vt:lpwstr>Custom Design:6</vt:lpwstr>
  </property>
  <property fmtid="{D5CDD505-2E9C-101B-9397-08002B2CF9AE}" pid="7" name="ClassificationContentMarkingHeaderText">
    <vt:lpwstr>OFFICIAL</vt:lpwstr>
  </property>
</Properties>
</file>